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70" r:id="rId4"/>
    <p:sldId id="271" r:id="rId5"/>
    <p:sldId id="272" r:id="rId6"/>
    <p:sldId id="273" r:id="rId7"/>
    <p:sldId id="269" r:id="rId8"/>
    <p:sldId id="267" r:id="rId9"/>
    <p:sldId id="265" r:id="rId10"/>
    <p:sldId id="268" r:id="rId11"/>
    <p:sldId id="257" r:id="rId12"/>
    <p:sldId id="258" r:id="rId13"/>
    <p:sldId id="260" r:id="rId14"/>
    <p:sldId id="262" r:id="rId15"/>
    <p:sldId id="261" r:id="rId16"/>
    <p:sldId id="264"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63" r:id="rId42"/>
    <p:sldId id="298" r:id="rId43"/>
    <p:sldId id="299"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8E8E"/>
    <a:srgbClr val="009A49"/>
    <a:srgbClr val="BCBCBC"/>
    <a:srgbClr val="FFFFFF"/>
    <a:srgbClr val="FAA6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22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0B1D12-6CB0-48B2-9D98-A5EB57836B72}"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n-US"/>
        </a:p>
      </dgm:t>
    </dgm:pt>
    <dgm:pt modelId="{2A7A7FC7-CE41-45D2-A4BB-5F8BCB04D7AF}">
      <dgm:prSet phldrT="[Text]"/>
      <dgm:spPr/>
      <dgm:t>
        <a:bodyPr/>
        <a:lstStyle/>
        <a:p>
          <a:r>
            <a:rPr lang="fa-IR" dirty="0" smtClean="0">
              <a:effectLst>
                <a:outerShdw blurRad="38100" dist="38100" dir="2700000" algn="tl">
                  <a:srgbClr val="000000">
                    <a:alpha val="43137"/>
                  </a:srgbClr>
                </a:outerShdw>
              </a:effectLst>
              <a:cs typeface="B Elham" panose="00000400000000000000" pitchFamily="2" charset="-78"/>
            </a:rPr>
            <a:t>معرفی نظام برنامه ریزی کشور ایرلند</a:t>
          </a:r>
          <a:endParaRPr lang="en-US" dirty="0">
            <a:effectLst>
              <a:outerShdw blurRad="38100" dist="38100" dir="2700000" algn="tl">
                <a:srgbClr val="000000">
                  <a:alpha val="43137"/>
                </a:srgbClr>
              </a:outerShdw>
            </a:effectLst>
            <a:cs typeface="B Elham" panose="00000400000000000000" pitchFamily="2" charset="-78"/>
          </a:endParaRPr>
        </a:p>
      </dgm:t>
    </dgm:pt>
    <dgm:pt modelId="{3C0495EB-28FA-48F1-B301-C33084634C94}" type="parTrans" cxnId="{F368DD7E-EBC0-4BBD-A647-89FD05E48A60}">
      <dgm:prSet/>
      <dgm:spPr/>
      <dgm:t>
        <a:bodyPr/>
        <a:lstStyle/>
        <a:p>
          <a:endParaRPr lang="en-US"/>
        </a:p>
      </dgm:t>
    </dgm:pt>
    <dgm:pt modelId="{A56FF708-A83B-4F96-B6D2-5E251633C90D}" type="sibTrans" cxnId="{F368DD7E-EBC0-4BBD-A647-89FD05E48A60}">
      <dgm:prSet/>
      <dgm:spPr/>
      <dgm:t>
        <a:bodyPr/>
        <a:lstStyle/>
        <a:p>
          <a:endParaRPr lang="en-US"/>
        </a:p>
      </dgm:t>
    </dgm:pt>
    <dgm:pt modelId="{39C7B3B4-4DE1-4DCD-B087-57057D144028}">
      <dgm:prSet phldrT="[Text]"/>
      <dgm:spPr/>
      <dgm:t>
        <a:bodyPr/>
        <a:lstStyle/>
        <a:p>
          <a:r>
            <a:rPr lang="fa-IR" dirty="0" smtClean="0">
              <a:effectLst>
                <a:outerShdw blurRad="38100" dist="38100" dir="2700000" algn="tl">
                  <a:srgbClr val="000000">
                    <a:alpha val="43137"/>
                  </a:srgbClr>
                </a:outerShdw>
              </a:effectLst>
              <a:cs typeface="B Elham" panose="00000400000000000000" pitchFamily="2" charset="-78"/>
            </a:rPr>
            <a:t>آشنایی با منطقه کلانشهری دوبلین و مسائل و چالش های آن</a:t>
          </a:r>
          <a:endParaRPr lang="en-US" dirty="0">
            <a:effectLst>
              <a:outerShdw blurRad="38100" dist="38100" dir="2700000" algn="tl">
                <a:srgbClr val="000000">
                  <a:alpha val="43137"/>
                </a:srgbClr>
              </a:outerShdw>
            </a:effectLst>
            <a:cs typeface="B Elham" panose="00000400000000000000" pitchFamily="2" charset="-78"/>
          </a:endParaRPr>
        </a:p>
      </dgm:t>
    </dgm:pt>
    <dgm:pt modelId="{ABDD422C-611D-4F48-AE91-CD4D5052FB6D}" type="parTrans" cxnId="{6E5F5978-62DB-44E6-B482-853148EE7569}">
      <dgm:prSet/>
      <dgm:spPr/>
      <dgm:t>
        <a:bodyPr/>
        <a:lstStyle/>
        <a:p>
          <a:endParaRPr lang="en-US"/>
        </a:p>
      </dgm:t>
    </dgm:pt>
    <dgm:pt modelId="{341D5651-22F3-4FF8-92B3-6BD2CD4BF976}" type="sibTrans" cxnId="{6E5F5978-62DB-44E6-B482-853148EE7569}">
      <dgm:prSet/>
      <dgm:spPr/>
      <dgm:t>
        <a:bodyPr/>
        <a:lstStyle/>
        <a:p>
          <a:endParaRPr lang="en-US"/>
        </a:p>
      </dgm:t>
    </dgm:pt>
    <dgm:pt modelId="{7AA1A284-BE15-4B52-9EDB-A041211DE253}">
      <dgm:prSet phldrT="[Text]" custT="1"/>
      <dgm:spPr/>
      <dgm:t>
        <a:bodyPr/>
        <a:lstStyle/>
        <a:p>
          <a:r>
            <a:rPr lang="fa-IR" sz="2400" dirty="0" smtClean="0">
              <a:effectLst>
                <a:outerShdw blurRad="38100" dist="38100" dir="2700000" algn="tl">
                  <a:srgbClr val="000000">
                    <a:alpha val="43137"/>
                  </a:srgbClr>
                </a:outerShdw>
              </a:effectLst>
              <a:cs typeface="B Elham" panose="00000400000000000000" pitchFamily="2" charset="-78"/>
            </a:rPr>
            <a:t>معرفی سند راهبردی</a:t>
          </a:r>
          <a:endParaRPr lang="en-US" sz="2400" dirty="0">
            <a:effectLst>
              <a:outerShdw blurRad="38100" dist="38100" dir="2700000" algn="tl">
                <a:srgbClr val="000000">
                  <a:alpha val="43137"/>
                </a:srgbClr>
              </a:outerShdw>
            </a:effectLst>
            <a:cs typeface="B Elham" panose="00000400000000000000" pitchFamily="2" charset="-78"/>
          </a:endParaRPr>
        </a:p>
      </dgm:t>
    </dgm:pt>
    <dgm:pt modelId="{3C88CECB-1072-4C13-9153-C4A59C1E82E0}" type="parTrans" cxnId="{D4464BA2-AFE4-490F-88A7-D6C625DA3712}">
      <dgm:prSet/>
      <dgm:spPr/>
      <dgm:t>
        <a:bodyPr/>
        <a:lstStyle/>
        <a:p>
          <a:endParaRPr lang="en-US"/>
        </a:p>
      </dgm:t>
    </dgm:pt>
    <dgm:pt modelId="{79E1C521-640B-423F-97F1-CCA79823D690}" type="sibTrans" cxnId="{D4464BA2-AFE4-490F-88A7-D6C625DA3712}">
      <dgm:prSet/>
      <dgm:spPr/>
      <dgm:t>
        <a:bodyPr/>
        <a:lstStyle/>
        <a:p>
          <a:endParaRPr lang="en-US"/>
        </a:p>
      </dgm:t>
    </dgm:pt>
    <dgm:pt modelId="{01D52F0D-2858-4F82-9DC1-485CF79E0C69}">
      <dgm:prSet phldrT="[Text]" custT="1"/>
      <dgm:spPr/>
      <dgm:t>
        <a:bodyPr/>
        <a:lstStyle/>
        <a:p>
          <a:r>
            <a:rPr lang="fa-IR" sz="2400" dirty="0" smtClean="0">
              <a:effectLst>
                <a:outerShdw blurRad="38100" dist="38100" dir="2700000" algn="tl">
                  <a:srgbClr val="000000">
                    <a:alpha val="43137"/>
                  </a:srgbClr>
                </a:outerShdw>
              </a:effectLst>
              <a:cs typeface="B Elham" panose="00000400000000000000" pitchFamily="2" charset="-78"/>
            </a:rPr>
            <a:t>معرفی سند توسعه فضایی</a:t>
          </a:r>
          <a:endParaRPr lang="en-US" sz="2400" dirty="0">
            <a:effectLst>
              <a:outerShdw blurRad="38100" dist="38100" dir="2700000" algn="tl">
                <a:srgbClr val="000000">
                  <a:alpha val="43137"/>
                </a:srgbClr>
              </a:outerShdw>
            </a:effectLst>
            <a:cs typeface="B Elham" panose="00000400000000000000" pitchFamily="2" charset="-78"/>
          </a:endParaRPr>
        </a:p>
      </dgm:t>
    </dgm:pt>
    <dgm:pt modelId="{A73FF145-7AEE-4554-8F11-F270A69278DC}" type="parTrans" cxnId="{1A879D63-BAE2-41EA-8FF3-1D614FA51DB7}">
      <dgm:prSet/>
      <dgm:spPr/>
      <dgm:t>
        <a:bodyPr/>
        <a:lstStyle/>
        <a:p>
          <a:endParaRPr lang="en-US"/>
        </a:p>
      </dgm:t>
    </dgm:pt>
    <dgm:pt modelId="{7B2276F2-0523-4548-B010-AB3ACF07D57A}" type="sibTrans" cxnId="{1A879D63-BAE2-41EA-8FF3-1D614FA51DB7}">
      <dgm:prSet/>
      <dgm:spPr/>
      <dgm:t>
        <a:bodyPr/>
        <a:lstStyle/>
        <a:p>
          <a:endParaRPr lang="en-US"/>
        </a:p>
      </dgm:t>
    </dgm:pt>
    <dgm:pt modelId="{C41A00EF-5A52-4A59-8043-870FBA53A3F1}">
      <dgm:prSet phldrT="[Text]"/>
      <dgm:spPr/>
      <dgm:t>
        <a:bodyPr/>
        <a:lstStyle/>
        <a:p>
          <a:r>
            <a:rPr lang="fa-IR" dirty="0" smtClean="0">
              <a:effectLst>
                <a:outerShdw blurRad="38100" dist="38100" dir="2700000" algn="tl">
                  <a:srgbClr val="000000">
                    <a:alpha val="43137"/>
                  </a:srgbClr>
                </a:outerShdw>
              </a:effectLst>
              <a:cs typeface="B Elham" panose="00000400000000000000" pitchFamily="2" charset="-78"/>
            </a:rPr>
            <a:t>نقد و ارزیابی</a:t>
          </a:r>
          <a:endParaRPr lang="en-US" dirty="0">
            <a:effectLst>
              <a:outerShdw blurRad="38100" dist="38100" dir="2700000" algn="tl">
                <a:srgbClr val="000000">
                  <a:alpha val="43137"/>
                </a:srgbClr>
              </a:outerShdw>
            </a:effectLst>
            <a:cs typeface="B Elham" panose="00000400000000000000" pitchFamily="2" charset="-78"/>
          </a:endParaRPr>
        </a:p>
      </dgm:t>
    </dgm:pt>
    <dgm:pt modelId="{796B8C54-DB87-4518-AE93-F482449FF571}" type="parTrans" cxnId="{928A086D-1454-4B5E-8751-3CEE5DC36E0F}">
      <dgm:prSet/>
      <dgm:spPr/>
      <dgm:t>
        <a:bodyPr/>
        <a:lstStyle/>
        <a:p>
          <a:endParaRPr lang="en-US"/>
        </a:p>
      </dgm:t>
    </dgm:pt>
    <dgm:pt modelId="{86ACAE24-1627-4CB0-AFDE-46E8F23E3409}" type="sibTrans" cxnId="{928A086D-1454-4B5E-8751-3CEE5DC36E0F}">
      <dgm:prSet/>
      <dgm:spPr/>
      <dgm:t>
        <a:bodyPr/>
        <a:lstStyle/>
        <a:p>
          <a:endParaRPr lang="en-US"/>
        </a:p>
      </dgm:t>
    </dgm:pt>
    <dgm:pt modelId="{1D17100A-10A9-4B05-B444-0A4D93E6E7E5}">
      <dgm:prSet/>
      <dgm:spPr/>
      <dgm:t>
        <a:bodyPr/>
        <a:lstStyle/>
        <a:p>
          <a:r>
            <a:rPr lang="fa-IR" dirty="0" smtClean="0">
              <a:effectLst>
                <a:outerShdw blurRad="38100" dist="38100" dir="2700000" algn="tl">
                  <a:srgbClr val="000000">
                    <a:alpha val="43137"/>
                  </a:srgbClr>
                </a:outerShdw>
              </a:effectLst>
              <a:cs typeface="B Elham" panose="00000400000000000000" pitchFamily="2" charset="-78"/>
            </a:rPr>
            <a:t>معرفی جایگاه برنامه ریزی مناطق کلانشهری در کشور ایرلند</a:t>
          </a:r>
          <a:endParaRPr lang="en-US" dirty="0">
            <a:effectLst>
              <a:outerShdw blurRad="38100" dist="38100" dir="2700000" algn="tl">
                <a:srgbClr val="000000">
                  <a:alpha val="43137"/>
                </a:srgbClr>
              </a:outerShdw>
            </a:effectLst>
            <a:cs typeface="B Elham" panose="00000400000000000000" pitchFamily="2" charset="-78"/>
          </a:endParaRPr>
        </a:p>
      </dgm:t>
    </dgm:pt>
    <dgm:pt modelId="{2B838154-E5A6-4A73-8830-1D80C525B77E}" type="parTrans" cxnId="{88F92C16-58AB-434C-9061-69AA321D9CF4}">
      <dgm:prSet/>
      <dgm:spPr/>
      <dgm:t>
        <a:bodyPr/>
        <a:lstStyle/>
        <a:p>
          <a:endParaRPr lang="en-US"/>
        </a:p>
      </dgm:t>
    </dgm:pt>
    <dgm:pt modelId="{8701D3A0-FE30-4747-9B7E-BF77E25CB3B1}" type="sibTrans" cxnId="{88F92C16-58AB-434C-9061-69AA321D9CF4}">
      <dgm:prSet/>
      <dgm:spPr/>
      <dgm:t>
        <a:bodyPr/>
        <a:lstStyle/>
        <a:p>
          <a:endParaRPr lang="en-US"/>
        </a:p>
      </dgm:t>
    </dgm:pt>
    <dgm:pt modelId="{4DED8445-29D9-46FC-BC31-D6BD070A0E1B}" type="pres">
      <dgm:prSet presAssocID="{5C0B1D12-6CB0-48B2-9D98-A5EB57836B72}" presName="Name0" presStyleCnt="0">
        <dgm:presLayoutVars>
          <dgm:dir/>
          <dgm:resizeHandles val="exact"/>
        </dgm:presLayoutVars>
      </dgm:prSet>
      <dgm:spPr/>
      <dgm:t>
        <a:bodyPr/>
        <a:lstStyle/>
        <a:p>
          <a:endParaRPr lang="en-US"/>
        </a:p>
      </dgm:t>
    </dgm:pt>
    <dgm:pt modelId="{07B2EB88-F797-45C6-A27D-5D3BF981ABC6}" type="pres">
      <dgm:prSet presAssocID="{2A7A7FC7-CE41-45D2-A4BB-5F8BCB04D7AF}" presName="node" presStyleLbl="node1" presStyleIdx="0" presStyleCnt="6">
        <dgm:presLayoutVars>
          <dgm:bulletEnabled val="1"/>
        </dgm:presLayoutVars>
      </dgm:prSet>
      <dgm:spPr/>
      <dgm:t>
        <a:bodyPr/>
        <a:lstStyle/>
        <a:p>
          <a:endParaRPr lang="en-US"/>
        </a:p>
      </dgm:t>
    </dgm:pt>
    <dgm:pt modelId="{5A3C4A67-59E5-49B9-83E0-7896A60E0CE0}" type="pres">
      <dgm:prSet presAssocID="{A56FF708-A83B-4F96-B6D2-5E251633C90D}" presName="sibTrans" presStyleLbl="sibTrans1D1" presStyleIdx="0" presStyleCnt="5"/>
      <dgm:spPr/>
      <dgm:t>
        <a:bodyPr/>
        <a:lstStyle/>
        <a:p>
          <a:endParaRPr lang="en-US"/>
        </a:p>
      </dgm:t>
    </dgm:pt>
    <dgm:pt modelId="{E28D918E-6F05-4EB2-BFF6-AFCB77B76141}" type="pres">
      <dgm:prSet presAssocID="{A56FF708-A83B-4F96-B6D2-5E251633C90D}" presName="connectorText" presStyleLbl="sibTrans1D1" presStyleIdx="0" presStyleCnt="5"/>
      <dgm:spPr/>
      <dgm:t>
        <a:bodyPr/>
        <a:lstStyle/>
        <a:p>
          <a:endParaRPr lang="en-US"/>
        </a:p>
      </dgm:t>
    </dgm:pt>
    <dgm:pt modelId="{09255F7F-3D34-4114-8C4D-9AA35AC84187}" type="pres">
      <dgm:prSet presAssocID="{1D17100A-10A9-4B05-B444-0A4D93E6E7E5}" presName="node" presStyleLbl="node1" presStyleIdx="1" presStyleCnt="6">
        <dgm:presLayoutVars>
          <dgm:bulletEnabled val="1"/>
        </dgm:presLayoutVars>
      </dgm:prSet>
      <dgm:spPr/>
      <dgm:t>
        <a:bodyPr/>
        <a:lstStyle/>
        <a:p>
          <a:endParaRPr lang="en-US"/>
        </a:p>
      </dgm:t>
    </dgm:pt>
    <dgm:pt modelId="{9DF83DDF-1059-4257-BBC6-413F42DBD776}" type="pres">
      <dgm:prSet presAssocID="{8701D3A0-FE30-4747-9B7E-BF77E25CB3B1}" presName="sibTrans" presStyleLbl="sibTrans1D1" presStyleIdx="1" presStyleCnt="5"/>
      <dgm:spPr/>
      <dgm:t>
        <a:bodyPr/>
        <a:lstStyle/>
        <a:p>
          <a:endParaRPr lang="en-US"/>
        </a:p>
      </dgm:t>
    </dgm:pt>
    <dgm:pt modelId="{26DF7EE7-9FD0-49CA-9142-028A47D6C1C2}" type="pres">
      <dgm:prSet presAssocID="{8701D3A0-FE30-4747-9B7E-BF77E25CB3B1}" presName="connectorText" presStyleLbl="sibTrans1D1" presStyleIdx="1" presStyleCnt="5"/>
      <dgm:spPr/>
      <dgm:t>
        <a:bodyPr/>
        <a:lstStyle/>
        <a:p>
          <a:endParaRPr lang="en-US"/>
        </a:p>
      </dgm:t>
    </dgm:pt>
    <dgm:pt modelId="{28F5462E-6F55-4548-8A53-5F5355E37701}" type="pres">
      <dgm:prSet presAssocID="{39C7B3B4-4DE1-4DCD-B087-57057D144028}" presName="node" presStyleLbl="node1" presStyleIdx="2" presStyleCnt="6">
        <dgm:presLayoutVars>
          <dgm:bulletEnabled val="1"/>
        </dgm:presLayoutVars>
      </dgm:prSet>
      <dgm:spPr/>
      <dgm:t>
        <a:bodyPr/>
        <a:lstStyle/>
        <a:p>
          <a:endParaRPr lang="en-US"/>
        </a:p>
      </dgm:t>
    </dgm:pt>
    <dgm:pt modelId="{66AD3A43-1054-4AB1-8A35-BFBABF736A0B}" type="pres">
      <dgm:prSet presAssocID="{341D5651-22F3-4FF8-92B3-6BD2CD4BF976}" presName="sibTrans" presStyleLbl="sibTrans1D1" presStyleIdx="2" presStyleCnt="5"/>
      <dgm:spPr/>
      <dgm:t>
        <a:bodyPr/>
        <a:lstStyle/>
        <a:p>
          <a:endParaRPr lang="en-US"/>
        </a:p>
      </dgm:t>
    </dgm:pt>
    <dgm:pt modelId="{1C4452F3-151B-4A6A-AE05-7C5055642E55}" type="pres">
      <dgm:prSet presAssocID="{341D5651-22F3-4FF8-92B3-6BD2CD4BF976}" presName="connectorText" presStyleLbl="sibTrans1D1" presStyleIdx="2" presStyleCnt="5"/>
      <dgm:spPr/>
      <dgm:t>
        <a:bodyPr/>
        <a:lstStyle/>
        <a:p>
          <a:endParaRPr lang="en-US"/>
        </a:p>
      </dgm:t>
    </dgm:pt>
    <dgm:pt modelId="{E80F823B-C14E-42EE-81FB-8DDDD25144FD}" type="pres">
      <dgm:prSet presAssocID="{7AA1A284-BE15-4B52-9EDB-A041211DE253}" presName="node" presStyleLbl="node1" presStyleIdx="3" presStyleCnt="6">
        <dgm:presLayoutVars>
          <dgm:bulletEnabled val="1"/>
        </dgm:presLayoutVars>
      </dgm:prSet>
      <dgm:spPr/>
      <dgm:t>
        <a:bodyPr/>
        <a:lstStyle/>
        <a:p>
          <a:endParaRPr lang="en-US"/>
        </a:p>
      </dgm:t>
    </dgm:pt>
    <dgm:pt modelId="{1C6A9669-1363-4EDE-A46A-0D7948C96E93}" type="pres">
      <dgm:prSet presAssocID="{79E1C521-640B-423F-97F1-CCA79823D690}" presName="sibTrans" presStyleLbl="sibTrans1D1" presStyleIdx="3" presStyleCnt="5"/>
      <dgm:spPr/>
      <dgm:t>
        <a:bodyPr/>
        <a:lstStyle/>
        <a:p>
          <a:endParaRPr lang="en-US"/>
        </a:p>
      </dgm:t>
    </dgm:pt>
    <dgm:pt modelId="{7E9AEFDD-9306-4E7A-9E3B-EFC2FE35FF2B}" type="pres">
      <dgm:prSet presAssocID="{79E1C521-640B-423F-97F1-CCA79823D690}" presName="connectorText" presStyleLbl="sibTrans1D1" presStyleIdx="3" presStyleCnt="5"/>
      <dgm:spPr/>
      <dgm:t>
        <a:bodyPr/>
        <a:lstStyle/>
        <a:p>
          <a:endParaRPr lang="en-US"/>
        </a:p>
      </dgm:t>
    </dgm:pt>
    <dgm:pt modelId="{EB28CEA2-1D4E-4712-8A46-D0A8BF14626F}" type="pres">
      <dgm:prSet presAssocID="{01D52F0D-2858-4F82-9DC1-485CF79E0C69}" presName="node" presStyleLbl="node1" presStyleIdx="4" presStyleCnt="6">
        <dgm:presLayoutVars>
          <dgm:bulletEnabled val="1"/>
        </dgm:presLayoutVars>
      </dgm:prSet>
      <dgm:spPr/>
      <dgm:t>
        <a:bodyPr/>
        <a:lstStyle/>
        <a:p>
          <a:endParaRPr lang="en-US"/>
        </a:p>
      </dgm:t>
    </dgm:pt>
    <dgm:pt modelId="{36E950F5-CCCC-4F11-978C-F408DB3F39EC}" type="pres">
      <dgm:prSet presAssocID="{7B2276F2-0523-4548-B010-AB3ACF07D57A}" presName="sibTrans" presStyleLbl="sibTrans1D1" presStyleIdx="4" presStyleCnt="5"/>
      <dgm:spPr/>
      <dgm:t>
        <a:bodyPr/>
        <a:lstStyle/>
        <a:p>
          <a:endParaRPr lang="en-US"/>
        </a:p>
      </dgm:t>
    </dgm:pt>
    <dgm:pt modelId="{F834119A-F5C6-46D0-827B-524C27EF2D7E}" type="pres">
      <dgm:prSet presAssocID="{7B2276F2-0523-4548-B010-AB3ACF07D57A}" presName="connectorText" presStyleLbl="sibTrans1D1" presStyleIdx="4" presStyleCnt="5"/>
      <dgm:spPr/>
      <dgm:t>
        <a:bodyPr/>
        <a:lstStyle/>
        <a:p>
          <a:endParaRPr lang="en-US"/>
        </a:p>
      </dgm:t>
    </dgm:pt>
    <dgm:pt modelId="{F914439E-897A-4F53-A798-785AB4283FEB}" type="pres">
      <dgm:prSet presAssocID="{C41A00EF-5A52-4A59-8043-870FBA53A3F1}" presName="node" presStyleLbl="node1" presStyleIdx="5" presStyleCnt="6">
        <dgm:presLayoutVars>
          <dgm:bulletEnabled val="1"/>
        </dgm:presLayoutVars>
      </dgm:prSet>
      <dgm:spPr/>
      <dgm:t>
        <a:bodyPr/>
        <a:lstStyle/>
        <a:p>
          <a:endParaRPr lang="en-US"/>
        </a:p>
      </dgm:t>
    </dgm:pt>
  </dgm:ptLst>
  <dgm:cxnLst>
    <dgm:cxn modelId="{D8491BDF-66F3-47EC-AF3E-C82249434C64}" type="presOf" srcId="{7B2276F2-0523-4548-B010-AB3ACF07D57A}" destId="{F834119A-F5C6-46D0-827B-524C27EF2D7E}" srcOrd="1" destOrd="0" presId="urn:microsoft.com/office/officeart/2005/8/layout/bProcess3"/>
    <dgm:cxn modelId="{7000F438-9386-451A-BA74-A51C27A4ADB3}" type="presOf" srcId="{5C0B1D12-6CB0-48B2-9D98-A5EB57836B72}" destId="{4DED8445-29D9-46FC-BC31-D6BD070A0E1B}" srcOrd="0" destOrd="0" presId="urn:microsoft.com/office/officeart/2005/8/layout/bProcess3"/>
    <dgm:cxn modelId="{23263770-4FDE-4B13-A841-10AB8B2B093D}" type="presOf" srcId="{A56FF708-A83B-4F96-B6D2-5E251633C90D}" destId="{5A3C4A67-59E5-49B9-83E0-7896A60E0CE0}" srcOrd="0" destOrd="0" presId="urn:microsoft.com/office/officeart/2005/8/layout/bProcess3"/>
    <dgm:cxn modelId="{A02A76E0-25E4-4EA0-BE5E-09F9A4FA5542}" type="presOf" srcId="{A56FF708-A83B-4F96-B6D2-5E251633C90D}" destId="{E28D918E-6F05-4EB2-BFF6-AFCB77B76141}" srcOrd="1" destOrd="0" presId="urn:microsoft.com/office/officeart/2005/8/layout/bProcess3"/>
    <dgm:cxn modelId="{466800BA-3985-4ADC-967B-06BB5FC12AE8}" type="presOf" srcId="{39C7B3B4-4DE1-4DCD-B087-57057D144028}" destId="{28F5462E-6F55-4548-8A53-5F5355E37701}" srcOrd="0" destOrd="0" presId="urn:microsoft.com/office/officeart/2005/8/layout/bProcess3"/>
    <dgm:cxn modelId="{47854772-2840-495C-9ADE-A8DE3B325437}" type="presOf" srcId="{8701D3A0-FE30-4747-9B7E-BF77E25CB3B1}" destId="{9DF83DDF-1059-4257-BBC6-413F42DBD776}" srcOrd="0" destOrd="0" presId="urn:microsoft.com/office/officeart/2005/8/layout/bProcess3"/>
    <dgm:cxn modelId="{FC51DB1B-49D3-4B18-8DEF-BB252679806B}" type="presOf" srcId="{7B2276F2-0523-4548-B010-AB3ACF07D57A}" destId="{36E950F5-CCCC-4F11-978C-F408DB3F39EC}" srcOrd="0" destOrd="0" presId="urn:microsoft.com/office/officeart/2005/8/layout/bProcess3"/>
    <dgm:cxn modelId="{267F3D49-993B-4AD1-9C2F-BFF91BB76672}" type="presOf" srcId="{C41A00EF-5A52-4A59-8043-870FBA53A3F1}" destId="{F914439E-897A-4F53-A798-785AB4283FEB}" srcOrd="0" destOrd="0" presId="urn:microsoft.com/office/officeart/2005/8/layout/bProcess3"/>
    <dgm:cxn modelId="{1A879D63-BAE2-41EA-8FF3-1D614FA51DB7}" srcId="{5C0B1D12-6CB0-48B2-9D98-A5EB57836B72}" destId="{01D52F0D-2858-4F82-9DC1-485CF79E0C69}" srcOrd="4" destOrd="0" parTransId="{A73FF145-7AEE-4554-8F11-F270A69278DC}" sibTransId="{7B2276F2-0523-4548-B010-AB3ACF07D57A}"/>
    <dgm:cxn modelId="{6E5F5978-62DB-44E6-B482-853148EE7569}" srcId="{5C0B1D12-6CB0-48B2-9D98-A5EB57836B72}" destId="{39C7B3B4-4DE1-4DCD-B087-57057D144028}" srcOrd="2" destOrd="0" parTransId="{ABDD422C-611D-4F48-AE91-CD4D5052FB6D}" sibTransId="{341D5651-22F3-4FF8-92B3-6BD2CD4BF976}"/>
    <dgm:cxn modelId="{D9719AE1-330C-4712-9D6C-DCDE115DF68C}" type="presOf" srcId="{01D52F0D-2858-4F82-9DC1-485CF79E0C69}" destId="{EB28CEA2-1D4E-4712-8A46-D0A8BF14626F}" srcOrd="0" destOrd="0" presId="urn:microsoft.com/office/officeart/2005/8/layout/bProcess3"/>
    <dgm:cxn modelId="{928A086D-1454-4B5E-8751-3CEE5DC36E0F}" srcId="{5C0B1D12-6CB0-48B2-9D98-A5EB57836B72}" destId="{C41A00EF-5A52-4A59-8043-870FBA53A3F1}" srcOrd="5" destOrd="0" parTransId="{796B8C54-DB87-4518-AE93-F482449FF571}" sibTransId="{86ACAE24-1627-4CB0-AFDE-46E8F23E3409}"/>
    <dgm:cxn modelId="{E98320A0-0B31-4582-932B-7D9563B5A405}" type="presOf" srcId="{8701D3A0-FE30-4747-9B7E-BF77E25CB3B1}" destId="{26DF7EE7-9FD0-49CA-9142-028A47D6C1C2}" srcOrd="1" destOrd="0" presId="urn:microsoft.com/office/officeart/2005/8/layout/bProcess3"/>
    <dgm:cxn modelId="{F368DD7E-EBC0-4BBD-A647-89FD05E48A60}" srcId="{5C0B1D12-6CB0-48B2-9D98-A5EB57836B72}" destId="{2A7A7FC7-CE41-45D2-A4BB-5F8BCB04D7AF}" srcOrd="0" destOrd="0" parTransId="{3C0495EB-28FA-48F1-B301-C33084634C94}" sibTransId="{A56FF708-A83B-4F96-B6D2-5E251633C90D}"/>
    <dgm:cxn modelId="{88F92C16-58AB-434C-9061-69AA321D9CF4}" srcId="{5C0B1D12-6CB0-48B2-9D98-A5EB57836B72}" destId="{1D17100A-10A9-4B05-B444-0A4D93E6E7E5}" srcOrd="1" destOrd="0" parTransId="{2B838154-E5A6-4A73-8830-1D80C525B77E}" sibTransId="{8701D3A0-FE30-4747-9B7E-BF77E25CB3B1}"/>
    <dgm:cxn modelId="{81F6041C-8AE2-4304-8E12-1186816A890A}" type="presOf" srcId="{2A7A7FC7-CE41-45D2-A4BB-5F8BCB04D7AF}" destId="{07B2EB88-F797-45C6-A27D-5D3BF981ABC6}" srcOrd="0" destOrd="0" presId="urn:microsoft.com/office/officeart/2005/8/layout/bProcess3"/>
    <dgm:cxn modelId="{A863697B-51BD-4BA1-9158-A3D4360A2F4A}" type="presOf" srcId="{341D5651-22F3-4FF8-92B3-6BD2CD4BF976}" destId="{1C4452F3-151B-4A6A-AE05-7C5055642E55}" srcOrd="1" destOrd="0" presId="urn:microsoft.com/office/officeart/2005/8/layout/bProcess3"/>
    <dgm:cxn modelId="{21D28829-8962-4E95-B62A-805A16053257}" type="presOf" srcId="{79E1C521-640B-423F-97F1-CCA79823D690}" destId="{1C6A9669-1363-4EDE-A46A-0D7948C96E93}" srcOrd="0" destOrd="0" presId="urn:microsoft.com/office/officeart/2005/8/layout/bProcess3"/>
    <dgm:cxn modelId="{D4464BA2-AFE4-490F-88A7-D6C625DA3712}" srcId="{5C0B1D12-6CB0-48B2-9D98-A5EB57836B72}" destId="{7AA1A284-BE15-4B52-9EDB-A041211DE253}" srcOrd="3" destOrd="0" parTransId="{3C88CECB-1072-4C13-9153-C4A59C1E82E0}" sibTransId="{79E1C521-640B-423F-97F1-CCA79823D690}"/>
    <dgm:cxn modelId="{E63D1530-E8FD-46F8-AB92-1A903DE1DAFC}" type="presOf" srcId="{7AA1A284-BE15-4B52-9EDB-A041211DE253}" destId="{E80F823B-C14E-42EE-81FB-8DDDD25144FD}" srcOrd="0" destOrd="0" presId="urn:microsoft.com/office/officeart/2005/8/layout/bProcess3"/>
    <dgm:cxn modelId="{D6524EA8-2869-4C15-BD2A-5D7C8B0387A3}" type="presOf" srcId="{1D17100A-10A9-4B05-B444-0A4D93E6E7E5}" destId="{09255F7F-3D34-4114-8C4D-9AA35AC84187}" srcOrd="0" destOrd="0" presId="urn:microsoft.com/office/officeart/2005/8/layout/bProcess3"/>
    <dgm:cxn modelId="{2EA57CE6-B0BA-4FE1-A67F-1807A682C96E}" type="presOf" srcId="{341D5651-22F3-4FF8-92B3-6BD2CD4BF976}" destId="{66AD3A43-1054-4AB1-8A35-BFBABF736A0B}" srcOrd="0" destOrd="0" presId="urn:microsoft.com/office/officeart/2005/8/layout/bProcess3"/>
    <dgm:cxn modelId="{599D4653-350B-4F5E-AD7A-9EB258FC9C1C}" type="presOf" srcId="{79E1C521-640B-423F-97F1-CCA79823D690}" destId="{7E9AEFDD-9306-4E7A-9E3B-EFC2FE35FF2B}" srcOrd="1" destOrd="0" presId="urn:microsoft.com/office/officeart/2005/8/layout/bProcess3"/>
    <dgm:cxn modelId="{AA6A923F-EA33-4794-A23D-51FA5EA0B3B6}" type="presParOf" srcId="{4DED8445-29D9-46FC-BC31-D6BD070A0E1B}" destId="{07B2EB88-F797-45C6-A27D-5D3BF981ABC6}" srcOrd="0" destOrd="0" presId="urn:microsoft.com/office/officeart/2005/8/layout/bProcess3"/>
    <dgm:cxn modelId="{04520B88-75E8-44C5-8944-1F7CBDEC4368}" type="presParOf" srcId="{4DED8445-29D9-46FC-BC31-D6BD070A0E1B}" destId="{5A3C4A67-59E5-49B9-83E0-7896A60E0CE0}" srcOrd="1" destOrd="0" presId="urn:microsoft.com/office/officeart/2005/8/layout/bProcess3"/>
    <dgm:cxn modelId="{9269B3F4-8201-4BC0-A4CB-BBD6037B2AC9}" type="presParOf" srcId="{5A3C4A67-59E5-49B9-83E0-7896A60E0CE0}" destId="{E28D918E-6F05-4EB2-BFF6-AFCB77B76141}" srcOrd="0" destOrd="0" presId="urn:microsoft.com/office/officeart/2005/8/layout/bProcess3"/>
    <dgm:cxn modelId="{BE08BCA7-5689-4840-9C88-30E24629572C}" type="presParOf" srcId="{4DED8445-29D9-46FC-BC31-D6BD070A0E1B}" destId="{09255F7F-3D34-4114-8C4D-9AA35AC84187}" srcOrd="2" destOrd="0" presId="urn:microsoft.com/office/officeart/2005/8/layout/bProcess3"/>
    <dgm:cxn modelId="{AB99E31E-1966-4BA4-A56D-8250417F0315}" type="presParOf" srcId="{4DED8445-29D9-46FC-BC31-D6BD070A0E1B}" destId="{9DF83DDF-1059-4257-BBC6-413F42DBD776}" srcOrd="3" destOrd="0" presId="urn:microsoft.com/office/officeart/2005/8/layout/bProcess3"/>
    <dgm:cxn modelId="{33A19C79-193A-481D-839E-3E62B5E5CF07}" type="presParOf" srcId="{9DF83DDF-1059-4257-BBC6-413F42DBD776}" destId="{26DF7EE7-9FD0-49CA-9142-028A47D6C1C2}" srcOrd="0" destOrd="0" presId="urn:microsoft.com/office/officeart/2005/8/layout/bProcess3"/>
    <dgm:cxn modelId="{71279DBE-D93C-4AFE-9F86-CEAE71958E56}" type="presParOf" srcId="{4DED8445-29D9-46FC-BC31-D6BD070A0E1B}" destId="{28F5462E-6F55-4548-8A53-5F5355E37701}" srcOrd="4" destOrd="0" presId="urn:microsoft.com/office/officeart/2005/8/layout/bProcess3"/>
    <dgm:cxn modelId="{49604BBB-3A7B-4F32-BCC4-685AF8E880BD}" type="presParOf" srcId="{4DED8445-29D9-46FC-BC31-D6BD070A0E1B}" destId="{66AD3A43-1054-4AB1-8A35-BFBABF736A0B}" srcOrd="5" destOrd="0" presId="urn:microsoft.com/office/officeart/2005/8/layout/bProcess3"/>
    <dgm:cxn modelId="{BF025881-FDE3-45D9-85CC-AEF210070962}" type="presParOf" srcId="{66AD3A43-1054-4AB1-8A35-BFBABF736A0B}" destId="{1C4452F3-151B-4A6A-AE05-7C5055642E55}" srcOrd="0" destOrd="0" presId="urn:microsoft.com/office/officeart/2005/8/layout/bProcess3"/>
    <dgm:cxn modelId="{72CB8D53-A923-4B33-93B2-1C2E9F56E55B}" type="presParOf" srcId="{4DED8445-29D9-46FC-BC31-D6BD070A0E1B}" destId="{E80F823B-C14E-42EE-81FB-8DDDD25144FD}" srcOrd="6" destOrd="0" presId="urn:microsoft.com/office/officeart/2005/8/layout/bProcess3"/>
    <dgm:cxn modelId="{90380FA1-8D0E-4D08-B6A5-F9E873A3B2EF}" type="presParOf" srcId="{4DED8445-29D9-46FC-BC31-D6BD070A0E1B}" destId="{1C6A9669-1363-4EDE-A46A-0D7948C96E93}" srcOrd="7" destOrd="0" presId="urn:microsoft.com/office/officeart/2005/8/layout/bProcess3"/>
    <dgm:cxn modelId="{2013C1AD-F511-43E2-8ADB-BB22DA6AF2C7}" type="presParOf" srcId="{1C6A9669-1363-4EDE-A46A-0D7948C96E93}" destId="{7E9AEFDD-9306-4E7A-9E3B-EFC2FE35FF2B}" srcOrd="0" destOrd="0" presId="urn:microsoft.com/office/officeart/2005/8/layout/bProcess3"/>
    <dgm:cxn modelId="{EEB3D503-283E-41CC-BF65-B334401031CF}" type="presParOf" srcId="{4DED8445-29D9-46FC-BC31-D6BD070A0E1B}" destId="{EB28CEA2-1D4E-4712-8A46-D0A8BF14626F}" srcOrd="8" destOrd="0" presId="urn:microsoft.com/office/officeart/2005/8/layout/bProcess3"/>
    <dgm:cxn modelId="{6FBC9F9D-87FB-487E-B98C-80B1BC351E37}" type="presParOf" srcId="{4DED8445-29D9-46FC-BC31-D6BD070A0E1B}" destId="{36E950F5-CCCC-4F11-978C-F408DB3F39EC}" srcOrd="9" destOrd="0" presId="urn:microsoft.com/office/officeart/2005/8/layout/bProcess3"/>
    <dgm:cxn modelId="{F19F22E0-4E10-41B5-BED0-42BE62D3342E}" type="presParOf" srcId="{36E950F5-CCCC-4F11-978C-F408DB3F39EC}" destId="{F834119A-F5C6-46D0-827B-524C27EF2D7E}" srcOrd="0" destOrd="0" presId="urn:microsoft.com/office/officeart/2005/8/layout/bProcess3"/>
    <dgm:cxn modelId="{C6F71DD5-7E02-4CF5-B242-F5A5F2EC1327}" type="presParOf" srcId="{4DED8445-29D9-46FC-BC31-D6BD070A0E1B}" destId="{F914439E-897A-4F53-A798-785AB4283FEB}"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7C1DA3-60C6-4B01-8AD0-BA8BFF05885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8BEAA6C-3599-4F1A-BC44-C4C0D9F47090}">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توجه به ماده 6 دستورالعمل سکونتگاه ها و ارتقای انسجام اکولوژیک شبکه </a:t>
          </a:r>
          <a:r>
            <a:rPr lang="en-US" sz="1600" b="1" dirty="0" smtClean="0">
              <a:effectLst>
                <a:outerShdw blurRad="38100" dist="38100" dir="2700000" algn="tl">
                  <a:srgbClr val="000000">
                    <a:alpha val="43137"/>
                  </a:srgbClr>
                </a:outerShdw>
              </a:effectLst>
              <a:cs typeface="B Nazanin" panose="00000400000000000000" pitchFamily="2" charset="-78"/>
            </a:rPr>
            <a:t>Natura 2000 </a:t>
          </a:r>
          <a:r>
            <a:rPr lang="fa-IR" sz="1600" b="1" dirty="0" smtClean="0">
              <a:effectLst>
                <a:outerShdw blurRad="38100" dist="38100" dir="2700000" algn="tl">
                  <a:srgbClr val="000000">
                    <a:alpha val="43137"/>
                  </a:srgbClr>
                </a:outerShdw>
              </a:effectLst>
              <a:cs typeface="B Nazanin" panose="00000400000000000000" pitchFamily="2" charset="-78"/>
            </a:rPr>
            <a:t>بر طبق ماده 10 دستورالعمل سکونتگاه ها.</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E8E5DB12-3379-4DC2-82B4-065D494D75BB}" type="parTrans" cxnId="{F730275A-3A20-4A97-9197-CA14E82B5D1C}">
      <dgm:prSet/>
      <dgm:spPr/>
      <dgm:t>
        <a:bodyPr/>
        <a:lstStyle/>
        <a:p>
          <a:endParaRPr lang="en-US"/>
        </a:p>
      </dgm:t>
    </dgm:pt>
    <dgm:pt modelId="{EE6AD914-B6DA-44F0-9A3F-A4E04ED629B4}" type="sibTrans" cxnId="{F730275A-3A20-4A97-9197-CA14E82B5D1C}">
      <dgm:prSet/>
      <dgm:spPr/>
      <dgm:t>
        <a:bodyPr/>
        <a:lstStyle/>
        <a:p>
          <a:endParaRPr lang="en-US"/>
        </a:p>
      </dgm:t>
    </dgm:pt>
    <dgm:pt modelId="{2B2F49B9-8683-4723-B6AD-C209D8B5D7DA}">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بررسی اطلاعات موجود ،اقدامات انجام شده و مطالعات صورت گرفته و شناسایی نواحی برای اقدامات بیشتر .</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13C99A07-D8C1-4AF3-B7C6-92D6EE99B7A4}" type="parTrans" cxnId="{ADCD41BA-72B8-45D0-A04B-0CEBF62A4910}">
      <dgm:prSet/>
      <dgm:spPr/>
      <dgm:t>
        <a:bodyPr/>
        <a:lstStyle/>
        <a:p>
          <a:endParaRPr lang="en-US"/>
        </a:p>
      </dgm:t>
    </dgm:pt>
    <dgm:pt modelId="{06284D06-49EF-4F95-BE30-6BC060ADE026}" type="sibTrans" cxnId="{ADCD41BA-72B8-45D0-A04B-0CEBF62A4910}">
      <dgm:prSet/>
      <dgm:spPr/>
      <dgm:t>
        <a:bodyPr/>
        <a:lstStyle/>
        <a:p>
          <a:endParaRPr lang="en-US"/>
        </a:p>
      </dgm:t>
    </dgm:pt>
    <dgm:pt modelId="{29307097-475F-4D22-B5F4-3310E9F844A1}">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شناسایی تهدیدهای موجود برای سکونتگاه ها و فضاهای سبز به عنوان بخشی از توسعه زیرساخت های سبز و محیا نمودن پاسخ های مناسب و اقدامات انحرافی و کاهشی.</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758227E6-CCF4-4396-BBED-52FEBFDA731B}" type="parTrans" cxnId="{7A692446-C3B2-4F2D-879E-6A139528515C}">
      <dgm:prSet/>
      <dgm:spPr/>
      <dgm:t>
        <a:bodyPr/>
        <a:lstStyle/>
        <a:p>
          <a:endParaRPr lang="en-US"/>
        </a:p>
      </dgm:t>
    </dgm:pt>
    <dgm:pt modelId="{70F2902F-C96A-4F44-A09A-2E7ACADCA72D}" type="sibTrans" cxnId="{7A692446-C3B2-4F2D-879E-6A139528515C}">
      <dgm:prSet/>
      <dgm:spPr/>
      <dgm:t>
        <a:bodyPr/>
        <a:lstStyle/>
        <a:p>
          <a:endParaRPr lang="en-US"/>
        </a:p>
      </dgm:t>
    </dgm:pt>
    <dgm:pt modelId="{7F904F54-8801-47A5-9993-A2F7195940B2}">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شناسایی نواحی اولویت دار برای سرمایه گذاری و پروژه های اولیه ، برای دستیابی به اهداف کوتاه مدت و بلندمدت </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45186B5C-9D55-488C-85FC-921B22137DF9}" type="parTrans" cxnId="{C5C84BCB-C668-49F6-A7E7-7D7322A9BD4D}">
      <dgm:prSet/>
      <dgm:spPr/>
      <dgm:t>
        <a:bodyPr/>
        <a:lstStyle/>
        <a:p>
          <a:endParaRPr lang="en-US"/>
        </a:p>
      </dgm:t>
    </dgm:pt>
    <dgm:pt modelId="{B1C9053D-FC63-4AF4-8776-CE917ECCFA01}" type="sibTrans" cxnId="{C5C84BCB-C668-49F6-A7E7-7D7322A9BD4D}">
      <dgm:prSet/>
      <dgm:spPr/>
      <dgm:t>
        <a:bodyPr/>
        <a:lstStyle/>
        <a:p>
          <a:endParaRPr lang="en-US"/>
        </a:p>
      </dgm:t>
    </dgm:pt>
    <dgm:pt modelId="{2B19DE09-D663-4CF5-9857-334D34F17186}">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درگیرکردن مالکان خصوصی زمین ها ، سازمان های مربوطه و گروه های اجتماعی برای شکل دهی به مشارکت با هدف دستیابی به توسعه و اهداف راهبرد زیرساخت های سبز</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A3225699-C6AF-4F63-9929-5F802F496684}" type="parTrans" cxnId="{B041679A-0AC8-4D04-85D8-8C56DF43BF73}">
      <dgm:prSet/>
      <dgm:spPr/>
      <dgm:t>
        <a:bodyPr/>
        <a:lstStyle/>
        <a:p>
          <a:endParaRPr lang="en-US"/>
        </a:p>
      </dgm:t>
    </dgm:pt>
    <dgm:pt modelId="{8B0D1409-CE9C-4864-93B4-C5A588967559}" type="sibTrans" cxnId="{B041679A-0AC8-4D04-85D8-8C56DF43BF73}">
      <dgm:prSet/>
      <dgm:spPr/>
      <dgm:t>
        <a:bodyPr/>
        <a:lstStyle/>
        <a:p>
          <a:endParaRPr lang="en-US"/>
        </a:p>
      </dgm:t>
    </dgm:pt>
    <dgm:pt modelId="{3CD953F6-5E1C-4F9F-907B-31DE35A3DC7F}" type="pres">
      <dgm:prSet presAssocID="{B57C1DA3-60C6-4B01-8AD0-BA8BFF058853}" presName="linear" presStyleCnt="0">
        <dgm:presLayoutVars>
          <dgm:animLvl val="lvl"/>
          <dgm:resizeHandles val="exact"/>
        </dgm:presLayoutVars>
      </dgm:prSet>
      <dgm:spPr/>
      <dgm:t>
        <a:bodyPr/>
        <a:lstStyle/>
        <a:p>
          <a:endParaRPr lang="en-US"/>
        </a:p>
      </dgm:t>
    </dgm:pt>
    <dgm:pt modelId="{73520A43-323A-4CEF-91A9-70A3CE9092B2}" type="pres">
      <dgm:prSet presAssocID="{2B2F49B9-8683-4723-B6AD-C209D8B5D7DA}" presName="parentText" presStyleLbl="node1" presStyleIdx="0" presStyleCnt="5">
        <dgm:presLayoutVars>
          <dgm:chMax val="0"/>
          <dgm:bulletEnabled val="1"/>
        </dgm:presLayoutVars>
      </dgm:prSet>
      <dgm:spPr/>
      <dgm:t>
        <a:bodyPr/>
        <a:lstStyle/>
        <a:p>
          <a:endParaRPr lang="en-US"/>
        </a:p>
      </dgm:t>
    </dgm:pt>
    <dgm:pt modelId="{B96D6680-19D0-4DDB-A538-711E9841C76C}" type="pres">
      <dgm:prSet presAssocID="{06284D06-49EF-4F95-BE30-6BC060ADE026}" presName="spacer" presStyleCnt="0"/>
      <dgm:spPr/>
    </dgm:pt>
    <dgm:pt modelId="{B1D24B54-D92F-4F20-B8D5-49F68343AE9D}" type="pres">
      <dgm:prSet presAssocID="{29307097-475F-4D22-B5F4-3310E9F844A1}" presName="parentText" presStyleLbl="node1" presStyleIdx="1" presStyleCnt="5">
        <dgm:presLayoutVars>
          <dgm:chMax val="0"/>
          <dgm:bulletEnabled val="1"/>
        </dgm:presLayoutVars>
      </dgm:prSet>
      <dgm:spPr/>
      <dgm:t>
        <a:bodyPr/>
        <a:lstStyle/>
        <a:p>
          <a:endParaRPr lang="en-US"/>
        </a:p>
      </dgm:t>
    </dgm:pt>
    <dgm:pt modelId="{98084055-ACE1-4449-8748-B1A2FF3A38A7}" type="pres">
      <dgm:prSet presAssocID="{70F2902F-C96A-4F44-A09A-2E7ACADCA72D}" presName="spacer" presStyleCnt="0"/>
      <dgm:spPr/>
    </dgm:pt>
    <dgm:pt modelId="{D08F1BDA-8032-4D01-82A6-8A55C4DFF5DB}" type="pres">
      <dgm:prSet presAssocID="{7F904F54-8801-47A5-9993-A2F7195940B2}" presName="parentText" presStyleLbl="node1" presStyleIdx="2" presStyleCnt="5">
        <dgm:presLayoutVars>
          <dgm:chMax val="0"/>
          <dgm:bulletEnabled val="1"/>
        </dgm:presLayoutVars>
      </dgm:prSet>
      <dgm:spPr/>
      <dgm:t>
        <a:bodyPr/>
        <a:lstStyle/>
        <a:p>
          <a:endParaRPr lang="en-US"/>
        </a:p>
      </dgm:t>
    </dgm:pt>
    <dgm:pt modelId="{D406537E-F487-4520-8BC7-2A343303C5D7}" type="pres">
      <dgm:prSet presAssocID="{B1C9053D-FC63-4AF4-8776-CE917ECCFA01}" presName="spacer" presStyleCnt="0"/>
      <dgm:spPr/>
    </dgm:pt>
    <dgm:pt modelId="{3C594677-3B2D-4EF1-9629-FD92D381B93D}" type="pres">
      <dgm:prSet presAssocID="{2B19DE09-D663-4CF5-9857-334D34F17186}" presName="parentText" presStyleLbl="node1" presStyleIdx="3" presStyleCnt="5">
        <dgm:presLayoutVars>
          <dgm:chMax val="0"/>
          <dgm:bulletEnabled val="1"/>
        </dgm:presLayoutVars>
      </dgm:prSet>
      <dgm:spPr/>
      <dgm:t>
        <a:bodyPr/>
        <a:lstStyle/>
        <a:p>
          <a:endParaRPr lang="en-US"/>
        </a:p>
      </dgm:t>
    </dgm:pt>
    <dgm:pt modelId="{D9B7BB91-FC57-467A-BDF4-499C17D44C0C}" type="pres">
      <dgm:prSet presAssocID="{8B0D1409-CE9C-4864-93B4-C5A588967559}" presName="spacer" presStyleCnt="0"/>
      <dgm:spPr/>
    </dgm:pt>
    <dgm:pt modelId="{9903EDD7-0A9B-4E6F-B4F0-738B23E9A058}" type="pres">
      <dgm:prSet presAssocID="{F8BEAA6C-3599-4F1A-BC44-C4C0D9F47090}" presName="parentText" presStyleLbl="node1" presStyleIdx="4" presStyleCnt="5">
        <dgm:presLayoutVars>
          <dgm:chMax val="0"/>
          <dgm:bulletEnabled val="1"/>
        </dgm:presLayoutVars>
      </dgm:prSet>
      <dgm:spPr/>
      <dgm:t>
        <a:bodyPr/>
        <a:lstStyle/>
        <a:p>
          <a:endParaRPr lang="en-US"/>
        </a:p>
      </dgm:t>
    </dgm:pt>
  </dgm:ptLst>
  <dgm:cxnLst>
    <dgm:cxn modelId="{7A692446-C3B2-4F2D-879E-6A139528515C}" srcId="{B57C1DA3-60C6-4B01-8AD0-BA8BFF058853}" destId="{29307097-475F-4D22-B5F4-3310E9F844A1}" srcOrd="1" destOrd="0" parTransId="{758227E6-CCF4-4396-BBED-52FEBFDA731B}" sibTransId="{70F2902F-C96A-4F44-A09A-2E7ACADCA72D}"/>
    <dgm:cxn modelId="{190CE45F-714B-4849-B2B1-C8E95CB8DCE1}" type="presOf" srcId="{B57C1DA3-60C6-4B01-8AD0-BA8BFF058853}" destId="{3CD953F6-5E1C-4F9F-907B-31DE35A3DC7F}" srcOrd="0" destOrd="0" presId="urn:microsoft.com/office/officeart/2005/8/layout/vList2"/>
    <dgm:cxn modelId="{3D1CEDFC-6EA0-4342-8E15-D60DB81C0AE1}" type="presOf" srcId="{F8BEAA6C-3599-4F1A-BC44-C4C0D9F47090}" destId="{9903EDD7-0A9B-4E6F-B4F0-738B23E9A058}" srcOrd="0" destOrd="0" presId="urn:microsoft.com/office/officeart/2005/8/layout/vList2"/>
    <dgm:cxn modelId="{B041679A-0AC8-4D04-85D8-8C56DF43BF73}" srcId="{B57C1DA3-60C6-4B01-8AD0-BA8BFF058853}" destId="{2B19DE09-D663-4CF5-9857-334D34F17186}" srcOrd="3" destOrd="0" parTransId="{A3225699-C6AF-4F63-9929-5F802F496684}" sibTransId="{8B0D1409-CE9C-4864-93B4-C5A588967559}"/>
    <dgm:cxn modelId="{AA9CF94F-2E7F-4844-98F7-E0D606EE772D}" type="presOf" srcId="{29307097-475F-4D22-B5F4-3310E9F844A1}" destId="{B1D24B54-D92F-4F20-B8D5-49F68343AE9D}" srcOrd="0" destOrd="0" presId="urn:microsoft.com/office/officeart/2005/8/layout/vList2"/>
    <dgm:cxn modelId="{ADCD41BA-72B8-45D0-A04B-0CEBF62A4910}" srcId="{B57C1DA3-60C6-4B01-8AD0-BA8BFF058853}" destId="{2B2F49B9-8683-4723-B6AD-C209D8B5D7DA}" srcOrd="0" destOrd="0" parTransId="{13C99A07-D8C1-4AF3-B7C6-92D6EE99B7A4}" sibTransId="{06284D06-49EF-4F95-BE30-6BC060ADE026}"/>
    <dgm:cxn modelId="{C5C84BCB-C668-49F6-A7E7-7D7322A9BD4D}" srcId="{B57C1DA3-60C6-4B01-8AD0-BA8BFF058853}" destId="{7F904F54-8801-47A5-9993-A2F7195940B2}" srcOrd="2" destOrd="0" parTransId="{45186B5C-9D55-488C-85FC-921B22137DF9}" sibTransId="{B1C9053D-FC63-4AF4-8776-CE917ECCFA01}"/>
    <dgm:cxn modelId="{784E83EE-235C-4D99-A152-76C1181B4C25}" type="presOf" srcId="{7F904F54-8801-47A5-9993-A2F7195940B2}" destId="{D08F1BDA-8032-4D01-82A6-8A55C4DFF5DB}" srcOrd="0" destOrd="0" presId="urn:microsoft.com/office/officeart/2005/8/layout/vList2"/>
    <dgm:cxn modelId="{33CB35EF-E331-4ED2-8FD2-E5F216B9D909}" type="presOf" srcId="{2B19DE09-D663-4CF5-9857-334D34F17186}" destId="{3C594677-3B2D-4EF1-9629-FD92D381B93D}" srcOrd="0" destOrd="0" presId="urn:microsoft.com/office/officeart/2005/8/layout/vList2"/>
    <dgm:cxn modelId="{ED69EFFF-369D-4859-87CF-A62B5DC89B1E}" type="presOf" srcId="{2B2F49B9-8683-4723-B6AD-C209D8B5D7DA}" destId="{73520A43-323A-4CEF-91A9-70A3CE9092B2}" srcOrd="0" destOrd="0" presId="urn:microsoft.com/office/officeart/2005/8/layout/vList2"/>
    <dgm:cxn modelId="{F730275A-3A20-4A97-9197-CA14E82B5D1C}" srcId="{B57C1DA3-60C6-4B01-8AD0-BA8BFF058853}" destId="{F8BEAA6C-3599-4F1A-BC44-C4C0D9F47090}" srcOrd="4" destOrd="0" parTransId="{E8E5DB12-3379-4DC2-82B4-065D494D75BB}" sibTransId="{EE6AD914-B6DA-44F0-9A3F-A4E04ED629B4}"/>
    <dgm:cxn modelId="{E8F88D7C-D0F2-41C8-8430-627A08F520B5}" type="presParOf" srcId="{3CD953F6-5E1C-4F9F-907B-31DE35A3DC7F}" destId="{73520A43-323A-4CEF-91A9-70A3CE9092B2}" srcOrd="0" destOrd="0" presId="urn:microsoft.com/office/officeart/2005/8/layout/vList2"/>
    <dgm:cxn modelId="{3CB31EC3-E9D0-473B-B109-DB399C0D5462}" type="presParOf" srcId="{3CD953F6-5E1C-4F9F-907B-31DE35A3DC7F}" destId="{B96D6680-19D0-4DDB-A538-711E9841C76C}" srcOrd="1" destOrd="0" presId="urn:microsoft.com/office/officeart/2005/8/layout/vList2"/>
    <dgm:cxn modelId="{2A8FC1DB-3F40-4ADE-9FF9-2C1DBE20F457}" type="presParOf" srcId="{3CD953F6-5E1C-4F9F-907B-31DE35A3DC7F}" destId="{B1D24B54-D92F-4F20-B8D5-49F68343AE9D}" srcOrd="2" destOrd="0" presId="urn:microsoft.com/office/officeart/2005/8/layout/vList2"/>
    <dgm:cxn modelId="{52E2A0BD-8A42-4314-BC90-9F21F3EFABED}" type="presParOf" srcId="{3CD953F6-5E1C-4F9F-907B-31DE35A3DC7F}" destId="{98084055-ACE1-4449-8748-B1A2FF3A38A7}" srcOrd="3" destOrd="0" presId="urn:microsoft.com/office/officeart/2005/8/layout/vList2"/>
    <dgm:cxn modelId="{C0399D98-AAE1-4393-BD31-624C2D6F0E2B}" type="presParOf" srcId="{3CD953F6-5E1C-4F9F-907B-31DE35A3DC7F}" destId="{D08F1BDA-8032-4D01-82A6-8A55C4DFF5DB}" srcOrd="4" destOrd="0" presId="urn:microsoft.com/office/officeart/2005/8/layout/vList2"/>
    <dgm:cxn modelId="{7C877165-CF9D-4858-B5B7-31A3A6A8553B}" type="presParOf" srcId="{3CD953F6-5E1C-4F9F-907B-31DE35A3DC7F}" destId="{D406537E-F487-4520-8BC7-2A343303C5D7}" srcOrd="5" destOrd="0" presId="urn:microsoft.com/office/officeart/2005/8/layout/vList2"/>
    <dgm:cxn modelId="{CDD57721-5174-4C34-996E-1BAD6696FC28}" type="presParOf" srcId="{3CD953F6-5E1C-4F9F-907B-31DE35A3DC7F}" destId="{3C594677-3B2D-4EF1-9629-FD92D381B93D}" srcOrd="6" destOrd="0" presId="urn:microsoft.com/office/officeart/2005/8/layout/vList2"/>
    <dgm:cxn modelId="{9643F105-6940-40CE-A097-0C329BC5ED19}" type="presParOf" srcId="{3CD953F6-5E1C-4F9F-907B-31DE35A3DC7F}" destId="{D9B7BB91-FC57-467A-BDF4-499C17D44C0C}" srcOrd="7" destOrd="0" presId="urn:microsoft.com/office/officeart/2005/8/layout/vList2"/>
    <dgm:cxn modelId="{C909B1E7-18DD-45A9-8880-D9E03F1A28F2}" type="presParOf" srcId="{3CD953F6-5E1C-4F9F-907B-31DE35A3DC7F}" destId="{9903EDD7-0A9B-4E6F-B4F0-738B23E9A058}"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7C1DA3-60C6-4B01-8AD0-BA8BFF05885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8BEAA6C-3599-4F1A-BC44-C4C0D9F47090}">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نظارت سالانه پروسه پیاده سازی برنامه و شناسایی هر گونه نیاز برای تنظیم سیاست ها در بازنگری های آتی دستورالعمل</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E8E5DB12-3379-4DC2-82B4-065D494D75BB}" type="parTrans" cxnId="{F730275A-3A20-4A97-9197-CA14E82B5D1C}">
      <dgm:prSet/>
      <dgm:spPr/>
      <dgm:t>
        <a:bodyPr/>
        <a:lstStyle/>
        <a:p>
          <a:endParaRPr lang="en-US"/>
        </a:p>
      </dgm:t>
    </dgm:pt>
    <dgm:pt modelId="{EE6AD914-B6DA-44F0-9A3F-A4E04ED629B4}" type="sibTrans" cxnId="{F730275A-3A20-4A97-9197-CA14E82B5D1C}">
      <dgm:prSet/>
      <dgm:spPr/>
      <dgm:t>
        <a:bodyPr/>
        <a:lstStyle/>
        <a:p>
          <a:endParaRPr lang="en-US"/>
        </a:p>
      </dgm:t>
    </dgm:pt>
    <dgm:pt modelId="{2B2F49B9-8683-4723-B6AD-C209D8B5D7DA}">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سرمایه گذاری در زیرساخت های اساسی با توجه به اولویت مناطق</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13C99A07-D8C1-4AF3-B7C6-92D6EE99B7A4}" type="parTrans" cxnId="{ADCD41BA-72B8-45D0-A04B-0CEBF62A4910}">
      <dgm:prSet/>
      <dgm:spPr/>
      <dgm:t>
        <a:bodyPr/>
        <a:lstStyle/>
        <a:p>
          <a:endParaRPr lang="en-US"/>
        </a:p>
      </dgm:t>
    </dgm:pt>
    <dgm:pt modelId="{06284D06-49EF-4F95-BE30-6BC060ADE026}" type="sibTrans" cxnId="{ADCD41BA-72B8-45D0-A04B-0CEBF62A4910}">
      <dgm:prSet/>
      <dgm:spPr/>
      <dgm:t>
        <a:bodyPr/>
        <a:lstStyle/>
        <a:p>
          <a:endParaRPr lang="en-US"/>
        </a:p>
      </dgm:t>
    </dgm:pt>
    <dgm:pt modelId="{29307097-475F-4D22-B5F4-3310E9F844A1}">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برنامه ریزی یکپارچه کاربری زمین در پیوند با سرمایه گذاری حمل و نقل عمومی  از </a:t>
          </a:r>
          <a:r>
            <a:rPr lang="en-US" sz="1600" b="1" dirty="0" smtClean="0">
              <a:effectLst>
                <a:outerShdw blurRad="38100" dist="38100" dir="2700000" algn="tl">
                  <a:srgbClr val="000000">
                    <a:alpha val="43137"/>
                  </a:srgbClr>
                </a:outerShdw>
              </a:effectLst>
              <a:cs typeface="B Nazanin" panose="00000400000000000000" pitchFamily="2" charset="-78"/>
            </a:rPr>
            <a:t>NDP ، NSS ، RPG ، </a:t>
          </a:r>
          <a:r>
            <a:rPr lang="fa-IR" sz="1600" b="1" dirty="0" smtClean="0">
              <a:effectLst>
                <a:outerShdw blurRad="38100" dist="38100" dir="2700000" algn="tl">
                  <a:srgbClr val="000000">
                    <a:alpha val="43137"/>
                  </a:srgbClr>
                </a:outerShdw>
              </a:effectLst>
              <a:cs typeface="B Nazanin" panose="00000400000000000000" pitchFamily="2" charset="-78"/>
            </a:rPr>
            <a:t>برنامه توسعه تا برنامه های محلی ، که از راهبردهای اقتصادی و سکونت حمایت می کند </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758227E6-CCF4-4396-BBED-52FEBFDA731B}" type="parTrans" cxnId="{7A692446-C3B2-4F2D-879E-6A139528515C}">
      <dgm:prSet/>
      <dgm:spPr/>
      <dgm:t>
        <a:bodyPr/>
        <a:lstStyle/>
        <a:p>
          <a:endParaRPr lang="en-US"/>
        </a:p>
      </dgm:t>
    </dgm:pt>
    <dgm:pt modelId="{70F2902F-C96A-4F44-A09A-2E7ACADCA72D}" type="sibTrans" cxnId="{7A692446-C3B2-4F2D-879E-6A139528515C}">
      <dgm:prSet/>
      <dgm:spPr/>
      <dgm:t>
        <a:bodyPr/>
        <a:lstStyle/>
        <a:p>
          <a:endParaRPr lang="en-US"/>
        </a:p>
      </dgm:t>
    </dgm:pt>
    <dgm:pt modelId="{7F904F54-8801-47A5-9993-A2F7195940B2}">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رویکرد هماهنگ و یکپارچه برای دستیابی به خدمات کلیدی </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45186B5C-9D55-488C-85FC-921B22137DF9}" type="parTrans" cxnId="{C5C84BCB-C668-49F6-A7E7-7D7322A9BD4D}">
      <dgm:prSet/>
      <dgm:spPr/>
      <dgm:t>
        <a:bodyPr/>
        <a:lstStyle/>
        <a:p>
          <a:endParaRPr lang="en-US"/>
        </a:p>
      </dgm:t>
    </dgm:pt>
    <dgm:pt modelId="{B1C9053D-FC63-4AF4-8776-CE917ECCFA01}" type="sibTrans" cxnId="{C5C84BCB-C668-49F6-A7E7-7D7322A9BD4D}">
      <dgm:prSet/>
      <dgm:spPr/>
      <dgm:t>
        <a:bodyPr/>
        <a:lstStyle/>
        <a:p>
          <a:endParaRPr lang="en-US"/>
        </a:p>
      </dgm:t>
    </dgm:pt>
    <dgm:pt modelId="{2B19DE09-D663-4CF5-9857-334D34F17186}">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حفاظت از کریدورهای سبز، سایت های محافظت شده، دشت های سیل طبیعی و حمایت از سرمایه گذاری در ایجاد مکان های با کیفیت بالا از طریق سرمایه گذاری در فضای باز، امکانات تفریحی و اجتماعی</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A3225699-C6AF-4F63-9929-5F802F496684}" type="parTrans" cxnId="{B041679A-0AC8-4D04-85D8-8C56DF43BF73}">
      <dgm:prSet/>
      <dgm:spPr/>
      <dgm:t>
        <a:bodyPr/>
        <a:lstStyle/>
        <a:p>
          <a:endParaRPr lang="en-US"/>
        </a:p>
      </dgm:t>
    </dgm:pt>
    <dgm:pt modelId="{8B0D1409-CE9C-4864-93B4-C5A588967559}" type="sibTrans" cxnId="{B041679A-0AC8-4D04-85D8-8C56DF43BF73}">
      <dgm:prSet/>
      <dgm:spPr/>
      <dgm:t>
        <a:bodyPr/>
        <a:lstStyle/>
        <a:p>
          <a:endParaRPr lang="en-US"/>
        </a:p>
      </dgm:t>
    </dgm:pt>
    <dgm:pt modelId="{3CD953F6-5E1C-4F9F-907B-31DE35A3DC7F}" type="pres">
      <dgm:prSet presAssocID="{B57C1DA3-60C6-4B01-8AD0-BA8BFF058853}" presName="linear" presStyleCnt="0">
        <dgm:presLayoutVars>
          <dgm:animLvl val="lvl"/>
          <dgm:resizeHandles val="exact"/>
        </dgm:presLayoutVars>
      </dgm:prSet>
      <dgm:spPr/>
      <dgm:t>
        <a:bodyPr/>
        <a:lstStyle/>
        <a:p>
          <a:endParaRPr lang="en-US"/>
        </a:p>
      </dgm:t>
    </dgm:pt>
    <dgm:pt modelId="{73520A43-323A-4CEF-91A9-70A3CE9092B2}" type="pres">
      <dgm:prSet presAssocID="{2B2F49B9-8683-4723-B6AD-C209D8B5D7DA}" presName="parentText" presStyleLbl="node1" presStyleIdx="0" presStyleCnt="5">
        <dgm:presLayoutVars>
          <dgm:chMax val="0"/>
          <dgm:bulletEnabled val="1"/>
        </dgm:presLayoutVars>
      </dgm:prSet>
      <dgm:spPr/>
      <dgm:t>
        <a:bodyPr/>
        <a:lstStyle/>
        <a:p>
          <a:endParaRPr lang="en-US"/>
        </a:p>
      </dgm:t>
    </dgm:pt>
    <dgm:pt modelId="{B96D6680-19D0-4DDB-A538-711E9841C76C}" type="pres">
      <dgm:prSet presAssocID="{06284D06-49EF-4F95-BE30-6BC060ADE026}" presName="spacer" presStyleCnt="0"/>
      <dgm:spPr/>
    </dgm:pt>
    <dgm:pt modelId="{B1D24B54-D92F-4F20-B8D5-49F68343AE9D}" type="pres">
      <dgm:prSet presAssocID="{29307097-475F-4D22-B5F4-3310E9F844A1}" presName="parentText" presStyleLbl="node1" presStyleIdx="1" presStyleCnt="5">
        <dgm:presLayoutVars>
          <dgm:chMax val="0"/>
          <dgm:bulletEnabled val="1"/>
        </dgm:presLayoutVars>
      </dgm:prSet>
      <dgm:spPr/>
      <dgm:t>
        <a:bodyPr/>
        <a:lstStyle/>
        <a:p>
          <a:endParaRPr lang="en-US"/>
        </a:p>
      </dgm:t>
    </dgm:pt>
    <dgm:pt modelId="{98084055-ACE1-4449-8748-B1A2FF3A38A7}" type="pres">
      <dgm:prSet presAssocID="{70F2902F-C96A-4F44-A09A-2E7ACADCA72D}" presName="spacer" presStyleCnt="0"/>
      <dgm:spPr/>
    </dgm:pt>
    <dgm:pt modelId="{D08F1BDA-8032-4D01-82A6-8A55C4DFF5DB}" type="pres">
      <dgm:prSet presAssocID="{7F904F54-8801-47A5-9993-A2F7195940B2}" presName="parentText" presStyleLbl="node1" presStyleIdx="2" presStyleCnt="5">
        <dgm:presLayoutVars>
          <dgm:chMax val="0"/>
          <dgm:bulletEnabled val="1"/>
        </dgm:presLayoutVars>
      </dgm:prSet>
      <dgm:spPr/>
      <dgm:t>
        <a:bodyPr/>
        <a:lstStyle/>
        <a:p>
          <a:endParaRPr lang="en-US"/>
        </a:p>
      </dgm:t>
    </dgm:pt>
    <dgm:pt modelId="{D406537E-F487-4520-8BC7-2A343303C5D7}" type="pres">
      <dgm:prSet presAssocID="{B1C9053D-FC63-4AF4-8776-CE917ECCFA01}" presName="spacer" presStyleCnt="0"/>
      <dgm:spPr/>
    </dgm:pt>
    <dgm:pt modelId="{3C594677-3B2D-4EF1-9629-FD92D381B93D}" type="pres">
      <dgm:prSet presAssocID="{2B19DE09-D663-4CF5-9857-334D34F17186}" presName="parentText" presStyleLbl="node1" presStyleIdx="3" presStyleCnt="5">
        <dgm:presLayoutVars>
          <dgm:chMax val="0"/>
          <dgm:bulletEnabled val="1"/>
        </dgm:presLayoutVars>
      </dgm:prSet>
      <dgm:spPr/>
      <dgm:t>
        <a:bodyPr/>
        <a:lstStyle/>
        <a:p>
          <a:endParaRPr lang="en-US"/>
        </a:p>
      </dgm:t>
    </dgm:pt>
    <dgm:pt modelId="{D9B7BB91-FC57-467A-BDF4-499C17D44C0C}" type="pres">
      <dgm:prSet presAssocID="{8B0D1409-CE9C-4864-93B4-C5A588967559}" presName="spacer" presStyleCnt="0"/>
      <dgm:spPr/>
    </dgm:pt>
    <dgm:pt modelId="{9903EDD7-0A9B-4E6F-B4F0-738B23E9A058}" type="pres">
      <dgm:prSet presAssocID="{F8BEAA6C-3599-4F1A-BC44-C4C0D9F47090}" presName="parentText" presStyleLbl="node1" presStyleIdx="4" presStyleCnt="5">
        <dgm:presLayoutVars>
          <dgm:chMax val="0"/>
          <dgm:bulletEnabled val="1"/>
        </dgm:presLayoutVars>
      </dgm:prSet>
      <dgm:spPr/>
      <dgm:t>
        <a:bodyPr/>
        <a:lstStyle/>
        <a:p>
          <a:endParaRPr lang="en-US"/>
        </a:p>
      </dgm:t>
    </dgm:pt>
  </dgm:ptLst>
  <dgm:cxnLst>
    <dgm:cxn modelId="{7A692446-C3B2-4F2D-879E-6A139528515C}" srcId="{B57C1DA3-60C6-4B01-8AD0-BA8BFF058853}" destId="{29307097-475F-4D22-B5F4-3310E9F844A1}" srcOrd="1" destOrd="0" parTransId="{758227E6-CCF4-4396-BBED-52FEBFDA731B}" sibTransId="{70F2902F-C96A-4F44-A09A-2E7ACADCA72D}"/>
    <dgm:cxn modelId="{B041679A-0AC8-4D04-85D8-8C56DF43BF73}" srcId="{B57C1DA3-60C6-4B01-8AD0-BA8BFF058853}" destId="{2B19DE09-D663-4CF5-9857-334D34F17186}" srcOrd="3" destOrd="0" parTransId="{A3225699-C6AF-4F63-9929-5F802F496684}" sibTransId="{8B0D1409-CE9C-4864-93B4-C5A588967559}"/>
    <dgm:cxn modelId="{1CC81FE0-AF0E-4404-8B61-23341BC43237}" type="presOf" srcId="{2B19DE09-D663-4CF5-9857-334D34F17186}" destId="{3C594677-3B2D-4EF1-9629-FD92D381B93D}" srcOrd="0" destOrd="0" presId="urn:microsoft.com/office/officeart/2005/8/layout/vList2"/>
    <dgm:cxn modelId="{ADCD41BA-72B8-45D0-A04B-0CEBF62A4910}" srcId="{B57C1DA3-60C6-4B01-8AD0-BA8BFF058853}" destId="{2B2F49B9-8683-4723-B6AD-C209D8B5D7DA}" srcOrd="0" destOrd="0" parTransId="{13C99A07-D8C1-4AF3-B7C6-92D6EE99B7A4}" sibTransId="{06284D06-49EF-4F95-BE30-6BC060ADE026}"/>
    <dgm:cxn modelId="{C5C84BCB-C668-49F6-A7E7-7D7322A9BD4D}" srcId="{B57C1DA3-60C6-4B01-8AD0-BA8BFF058853}" destId="{7F904F54-8801-47A5-9993-A2F7195940B2}" srcOrd="2" destOrd="0" parTransId="{45186B5C-9D55-488C-85FC-921B22137DF9}" sibTransId="{B1C9053D-FC63-4AF4-8776-CE917ECCFA01}"/>
    <dgm:cxn modelId="{C592B043-6303-4928-8B97-1C666CAD132C}" type="presOf" srcId="{7F904F54-8801-47A5-9993-A2F7195940B2}" destId="{D08F1BDA-8032-4D01-82A6-8A55C4DFF5DB}" srcOrd="0" destOrd="0" presId="urn:microsoft.com/office/officeart/2005/8/layout/vList2"/>
    <dgm:cxn modelId="{7314BF77-8E5A-41DA-B401-3BEE4E23FFF8}" type="presOf" srcId="{29307097-475F-4D22-B5F4-3310E9F844A1}" destId="{B1D24B54-D92F-4F20-B8D5-49F68343AE9D}" srcOrd="0" destOrd="0" presId="urn:microsoft.com/office/officeart/2005/8/layout/vList2"/>
    <dgm:cxn modelId="{4CD8202A-D675-4532-BB49-0FD88CDE2C3C}" type="presOf" srcId="{F8BEAA6C-3599-4F1A-BC44-C4C0D9F47090}" destId="{9903EDD7-0A9B-4E6F-B4F0-738B23E9A058}" srcOrd="0" destOrd="0" presId="urn:microsoft.com/office/officeart/2005/8/layout/vList2"/>
    <dgm:cxn modelId="{C55055D2-D791-4882-A426-4F0A1DA3D77E}" type="presOf" srcId="{2B2F49B9-8683-4723-B6AD-C209D8B5D7DA}" destId="{73520A43-323A-4CEF-91A9-70A3CE9092B2}" srcOrd="0" destOrd="0" presId="urn:microsoft.com/office/officeart/2005/8/layout/vList2"/>
    <dgm:cxn modelId="{F730275A-3A20-4A97-9197-CA14E82B5D1C}" srcId="{B57C1DA3-60C6-4B01-8AD0-BA8BFF058853}" destId="{F8BEAA6C-3599-4F1A-BC44-C4C0D9F47090}" srcOrd="4" destOrd="0" parTransId="{E8E5DB12-3379-4DC2-82B4-065D494D75BB}" sibTransId="{EE6AD914-B6DA-44F0-9A3F-A4E04ED629B4}"/>
    <dgm:cxn modelId="{7F620CD6-DC0F-4941-82AB-B9DAAE31D290}" type="presOf" srcId="{B57C1DA3-60C6-4B01-8AD0-BA8BFF058853}" destId="{3CD953F6-5E1C-4F9F-907B-31DE35A3DC7F}" srcOrd="0" destOrd="0" presId="urn:microsoft.com/office/officeart/2005/8/layout/vList2"/>
    <dgm:cxn modelId="{72E8626F-B564-4ED9-8C94-F29A61AEB421}" type="presParOf" srcId="{3CD953F6-5E1C-4F9F-907B-31DE35A3DC7F}" destId="{73520A43-323A-4CEF-91A9-70A3CE9092B2}" srcOrd="0" destOrd="0" presId="urn:microsoft.com/office/officeart/2005/8/layout/vList2"/>
    <dgm:cxn modelId="{CC900D6B-BAB1-4D07-869F-A069D8980B4F}" type="presParOf" srcId="{3CD953F6-5E1C-4F9F-907B-31DE35A3DC7F}" destId="{B96D6680-19D0-4DDB-A538-711E9841C76C}" srcOrd="1" destOrd="0" presId="urn:microsoft.com/office/officeart/2005/8/layout/vList2"/>
    <dgm:cxn modelId="{426FCC59-3839-4853-B969-FC315A19D32C}" type="presParOf" srcId="{3CD953F6-5E1C-4F9F-907B-31DE35A3DC7F}" destId="{B1D24B54-D92F-4F20-B8D5-49F68343AE9D}" srcOrd="2" destOrd="0" presId="urn:microsoft.com/office/officeart/2005/8/layout/vList2"/>
    <dgm:cxn modelId="{C29FF4DA-253D-4A1E-87F2-487066A7B035}" type="presParOf" srcId="{3CD953F6-5E1C-4F9F-907B-31DE35A3DC7F}" destId="{98084055-ACE1-4449-8748-B1A2FF3A38A7}" srcOrd="3" destOrd="0" presId="urn:microsoft.com/office/officeart/2005/8/layout/vList2"/>
    <dgm:cxn modelId="{3C8DC79E-7A9F-47B4-9341-8238A3CC8214}" type="presParOf" srcId="{3CD953F6-5E1C-4F9F-907B-31DE35A3DC7F}" destId="{D08F1BDA-8032-4D01-82A6-8A55C4DFF5DB}" srcOrd="4" destOrd="0" presId="urn:microsoft.com/office/officeart/2005/8/layout/vList2"/>
    <dgm:cxn modelId="{8FB30DEC-0044-4C0E-ACB8-A3259E36B911}" type="presParOf" srcId="{3CD953F6-5E1C-4F9F-907B-31DE35A3DC7F}" destId="{D406537E-F487-4520-8BC7-2A343303C5D7}" srcOrd="5" destOrd="0" presId="urn:microsoft.com/office/officeart/2005/8/layout/vList2"/>
    <dgm:cxn modelId="{48B240BE-8B9A-4DB8-9D8B-9BE53784D6A0}" type="presParOf" srcId="{3CD953F6-5E1C-4F9F-907B-31DE35A3DC7F}" destId="{3C594677-3B2D-4EF1-9629-FD92D381B93D}" srcOrd="6" destOrd="0" presId="urn:microsoft.com/office/officeart/2005/8/layout/vList2"/>
    <dgm:cxn modelId="{F793FD97-BAC7-41B0-A850-36EB5BDF8AD8}" type="presParOf" srcId="{3CD953F6-5E1C-4F9F-907B-31DE35A3DC7F}" destId="{D9B7BB91-FC57-467A-BDF4-499C17D44C0C}" srcOrd="7" destOrd="0" presId="urn:microsoft.com/office/officeart/2005/8/layout/vList2"/>
    <dgm:cxn modelId="{42CC13B3-C7C0-4667-A1E7-7B6ED42CB9AD}" type="presParOf" srcId="{3CD953F6-5E1C-4F9F-907B-31DE35A3DC7F}" destId="{9903EDD7-0A9B-4E6F-B4F0-738B23E9A058}"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A2E8DAC-B8BC-4C4B-BEE0-B68D7F721F0A}" type="doc">
      <dgm:prSet loTypeId="urn:microsoft.com/office/officeart/2005/8/layout/hProcess7" loCatId="list" qsTypeId="urn:microsoft.com/office/officeart/2005/8/quickstyle/simple5" qsCatId="simple" csTypeId="urn:microsoft.com/office/officeart/2005/8/colors/colorful5" csCatId="colorful" phldr="1"/>
      <dgm:spPr/>
      <dgm:t>
        <a:bodyPr/>
        <a:lstStyle/>
        <a:p>
          <a:endParaRPr lang="en-US"/>
        </a:p>
      </dgm:t>
    </dgm:pt>
    <dgm:pt modelId="{13F4C12E-655D-41F0-A826-03C9DF1F49F6}">
      <dgm:prSet phldrT="[Text]" custT="1"/>
      <dgm:spPr/>
      <dgm:t>
        <a:bodyPr/>
        <a:lstStyle/>
        <a:p>
          <a:pPr algn="ctr"/>
          <a:r>
            <a:rPr lang="fa-IR" sz="3200" dirty="0" smtClean="0">
              <a:ln>
                <a:solidFill>
                  <a:schemeClr val="tx1"/>
                </a:solidFill>
              </a:ln>
              <a:cs typeface="B Elham" panose="00000400000000000000" pitchFamily="2" charset="-78"/>
            </a:rPr>
            <a:t>شناخت </a:t>
          </a:r>
          <a:endParaRPr lang="en-US" sz="3200" dirty="0">
            <a:ln>
              <a:solidFill>
                <a:schemeClr val="tx1"/>
              </a:solidFill>
            </a:ln>
            <a:cs typeface="B Elham" panose="00000400000000000000" pitchFamily="2" charset="-78"/>
          </a:endParaRPr>
        </a:p>
      </dgm:t>
    </dgm:pt>
    <dgm:pt modelId="{42FC204E-1874-41CA-A90C-BF1DF74E3EF2}" type="parTrans" cxnId="{7E58114C-E6F3-4F31-BA44-02735953BD9E}">
      <dgm:prSet/>
      <dgm:spPr/>
      <dgm:t>
        <a:bodyPr/>
        <a:lstStyle/>
        <a:p>
          <a:endParaRPr lang="en-US"/>
        </a:p>
      </dgm:t>
    </dgm:pt>
    <dgm:pt modelId="{3F9831D8-17D1-4BE2-BB68-BEBD9CFA40B4}" type="sibTrans" cxnId="{7E58114C-E6F3-4F31-BA44-02735953BD9E}">
      <dgm:prSet/>
      <dgm:spPr/>
      <dgm:t>
        <a:bodyPr/>
        <a:lstStyle/>
        <a:p>
          <a:endParaRPr lang="en-US"/>
        </a:p>
      </dgm:t>
    </dgm:pt>
    <dgm:pt modelId="{BCABACD2-24D6-479D-A6EE-5D8494308D3C}">
      <dgm:prSet phldrT="[Text]" custT="1"/>
      <dgm:spPr/>
      <dgm:t>
        <a:bodyPr/>
        <a:lstStyle/>
        <a:p>
          <a:pPr algn="ctr" rtl="1"/>
          <a:r>
            <a:rPr lang="fa-IR" sz="1600" dirty="0" smtClean="0">
              <a:ln>
                <a:solidFill>
                  <a:schemeClr val="tx1"/>
                </a:solidFill>
              </a:ln>
              <a:cs typeface="B Elham" panose="00000400000000000000" pitchFamily="2" charset="-78"/>
            </a:rPr>
            <a:t>معرفی محدوده</a:t>
          </a:r>
        </a:p>
        <a:p>
          <a:pPr algn="ctr" rtl="1"/>
          <a:r>
            <a:rPr lang="fa-IR" sz="1600" dirty="0" smtClean="0">
              <a:ln>
                <a:solidFill>
                  <a:schemeClr val="tx1"/>
                </a:solidFill>
              </a:ln>
              <a:cs typeface="B Elham" panose="00000400000000000000" pitchFamily="2" charset="-78"/>
            </a:rPr>
            <a:t>زمینه ملی</a:t>
          </a:r>
        </a:p>
        <a:p>
          <a:pPr algn="ctr" rtl="1"/>
          <a:r>
            <a:rPr lang="fa-IR" sz="1600" dirty="0" smtClean="0">
              <a:ln>
                <a:solidFill>
                  <a:schemeClr val="tx1"/>
                </a:solidFill>
              </a:ln>
              <a:cs typeface="B Elham" panose="00000400000000000000" pitchFamily="2" charset="-78"/>
            </a:rPr>
            <a:t>زمینه منطقه ای</a:t>
          </a:r>
        </a:p>
        <a:p>
          <a:pPr algn="ctr" rtl="1"/>
          <a:r>
            <a:rPr lang="fa-IR" sz="1600" dirty="0" smtClean="0">
              <a:ln>
                <a:solidFill>
                  <a:schemeClr val="tx1"/>
                </a:solidFill>
              </a:ln>
              <a:cs typeface="B Elham" panose="00000400000000000000" pitchFamily="2" charset="-78"/>
            </a:rPr>
            <a:t>سابقه طرح قبلی</a:t>
          </a:r>
        </a:p>
        <a:p>
          <a:pPr algn="ctr" rtl="1"/>
          <a:r>
            <a:rPr lang="fa-IR" sz="1600" dirty="0" smtClean="0">
              <a:ln>
                <a:solidFill>
                  <a:schemeClr val="tx1"/>
                </a:solidFill>
              </a:ln>
              <a:cs typeface="B Elham" panose="00000400000000000000" pitchFamily="2" charset="-78"/>
            </a:rPr>
            <a:t>اصول کلیدی</a:t>
          </a:r>
        </a:p>
        <a:p>
          <a:pPr algn="ctr" rtl="1"/>
          <a:r>
            <a:rPr lang="fa-IR" sz="1600" dirty="0" smtClean="0">
              <a:ln>
                <a:solidFill>
                  <a:schemeClr val="tx1"/>
                </a:solidFill>
              </a:ln>
              <a:cs typeface="B Elham" panose="00000400000000000000" pitchFamily="2" charset="-78"/>
            </a:rPr>
            <a:t>مسائل تغییرات آب و هوایی </a:t>
          </a:r>
          <a:endParaRPr lang="en-US" sz="1600" dirty="0">
            <a:ln>
              <a:solidFill>
                <a:schemeClr val="tx1"/>
              </a:solidFill>
            </a:ln>
            <a:cs typeface="B Elham" panose="00000400000000000000" pitchFamily="2" charset="-78"/>
          </a:endParaRPr>
        </a:p>
      </dgm:t>
    </dgm:pt>
    <dgm:pt modelId="{8567E7B4-1891-48F6-B305-ADE92D7C1813}" type="parTrans" cxnId="{28BC14C9-6BCE-46FE-A922-A09E677D7754}">
      <dgm:prSet/>
      <dgm:spPr/>
      <dgm:t>
        <a:bodyPr/>
        <a:lstStyle/>
        <a:p>
          <a:endParaRPr lang="en-US"/>
        </a:p>
      </dgm:t>
    </dgm:pt>
    <dgm:pt modelId="{8DCD9923-D64F-4C57-AAD6-D8710FAD0C3D}" type="sibTrans" cxnId="{28BC14C9-6BCE-46FE-A922-A09E677D7754}">
      <dgm:prSet/>
      <dgm:spPr/>
      <dgm:t>
        <a:bodyPr/>
        <a:lstStyle/>
        <a:p>
          <a:endParaRPr lang="en-US"/>
        </a:p>
      </dgm:t>
    </dgm:pt>
    <dgm:pt modelId="{3EE6BB8A-C446-4B1C-879C-96725DED1B79}">
      <dgm:prSet phldrT="[Text]" custT="1"/>
      <dgm:spPr/>
      <dgm:t>
        <a:bodyPr/>
        <a:lstStyle/>
        <a:p>
          <a:pPr algn="ctr"/>
          <a:r>
            <a:rPr lang="fa-IR" sz="2000" dirty="0" smtClean="0">
              <a:ln>
                <a:solidFill>
                  <a:schemeClr val="tx1"/>
                </a:solidFill>
              </a:ln>
              <a:cs typeface="B Elham" panose="00000400000000000000" pitchFamily="2" charset="-78"/>
            </a:rPr>
            <a:t>سند توسعه راهبردی</a:t>
          </a:r>
          <a:endParaRPr lang="en-US" sz="2000" dirty="0">
            <a:ln>
              <a:solidFill>
                <a:schemeClr val="tx1"/>
              </a:solidFill>
            </a:ln>
            <a:cs typeface="B Elham" panose="00000400000000000000" pitchFamily="2" charset="-78"/>
          </a:endParaRPr>
        </a:p>
      </dgm:t>
    </dgm:pt>
    <dgm:pt modelId="{23566AFE-A000-4677-A7F2-4140922E8EDA}" type="parTrans" cxnId="{853BF9F0-CE14-41D2-98A6-3FA19053CC07}">
      <dgm:prSet/>
      <dgm:spPr/>
      <dgm:t>
        <a:bodyPr/>
        <a:lstStyle/>
        <a:p>
          <a:endParaRPr lang="en-US"/>
        </a:p>
      </dgm:t>
    </dgm:pt>
    <dgm:pt modelId="{EE8F3804-2AE6-4110-B04E-845DF2B3920A}" type="sibTrans" cxnId="{853BF9F0-CE14-41D2-98A6-3FA19053CC07}">
      <dgm:prSet/>
      <dgm:spPr/>
      <dgm:t>
        <a:bodyPr/>
        <a:lstStyle/>
        <a:p>
          <a:endParaRPr lang="en-US"/>
        </a:p>
      </dgm:t>
    </dgm:pt>
    <dgm:pt modelId="{C131454A-7562-47AD-94EE-3E71956118A7}">
      <dgm:prSet phldrT="[Text]" custT="1"/>
      <dgm:spPr/>
      <dgm:t>
        <a:bodyPr/>
        <a:lstStyle/>
        <a:p>
          <a:pPr algn="ctr"/>
          <a:r>
            <a:rPr lang="fa-IR" sz="1600" dirty="0" smtClean="0">
              <a:ln>
                <a:solidFill>
                  <a:schemeClr val="tx1"/>
                </a:solidFill>
              </a:ln>
              <a:cs typeface="B Elham" panose="00000400000000000000" pitchFamily="2" charset="-78"/>
            </a:rPr>
            <a:t>بیانیه ماموریت</a:t>
          </a:r>
        </a:p>
        <a:p>
          <a:pPr algn="ctr"/>
          <a:endParaRPr lang="fa-IR" sz="1600" dirty="0" smtClean="0">
            <a:ln>
              <a:solidFill>
                <a:schemeClr val="tx1"/>
              </a:solidFill>
            </a:ln>
            <a:cs typeface="B Elham" panose="00000400000000000000" pitchFamily="2" charset="-78"/>
          </a:endParaRPr>
        </a:p>
        <a:p>
          <a:pPr algn="ctr"/>
          <a:r>
            <a:rPr lang="fa-IR" sz="1600" dirty="0" smtClean="0">
              <a:ln>
                <a:solidFill>
                  <a:schemeClr val="tx1"/>
                </a:solidFill>
              </a:ln>
              <a:cs typeface="B Elham" panose="00000400000000000000" pitchFamily="2" charset="-78"/>
            </a:rPr>
            <a:t>بیانیه چشم انداز</a:t>
          </a:r>
        </a:p>
        <a:p>
          <a:pPr algn="ctr"/>
          <a:endParaRPr lang="fa-IR" sz="1600" dirty="0" smtClean="0">
            <a:ln>
              <a:solidFill>
                <a:schemeClr val="tx1"/>
              </a:solidFill>
            </a:ln>
            <a:cs typeface="B Elham" panose="00000400000000000000" pitchFamily="2" charset="-78"/>
          </a:endParaRPr>
        </a:p>
        <a:p>
          <a:pPr algn="ctr"/>
          <a:r>
            <a:rPr lang="fa-IR" sz="1600" dirty="0" smtClean="0">
              <a:ln>
                <a:solidFill>
                  <a:schemeClr val="tx1"/>
                </a:solidFill>
              </a:ln>
              <a:cs typeface="B Elham" panose="00000400000000000000" pitchFamily="2" charset="-78"/>
            </a:rPr>
            <a:t>راهبرد ها و سیاست ها</a:t>
          </a:r>
          <a:endParaRPr lang="en-US" sz="1600" dirty="0">
            <a:ln>
              <a:solidFill>
                <a:schemeClr val="tx1"/>
              </a:solidFill>
            </a:ln>
            <a:cs typeface="B Elham" panose="00000400000000000000" pitchFamily="2" charset="-78"/>
          </a:endParaRPr>
        </a:p>
      </dgm:t>
    </dgm:pt>
    <dgm:pt modelId="{6B454D0C-6AC6-4E13-8167-2B7685EC423D}" type="parTrans" cxnId="{7F5C3D4E-5B1E-41C6-BF7C-351F582B12FF}">
      <dgm:prSet/>
      <dgm:spPr/>
      <dgm:t>
        <a:bodyPr/>
        <a:lstStyle/>
        <a:p>
          <a:endParaRPr lang="en-US"/>
        </a:p>
      </dgm:t>
    </dgm:pt>
    <dgm:pt modelId="{FD56D1EE-AB78-40AB-A509-182D0E5F2259}" type="sibTrans" cxnId="{7F5C3D4E-5B1E-41C6-BF7C-351F582B12FF}">
      <dgm:prSet/>
      <dgm:spPr/>
      <dgm:t>
        <a:bodyPr/>
        <a:lstStyle/>
        <a:p>
          <a:endParaRPr lang="en-US"/>
        </a:p>
      </dgm:t>
    </dgm:pt>
    <dgm:pt modelId="{46E03A50-85D3-4DE6-97C8-1EC1DFCE215A}">
      <dgm:prSet phldrT="[Text]"/>
      <dgm:spPr/>
      <dgm:t>
        <a:bodyPr/>
        <a:lstStyle/>
        <a:p>
          <a:pPr algn="ctr"/>
          <a:r>
            <a:rPr lang="fa-IR" dirty="0" smtClean="0">
              <a:ln>
                <a:solidFill>
                  <a:schemeClr val="tx1"/>
                </a:solidFill>
              </a:ln>
              <a:cs typeface="B Elham" panose="00000400000000000000" pitchFamily="2" charset="-78"/>
            </a:rPr>
            <a:t>سند توسعه فضایی</a:t>
          </a:r>
          <a:endParaRPr lang="en-US" dirty="0">
            <a:ln>
              <a:solidFill>
                <a:schemeClr val="tx1"/>
              </a:solidFill>
            </a:ln>
            <a:cs typeface="B Elham" panose="00000400000000000000" pitchFamily="2" charset="-78"/>
          </a:endParaRPr>
        </a:p>
      </dgm:t>
    </dgm:pt>
    <dgm:pt modelId="{9D138667-35DA-47AA-9007-985B322FAAC5}" type="parTrans" cxnId="{AFA9B6FB-5780-4359-AB66-199E74B12AEE}">
      <dgm:prSet/>
      <dgm:spPr/>
      <dgm:t>
        <a:bodyPr/>
        <a:lstStyle/>
        <a:p>
          <a:endParaRPr lang="en-US"/>
        </a:p>
      </dgm:t>
    </dgm:pt>
    <dgm:pt modelId="{CBE654D4-717B-449D-AFB1-BA0989CE22DB}" type="sibTrans" cxnId="{AFA9B6FB-5780-4359-AB66-199E74B12AEE}">
      <dgm:prSet/>
      <dgm:spPr/>
      <dgm:t>
        <a:bodyPr/>
        <a:lstStyle/>
        <a:p>
          <a:endParaRPr lang="en-US"/>
        </a:p>
      </dgm:t>
    </dgm:pt>
    <dgm:pt modelId="{E363894F-F008-4430-A2E6-146D2683A0B1}">
      <dgm:prSet phldrT="[Text]"/>
      <dgm:spPr/>
      <dgm:t>
        <a:bodyPr/>
        <a:lstStyle/>
        <a:p>
          <a:pPr algn="ctr"/>
          <a:r>
            <a:rPr lang="fa-IR" dirty="0" smtClean="0">
              <a:ln>
                <a:solidFill>
                  <a:schemeClr val="tx1"/>
                </a:solidFill>
              </a:ln>
              <a:cs typeface="B Elham" panose="00000400000000000000" pitchFamily="2" charset="-78"/>
            </a:rPr>
            <a:t>نظام اقتصادی</a:t>
          </a:r>
        </a:p>
        <a:p>
          <a:pPr algn="ctr"/>
          <a:r>
            <a:rPr lang="fa-IR" dirty="0" smtClean="0">
              <a:ln>
                <a:solidFill>
                  <a:schemeClr val="tx1"/>
                </a:solidFill>
              </a:ln>
              <a:cs typeface="B Elham" panose="00000400000000000000" pitchFamily="2" charset="-78"/>
            </a:rPr>
            <a:t>نظام اسکان</a:t>
          </a:r>
        </a:p>
        <a:p>
          <a:pPr algn="ctr"/>
          <a:r>
            <a:rPr lang="fa-IR" dirty="0" smtClean="0">
              <a:ln>
                <a:solidFill>
                  <a:schemeClr val="tx1"/>
                </a:solidFill>
              </a:ln>
              <a:cs typeface="B Elham" panose="00000400000000000000" pitchFamily="2" charset="-78"/>
            </a:rPr>
            <a:t>توسعه روستایی</a:t>
          </a:r>
        </a:p>
        <a:p>
          <a:pPr algn="ctr"/>
          <a:r>
            <a:rPr lang="fa-IR" dirty="0" smtClean="0">
              <a:ln>
                <a:solidFill>
                  <a:schemeClr val="tx1"/>
                </a:solidFill>
              </a:ln>
              <a:cs typeface="B Elham" panose="00000400000000000000" pitchFamily="2" charset="-78"/>
            </a:rPr>
            <a:t>زیرساخت های فیزیکی</a:t>
          </a:r>
        </a:p>
        <a:p>
          <a:pPr algn="ctr"/>
          <a:r>
            <a:rPr lang="fa-IR" dirty="0" smtClean="0">
              <a:ln>
                <a:solidFill>
                  <a:schemeClr val="tx1"/>
                </a:solidFill>
              </a:ln>
              <a:cs typeface="B Elham" panose="00000400000000000000" pitchFamily="2" charset="-78"/>
            </a:rPr>
            <a:t>زیرساخت های سبز</a:t>
          </a:r>
        </a:p>
        <a:p>
          <a:pPr algn="ctr"/>
          <a:r>
            <a:rPr lang="fa-IR" dirty="0" smtClean="0">
              <a:ln>
                <a:solidFill>
                  <a:schemeClr val="tx1"/>
                </a:solidFill>
              </a:ln>
              <a:cs typeface="B Elham" panose="00000400000000000000" pitchFamily="2" charset="-78"/>
            </a:rPr>
            <a:t>زیرساخت های اجتماعی</a:t>
          </a:r>
        </a:p>
        <a:p>
          <a:pPr algn="ctr"/>
          <a:r>
            <a:rPr lang="fa-IR" dirty="0" smtClean="0">
              <a:ln>
                <a:solidFill>
                  <a:schemeClr val="tx1"/>
                </a:solidFill>
              </a:ln>
              <a:cs typeface="B Elham" panose="00000400000000000000" pitchFamily="2" charset="-78"/>
            </a:rPr>
            <a:t>کنترل سیل</a:t>
          </a:r>
        </a:p>
      </dgm:t>
    </dgm:pt>
    <dgm:pt modelId="{D635B6E3-0E04-45F7-A961-67C208FFD6B1}" type="parTrans" cxnId="{C93C71A8-5135-44ED-8E53-8242A1807AD7}">
      <dgm:prSet/>
      <dgm:spPr/>
      <dgm:t>
        <a:bodyPr/>
        <a:lstStyle/>
        <a:p>
          <a:endParaRPr lang="en-US"/>
        </a:p>
      </dgm:t>
    </dgm:pt>
    <dgm:pt modelId="{2C697A42-D41F-4AB9-B704-5748BFB36580}" type="sibTrans" cxnId="{C93C71A8-5135-44ED-8E53-8242A1807AD7}">
      <dgm:prSet/>
      <dgm:spPr/>
      <dgm:t>
        <a:bodyPr/>
        <a:lstStyle/>
        <a:p>
          <a:endParaRPr lang="en-US"/>
        </a:p>
      </dgm:t>
    </dgm:pt>
    <dgm:pt modelId="{5A783C27-9CB9-4445-BD5D-A549E9C21276}">
      <dgm:prSet/>
      <dgm:spPr/>
      <dgm:t>
        <a:bodyPr/>
        <a:lstStyle/>
        <a:p>
          <a:pPr algn="ctr"/>
          <a:r>
            <a:rPr lang="fa-IR" dirty="0" smtClean="0">
              <a:ln>
                <a:solidFill>
                  <a:schemeClr val="tx1"/>
                </a:solidFill>
              </a:ln>
              <a:cs typeface="B Elham" panose="00000400000000000000" pitchFamily="2" charset="-78"/>
            </a:rPr>
            <a:t>اجرا و پایش</a:t>
          </a:r>
        </a:p>
      </dgm:t>
    </dgm:pt>
    <dgm:pt modelId="{CCE53010-3CB5-4AF3-8EFD-4CB7F64610E5}" type="parTrans" cxnId="{142027F5-C4DE-4D87-A9CF-A7C7A6A963C3}">
      <dgm:prSet/>
      <dgm:spPr/>
      <dgm:t>
        <a:bodyPr/>
        <a:lstStyle/>
        <a:p>
          <a:endParaRPr lang="en-US"/>
        </a:p>
      </dgm:t>
    </dgm:pt>
    <dgm:pt modelId="{B9E951EE-7579-4DB1-A04E-9C8D806FF5F8}" type="sibTrans" cxnId="{142027F5-C4DE-4D87-A9CF-A7C7A6A963C3}">
      <dgm:prSet/>
      <dgm:spPr/>
      <dgm:t>
        <a:bodyPr/>
        <a:lstStyle/>
        <a:p>
          <a:endParaRPr lang="en-US"/>
        </a:p>
      </dgm:t>
    </dgm:pt>
    <dgm:pt modelId="{DCB8CA26-645F-4096-8945-2FD0B21E21A3}" type="pres">
      <dgm:prSet presAssocID="{5A2E8DAC-B8BC-4C4B-BEE0-B68D7F721F0A}" presName="Name0" presStyleCnt="0">
        <dgm:presLayoutVars>
          <dgm:dir/>
          <dgm:animLvl val="lvl"/>
          <dgm:resizeHandles val="exact"/>
        </dgm:presLayoutVars>
      </dgm:prSet>
      <dgm:spPr/>
      <dgm:t>
        <a:bodyPr/>
        <a:lstStyle/>
        <a:p>
          <a:pPr rtl="1"/>
          <a:endParaRPr lang="fa-IR"/>
        </a:p>
      </dgm:t>
    </dgm:pt>
    <dgm:pt modelId="{AC5C6B1E-8124-4222-B66F-5122ECCE76FA}" type="pres">
      <dgm:prSet presAssocID="{13F4C12E-655D-41F0-A826-03C9DF1F49F6}" presName="compositeNode" presStyleCnt="0">
        <dgm:presLayoutVars>
          <dgm:bulletEnabled val="1"/>
        </dgm:presLayoutVars>
      </dgm:prSet>
      <dgm:spPr/>
    </dgm:pt>
    <dgm:pt modelId="{6F8634FD-6874-42BC-ACA2-C7CCDC0EFC47}" type="pres">
      <dgm:prSet presAssocID="{13F4C12E-655D-41F0-A826-03C9DF1F49F6}" presName="bgRect" presStyleLbl="node1" presStyleIdx="0" presStyleCnt="4"/>
      <dgm:spPr/>
      <dgm:t>
        <a:bodyPr/>
        <a:lstStyle/>
        <a:p>
          <a:pPr rtl="1"/>
          <a:endParaRPr lang="fa-IR"/>
        </a:p>
      </dgm:t>
    </dgm:pt>
    <dgm:pt modelId="{C6155F6D-CEDE-4B49-9752-A790806422B2}" type="pres">
      <dgm:prSet presAssocID="{13F4C12E-655D-41F0-A826-03C9DF1F49F6}" presName="parentNode" presStyleLbl="node1" presStyleIdx="0" presStyleCnt="4">
        <dgm:presLayoutVars>
          <dgm:chMax val="0"/>
          <dgm:bulletEnabled val="1"/>
        </dgm:presLayoutVars>
      </dgm:prSet>
      <dgm:spPr/>
      <dgm:t>
        <a:bodyPr/>
        <a:lstStyle/>
        <a:p>
          <a:pPr rtl="1"/>
          <a:endParaRPr lang="fa-IR"/>
        </a:p>
      </dgm:t>
    </dgm:pt>
    <dgm:pt modelId="{8DEE08FD-454E-44FD-AC86-05E1AE12E033}" type="pres">
      <dgm:prSet presAssocID="{13F4C12E-655D-41F0-A826-03C9DF1F49F6}" presName="childNode" presStyleLbl="node1" presStyleIdx="0" presStyleCnt="4">
        <dgm:presLayoutVars>
          <dgm:bulletEnabled val="1"/>
        </dgm:presLayoutVars>
      </dgm:prSet>
      <dgm:spPr/>
      <dgm:t>
        <a:bodyPr/>
        <a:lstStyle/>
        <a:p>
          <a:endParaRPr lang="en-US"/>
        </a:p>
      </dgm:t>
    </dgm:pt>
    <dgm:pt modelId="{F9A1B2C8-66BB-410F-A769-7643DB758F05}" type="pres">
      <dgm:prSet presAssocID="{3F9831D8-17D1-4BE2-BB68-BEBD9CFA40B4}" presName="hSp" presStyleCnt="0"/>
      <dgm:spPr/>
    </dgm:pt>
    <dgm:pt modelId="{79CAFD4C-8DBA-4805-BDF8-1EF6ACA6D07E}" type="pres">
      <dgm:prSet presAssocID="{3F9831D8-17D1-4BE2-BB68-BEBD9CFA40B4}" presName="vProcSp" presStyleCnt="0"/>
      <dgm:spPr/>
    </dgm:pt>
    <dgm:pt modelId="{2FA4F55E-3EC9-4B1C-AB77-DAB8EB9507DC}" type="pres">
      <dgm:prSet presAssocID="{3F9831D8-17D1-4BE2-BB68-BEBD9CFA40B4}" presName="vSp1" presStyleCnt="0"/>
      <dgm:spPr/>
    </dgm:pt>
    <dgm:pt modelId="{3448DCAE-7EF1-41F1-AD71-EA69E81C3D6D}" type="pres">
      <dgm:prSet presAssocID="{3F9831D8-17D1-4BE2-BB68-BEBD9CFA40B4}" presName="simulatedConn" presStyleLbl="solidFgAcc1" presStyleIdx="0" presStyleCnt="3"/>
      <dgm:spPr/>
    </dgm:pt>
    <dgm:pt modelId="{6796D6B3-9DED-44E9-A495-6A492F6FACD7}" type="pres">
      <dgm:prSet presAssocID="{3F9831D8-17D1-4BE2-BB68-BEBD9CFA40B4}" presName="vSp2" presStyleCnt="0"/>
      <dgm:spPr/>
    </dgm:pt>
    <dgm:pt modelId="{49268E24-1F2A-4B14-B769-FC3ECF7252EC}" type="pres">
      <dgm:prSet presAssocID="{3F9831D8-17D1-4BE2-BB68-BEBD9CFA40B4}" presName="sibTrans" presStyleCnt="0"/>
      <dgm:spPr/>
    </dgm:pt>
    <dgm:pt modelId="{A15BC2FC-8837-4D75-B652-607175280C3B}" type="pres">
      <dgm:prSet presAssocID="{3EE6BB8A-C446-4B1C-879C-96725DED1B79}" presName="compositeNode" presStyleCnt="0">
        <dgm:presLayoutVars>
          <dgm:bulletEnabled val="1"/>
        </dgm:presLayoutVars>
      </dgm:prSet>
      <dgm:spPr/>
    </dgm:pt>
    <dgm:pt modelId="{54517512-9CD6-4E1A-AF0A-FC69D9DEF90E}" type="pres">
      <dgm:prSet presAssocID="{3EE6BB8A-C446-4B1C-879C-96725DED1B79}" presName="bgRect" presStyleLbl="node1" presStyleIdx="1" presStyleCnt="4"/>
      <dgm:spPr/>
      <dgm:t>
        <a:bodyPr/>
        <a:lstStyle/>
        <a:p>
          <a:pPr rtl="1"/>
          <a:endParaRPr lang="fa-IR"/>
        </a:p>
      </dgm:t>
    </dgm:pt>
    <dgm:pt modelId="{2C17E0D1-771F-4510-9156-849A994E7AE0}" type="pres">
      <dgm:prSet presAssocID="{3EE6BB8A-C446-4B1C-879C-96725DED1B79}" presName="parentNode" presStyleLbl="node1" presStyleIdx="1" presStyleCnt="4">
        <dgm:presLayoutVars>
          <dgm:chMax val="0"/>
          <dgm:bulletEnabled val="1"/>
        </dgm:presLayoutVars>
      </dgm:prSet>
      <dgm:spPr/>
      <dgm:t>
        <a:bodyPr/>
        <a:lstStyle/>
        <a:p>
          <a:pPr rtl="1"/>
          <a:endParaRPr lang="fa-IR"/>
        </a:p>
      </dgm:t>
    </dgm:pt>
    <dgm:pt modelId="{350FDE5F-A2BF-4C4F-8D08-490FD0D9AE98}" type="pres">
      <dgm:prSet presAssocID="{3EE6BB8A-C446-4B1C-879C-96725DED1B79}" presName="childNode" presStyleLbl="node1" presStyleIdx="1" presStyleCnt="4">
        <dgm:presLayoutVars>
          <dgm:bulletEnabled val="1"/>
        </dgm:presLayoutVars>
      </dgm:prSet>
      <dgm:spPr/>
      <dgm:t>
        <a:bodyPr/>
        <a:lstStyle/>
        <a:p>
          <a:endParaRPr lang="en-US"/>
        </a:p>
      </dgm:t>
    </dgm:pt>
    <dgm:pt modelId="{99269595-3FAD-4939-9FB0-853DA1CDC7EC}" type="pres">
      <dgm:prSet presAssocID="{EE8F3804-2AE6-4110-B04E-845DF2B3920A}" presName="hSp" presStyleCnt="0"/>
      <dgm:spPr/>
    </dgm:pt>
    <dgm:pt modelId="{E49AE810-8F8B-4F6E-A917-B441B5E68DDE}" type="pres">
      <dgm:prSet presAssocID="{EE8F3804-2AE6-4110-B04E-845DF2B3920A}" presName="vProcSp" presStyleCnt="0"/>
      <dgm:spPr/>
    </dgm:pt>
    <dgm:pt modelId="{91F81170-9A35-462E-906F-9D4FC4210706}" type="pres">
      <dgm:prSet presAssocID="{EE8F3804-2AE6-4110-B04E-845DF2B3920A}" presName="vSp1" presStyleCnt="0"/>
      <dgm:spPr/>
    </dgm:pt>
    <dgm:pt modelId="{8CC5B540-D383-4D92-AD85-8FD025488390}" type="pres">
      <dgm:prSet presAssocID="{EE8F3804-2AE6-4110-B04E-845DF2B3920A}" presName="simulatedConn" presStyleLbl="solidFgAcc1" presStyleIdx="1" presStyleCnt="3"/>
      <dgm:spPr/>
    </dgm:pt>
    <dgm:pt modelId="{AE88E01E-122E-4F88-9E45-3B12DA276B45}" type="pres">
      <dgm:prSet presAssocID="{EE8F3804-2AE6-4110-B04E-845DF2B3920A}" presName="vSp2" presStyleCnt="0"/>
      <dgm:spPr/>
    </dgm:pt>
    <dgm:pt modelId="{A6F28CEE-233C-4844-BF29-2CB601CB2A19}" type="pres">
      <dgm:prSet presAssocID="{EE8F3804-2AE6-4110-B04E-845DF2B3920A}" presName="sibTrans" presStyleCnt="0"/>
      <dgm:spPr/>
    </dgm:pt>
    <dgm:pt modelId="{32A597E4-AE2C-46F3-A869-C3612DA6AD49}" type="pres">
      <dgm:prSet presAssocID="{46E03A50-85D3-4DE6-97C8-1EC1DFCE215A}" presName="compositeNode" presStyleCnt="0">
        <dgm:presLayoutVars>
          <dgm:bulletEnabled val="1"/>
        </dgm:presLayoutVars>
      </dgm:prSet>
      <dgm:spPr/>
    </dgm:pt>
    <dgm:pt modelId="{C3826990-6A3E-4213-B466-0BD96C97371E}" type="pres">
      <dgm:prSet presAssocID="{46E03A50-85D3-4DE6-97C8-1EC1DFCE215A}" presName="bgRect" presStyleLbl="node1" presStyleIdx="2" presStyleCnt="4"/>
      <dgm:spPr/>
      <dgm:t>
        <a:bodyPr/>
        <a:lstStyle/>
        <a:p>
          <a:pPr rtl="1"/>
          <a:endParaRPr lang="fa-IR"/>
        </a:p>
      </dgm:t>
    </dgm:pt>
    <dgm:pt modelId="{E71A39CF-A3CD-4646-8037-47809DB125C7}" type="pres">
      <dgm:prSet presAssocID="{46E03A50-85D3-4DE6-97C8-1EC1DFCE215A}" presName="parentNode" presStyleLbl="node1" presStyleIdx="2" presStyleCnt="4">
        <dgm:presLayoutVars>
          <dgm:chMax val="0"/>
          <dgm:bulletEnabled val="1"/>
        </dgm:presLayoutVars>
      </dgm:prSet>
      <dgm:spPr/>
      <dgm:t>
        <a:bodyPr/>
        <a:lstStyle/>
        <a:p>
          <a:pPr rtl="1"/>
          <a:endParaRPr lang="fa-IR"/>
        </a:p>
      </dgm:t>
    </dgm:pt>
    <dgm:pt modelId="{3B1FDF93-486A-40DF-BEA1-97CABA281352}" type="pres">
      <dgm:prSet presAssocID="{46E03A50-85D3-4DE6-97C8-1EC1DFCE215A}" presName="childNode" presStyleLbl="node1" presStyleIdx="2" presStyleCnt="4">
        <dgm:presLayoutVars>
          <dgm:bulletEnabled val="1"/>
        </dgm:presLayoutVars>
      </dgm:prSet>
      <dgm:spPr/>
      <dgm:t>
        <a:bodyPr/>
        <a:lstStyle/>
        <a:p>
          <a:endParaRPr lang="en-US"/>
        </a:p>
      </dgm:t>
    </dgm:pt>
    <dgm:pt modelId="{FDEED897-53F1-474B-B310-1193A4A63E99}" type="pres">
      <dgm:prSet presAssocID="{CBE654D4-717B-449D-AFB1-BA0989CE22DB}" presName="hSp" presStyleCnt="0"/>
      <dgm:spPr/>
    </dgm:pt>
    <dgm:pt modelId="{DB3DF82D-19D2-4C9A-9C35-AC284679DE9F}" type="pres">
      <dgm:prSet presAssocID="{CBE654D4-717B-449D-AFB1-BA0989CE22DB}" presName="vProcSp" presStyleCnt="0"/>
      <dgm:spPr/>
    </dgm:pt>
    <dgm:pt modelId="{6F4577AB-5B1A-457A-8A7F-729775735970}" type="pres">
      <dgm:prSet presAssocID="{CBE654D4-717B-449D-AFB1-BA0989CE22DB}" presName="vSp1" presStyleCnt="0"/>
      <dgm:spPr/>
    </dgm:pt>
    <dgm:pt modelId="{C13900CC-112C-4FF1-AD02-057B4CF08E64}" type="pres">
      <dgm:prSet presAssocID="{CBE654D4-717B-449D-AFB1-BA0989CE22DB}" presName="simulatedConn" presStyleLbl="solidFgAcc1" presStyleIdx="2" presStyleCnt="3"/>
      <dgm:spPr/>
    </dgm:pt>
    <dgm:pt modelId="{33D6DA69-820E-4F84-9548-35794169E9B1}" type="pres">
      <dgm:prSet presAssocID="{CBE654D4-717B-449D-AFB1-BA0989CE22DB}" presName="vSp2" presStyleCnt="0"/>
      <dgm:spPr/>
    </dgm:pt>
    <dgm:pt modelId="{3DF9097B-A2C2-4316-90F4-C7C9E69272E4}" type="pres">
      <dgm:prSet presAssocID="{CBE654D4-717B-449D-AFB1-BA0989CE22DB}" presName="sibTrans" presStyleCnt="0"/>
      <dgm:spPr/>
    </dgm:pt>
    <dgm:pt modelId="{9973C5E0-02A6-464F-B526-50BAD056DA3F}" type="pres">
      <dgm:prSet presAssocID="{5A783C27-9CB9-4445-BD5D-A549E9C21276}" presName="compositeNode" presStyleCnt="0">
        <dgm:presLayoutVars>
          <dgm:bulletEnabled val="1"/>
        </dgm:presLayoutVars>
      </dgm:prSet>
      <dgm:spPr/>
    </dgm:pt>
    <dgm:pt modelId="{AD30626D-93AA-4468-BE14-8DEE3D3ACC79}" type="pres">
      <dgm:prSet presAssocID="{5A783C27-9CB9-4445-BD5D-A549E9C21276}" presName="bgRect" presStyleLbl="node1" presStyleIdx="3" presStyleCnt="4"/>
      <dgm:spPr/>
      <dgm:t>
        <a:bodyPr/>
        <a:lstStyle/>
        <a:p>
          <a:endParaRPr lang="en-US"/>
        </a:p>
      </dgm:t>
    </dgm:pt>
    <dgm:pt modelId="{10DBB5F6-CC3D-44BE-ACE9-A1255FF00EC6}" type="pres">
      <dgm:prSet presAssocID="{5A783C27-9CB9-4445-BD5D-A549E9C21276}" presName="parentNode" presStyleLbl="node1" presStyleIdx="3" presStyleCnt="4">
        <dgm:presLayoutVars>
          <dgm:chMax val="0"/>
          <dgm:bulletEnabled val="1"/>
        </dgm:presLayoutVars>
      </dgm:prSet>
      <dgm:spPr/>
      <dgm:t>
        <a:bodyPr/>
        <a:lstStyle/>
        <a:p>
          <a:endParaRPr lang="en-US"/>
        </a:p>
      </dgm:t>
    </dgm:pt>
  </dgm:ptLst>
  <dgm:cxnLst>
    <dgm:cxn modelId="{97CF03DB-8C50-48B0-894A-22F3F04FB525}" type="presOf" srcId="{3EE6BB8A-C446-4B1C-879C-96725DED1B79}" destId="{54517512-9CD6-4E1A-AF0A-FC69D9DEF90E}" srcOrd="0" destOrd="0" presId="urn:microsoft.com/office/officeart/2005/8/layout/hProcess7"/>
    <dgm:cxn modelId="{7E58114C-E6F3-4F31-BA44-02735953BD9E}" srcId="{5A2E8DAC-B8BC-4C4B-BEE0-B68D7F721F0A}" destId="{13F4C12E-655D-41F0-A826-03C9DF1F49F6}" srcOrd="0" destOrd="0" parTransId="{42FC204E-1874-41CA-A90C-BF1DF74E3EF2}" sibTransId="{3F9831D8-17D1-4BE2-BB68-BEBD9CFA40B4}"/>
    <dgm:cxn modelId="{56938056-0497-448A-857E-D8E20887649D}" type="presOf" srcId="{E363894F-F008-4430-A2E6-146D2683A0B1}" destId="{3B1FDF93-486A-40DF-BEA1-97CABA281352}" srcOrd="0" destOrd="0" presId="urn:microsoft.com/office/officeart/2005/8/layout/hProcess7"/>
    <dgm:cxn modelId="{72AA5D6F-D8D3-42D0-9D2A-4538D3EEDCE7}" type="presOf" srcId="{46E03A50-85D3-4DE6-97C8-1EC1DFCE215A}" destId="{C3826990-6A3E-4213-B466-0BD96C97371E}" srcOrd="0" destOrd="0" presId="urn:microsoft.com/office/officeart/2005/8/layout/hProcess7"/>
    <dgm:cxn modelId="{7581AFA0-624D-4598-8434-9001FEA7B701}" type="presOf" srcId="{5A783C27-9CB9-4445-BD5D-A549E9C21276}" destId="{AD30626D-93AA-4468-BE14-8DEE3D3ACC79}" srcOrd="0" destOrd="0" presId="urn:microsoft.com/office/officeart/2005/8/layout/hProcess7"/>
    <dgm:cxn modelId="{853BF9F0-CE14-41D2-98A6-3FA19053CC07}" srcId="{5A2E8DAC-B8BC-4C4B-BEE0-B68D7F721F0A}" destId="{3EE6BB8A-C446-4B1C-879C-96725DED1B79}" srcOrd="1" destOrd="0" parTransId="{23566AFE-A000-4677-A7F2-4140922E8EDA}" sibTransId="{EE8F3804-2AE6-4110-B04E-845DF2B3920A}"/>
    <dgm:cxn modelId="{1D7D7C15-501F-4011-8609-253DA6A47D93}" type="presOf" srcId="{13F4C12E-655D-41F0-A826-03C9DF1F49F6}" destId="{6F8634FD-6874-42BC-ACA2-C7CCDC0EFC47}" srcOrd="0" destOrd="0" presId="urn:microsoft.com/office/officeart/2005/8/layout/hProcess7"/>
    <dgm:cxn modelId="{D51ABAC1-5B37-451A-BFC8-938AB8B13F0B}" type="presOf" srcId="{46E03A50-85D3-4DE6-97C8-1EC1DFCE215A}" destId="{E71A39CF-A3CD-4646-8037-47809DB125C7}" srcOrd="1" destOrd="0" presId="urn:microsoft.com/office/officeart/2005/8/layout/hProcess7"/>
    <dgm:cxn modelId="{6CBE6EBB-FC8E-4861-93FB-CDBC633D6C22}" type="presOf" srcId="{3EE6BB8A-C446-4B1C-879C-96725DED1B79}" destId="{2C17E0D1-771F-4510-9156-849A994E7AE0}" srcOrd="1" destOrd="0" presId="urn:microsoft.com/office/officeart/2005/8/layout/hProcess7"/>
    <dgm:cxn modelId="{C93C71A8-5135-44ED-8E53-8242A1807AD7}" srcId="{46E03A50-85D3-4DE6-97C8-1EC1DFCE215A}" destId="{E363894F-F008-4430-A2E6-146D2683A0B1}" srcOrd="0" destOrd="0" parTransId="{D635B6E3-0E04-45F7-A961-67C208FFD6B1}" sibTransId="{2C697A42-D41F-4AB9-B704-5748BFB36580}"/>
    <dgm:cxn modelId="{28BC14C9-6BCE-46FE-A922-A09E677D7754}" srcId="{13F4C12E-655D-41F0-A826-03C9DF1F49F6}" destId="{BCABACD2-24D6-479D-A6EE-5D8494308D3C}" srcOrd="0" destOrd="0" parTransId="{8567E7B4-1891-48F6-B305-ADE92D7C1813}" sibTransId="{8DCD9923-D64F-4C57-AAD6-D8710FAD0C3D}"/>
    <dgm:cxn modelId="{421E06C5-ED43-40ED-BF17-09D7115B3D4B}" type="presOf" srcId="{5A783C27-9CB9-4445-BD5D-A549E9C21276}" destId="{10DBB5F6-CC3D-44BE-ACE9-A1255FF00EC6}" srcOrd="1" destOrd="0" presId="urn:microsoft.com/office/officeart/2005/8/layout/hProcess7"/>
    <dgm:cxn modelId="{3DA56577-04B0-428B-A122-CCA3D5CC98C8}" type="presOf" srcId="{13F4C12E-655D-41F0-A826-03C9DF1F49F6}" destId="{C6155F6D-CEDE-4B49-9752-A790806422B2}" srcOrd="1" destOrd="0" presId="urn:microsoft.com/office/officeart/2005/8/layout/hProcess7"/>
    <dgm:cxn modelId="{B4361D36-122D-4477-8D9E-05F12693B73F}" type="presOf" srcId="{C131454A-7562-47AD-94EE-3E71956118A7}" destId="{350FDE5F-A2BF-4C4F-8D08-490FD0D9AE98}" srcOrd="0" destOrd="0" presId="urn:microsoft.com/office/officeart/2005/8/layout/hProcess7"/>
    <dgm:cxn modelId="{7F5C3D4E-5B1E-41C6-BF7C-351F582B12FF}" srcId="{3EE6BB8A-C446-4B1C-879C-96725DED1B79}" destId="{C131454A-7562-47AD-94EE-3E71956118A7}" srcOrd="0" destOrd="0" parTransId="{6B454D0C-6AC6-4E13-8167-2B7685EC423D}" sibTransId="{FD56D1EE-AB78-40AB-A509-182D0E5F2259}"/>
    <dgm:cxn modelId="{142027F5-C4DE-4D87-A9CF-A7C7A6A963C3}" srcId="{5A2E8DAC-B8BC-4C4B-BEE0-B68D7F721F0A}" destId="{5A783C27-9CB9-4445-BD5D-A549E9C21276}" srcOrd="3" destOrd="0" parTransId="{CCE53010-3CB5-4AF3-8EFD-4CB7F64610E5}" sibTransId="{B9E951EE-7579-4DB1-A04E-9C8D806FF5F8}"/>
    <dgm:cxn modelId="{AFA9B6FB-5780-4359-AB66-199E74B12AEE}" srcId="{5A2E8DAC-B8BC-4C4B-BEE0-B68D7F721F0A}" destId="{46E03A50-85D3-4DE6-97C8-1EC1DFCE215A}" srcOrd="2" destOrd="0" parTransId="{9D138667-35DA-47AA-9007-985B322FAAC5}" sibTransId="{CBE654D4-717B-449D-AFB1-BA0989CE22DB}"/>
    <dgm:cxn modelId="{8BD876C5-7355-43CD-BA54-895DF230A969}" type="presOf" srcId="{5A2E8DAC-B8BC-4C4B-BEE0-B68D7F721F0A}" destId="{DCB8CA26-645F-4096-8945-2FD0B21E21A3}" srcOrd="0" destOrd="0" presId="urn:microsoft.com/office/officeart/2005/8/layout/hProcess7"/>
    <dgm:cxn modelId="{E0B32090-92DC-477D-A7B1-EE9F45A2F9DB}" type="presOf" srcId="{BCABACD2-24D6-479D-A6EE-5D8494308D3C}" destId="{8DEE08FD-454E-44FD-AC86-05E1AE12E033}" srcOrd="0" destOrd="0" presId="urn:microsoft.com/office/officeart/2005/8/layout/hProcess7"/>
    <dgm:cxn modelId="{2F974787-D04E-4D54-8B63-09FF73C9F0DB}" type="presParOf" srcId="{DCB8CA26-645F-4096-8945-2FD0B21E21A3}" destId="{AC5C6B1E-8124-4222-B66F-5122ECCE76FA}" srcOrd="0" destOrd="0" presId="urn:microsoft.com/office/officeart/2005/8/layout/hProcess7"/>
    <dgm:cxn modelId="{48AE777B-EA05-453D-A8D7-C9E4F208F7DA}" type="presParOf" srcId="{AC5C6B1E-8124-4222-B66F-5122ECCE76FA}" destId="{6F8634FD-6874-42BC-ACA2-C7CCDC0EFC47}" srcOrd="0" destOrd="0" presId="urn:microsoft.com/office/officeart/2005/8/layout/hProcess7"/>
    <dgm:cxn modelId="{80ED7486-53FC-4CC4-9095-FFE014FF976B}" type="presParOf" srcId="{AC5C6B1E-8124-4222-B66F-5122ECCE76FA}" destId="{C6155F6D-CEDE-4B49-9752-A790806422B2}" srcOrd="1" destOrd="0" presId="urn:microsoft.com/office/officeart/2005/8/layout/hProcess7"/>
    <dgm:cxn modelId="{8D667A8F-7D4B-4B02-A774-7D9E655A628A}" type="presParOf" srcId="{AC5C6B1E-8124-4222-B66F-5122ECCE76FA}" destId="{8DEE08FD-454E-44FD-AC86-05E1AE12E033}" srcOrd="2" destOrd="0" presId="urn:microsoft.com/office/officeart/2005/8/layout/hProcess7"/>
    <dgm:cxn modelId="{C3D36211-6D8F-4552-B956-86AB051C8534}" type="presParOf" srcId="{DCB8CA26-645F-4096-8945-2FD0B21E21A3}" destId="{F9A1B2C8-66BB-410F-A769-7643DB758F05}" srcOrd="1" destOrd="0" presId="urn:microsoft.com/office/officeart/2005/8/layout/hProcess7"/>
    <dgm:cxn modelId="{28972F99-A54F-413C-B0D5-4EEFDA7647C4}" type="presParOf" srcId="{DCB8CA26-645F-4096-8945-2FD0B21E21A3}" destId="{79CAFD4C-8DBA-4805-BDF8-1EF6ACA6D07E}" srcOrd="2" destOrd="0" presId="urn:microsoft.com/office/officeart/2005/8/layout/hProcess7"/>
    <dgm:cxn modelId="{97797CEA-EF95-4E44-9BE1-B1F80113A6CD}" type="presParOf" srcId="{79CAFD4C-8DBA-4805-BDF8-1EF6ACA6D07E}" destId="{2FA4F55E-3EC9-4B1C-AB77-DAB8EB9507DC}" srcOrd="0" destOrd="0" presId="urn:microsoft.com/office/officeart/2005/8/layout/hProcess7"/>
    <dgm:cxn modelId="{E258A834-13A8-4AB8-A65D-CCEB4D3A6A2F}" type="presParOf" srcId="{79CAFD4C-8DBA-4805-BDF8-1EF6ACA6D07E}" destId="{3448DCAE-7EF1-41F1-AD71-EA69E81C3D6D}" srcOrd="1" destOrd="0" presId="urn:microsoft.com/office/officeart/2005/8/layout/hProcess7"/>
    <dgm:cxn modelId="{531523ED-A9CC-4E05-8276-87B681A62663}" type="presParOf" srcId="{79CAFD4C-8DBA-4805-BDF8-1EF6ACA6D07E}" destId="{6796D6B3-9DED-44E9-A495-6A492F6FACD7}" srcOrd="2" destOrd="0" presId="urn:microsoft.com/office/officeart/2005/8/layout/hProcess7"/>
    <dgm:cxn modelId="{3F3F7A70-2545-427D-8335-E96A76EFCB35}" type="presParOf" srcId="{DCB8CA26-645F-4096-8945-2FD0B21E21A3}" destId="{49268E24-1F2A-4B14-B769-FC3ECF7252EC}" srcOrd="3" destOrd="0" presId="urn:microsoft.com/office/officeart/2005/8/layout/hProcess7"/>
    <dgm:cxn modelId="{930F7974-49B4-47EE-BDAB-AA3880CA6E7E}" type="presParOf" srcId="{DCB8CA26-645F-4096-8945-2FD0B21E21A3}" destId="{A15BC2FC-8837-4D75-B652-607175280C3B}" srcOrd="4" destOrd="0" presId="urn:microsoft.com/office/officeart/2005/8/layout/hProcess7"/>
    <dgm:cxn modelId="{43A38D32-FDB0-497B-B550-AD2EC0E9D8A5}" type="presParOf" srcId="{A15BC2FC-8837-4D75-B652-607175280C3B}" destId="{54517512-9CD6-4E1A-AF0A-FC69D9DEF90E}" srcOrd="0" destOrd="0" presId="urn:microsoft.com/office/officeart/2005/8/layout/hProcess7"/>
    <dgm:cxn modelId="{4D9A5A19-0266-4E74-AA83-168A502ECC28}" type="presParOf" srcId="{A15BC2FC-8837-4D75-B652-607175280C3B}" destId="{2C17E0D1-771F-4510-9156-849A994E7AE0}" srcOrd="1" destOrd="0" presId="urn:microsoft.com/office/officeart/2005/8/layout/hProcess7"/>
    <dgm:cxn modelId="{8257C74F-6580-4A08-AABC-011EC7AE6588}" type="presParOf" srcId="{A15BC2FC-8837-4D75-B652-607175280C3B}" destId="{350FDE5F-A2BF-4C4F-8D08-490FD0D9AE98}" srcOrd="2" destOrd="0" presId="urn:microsoft.com/office/officeart/2005/8/layout/hProcess7"/>
    <dgm:cxn modelId="{8EF994D5-11F9-4B4B-971E-A1819DEF2D09}" type="presParOf" srcId="{DCB8CA26-645F-4096-8945-2FD0B21E21A3}" destId="{99269595-3FAD-4939-9FB0-853DA1CDC7EC}" srcOrd="5" destOrd="0" presId="urn:microsoft.com/office/officeart/2005/8/layout/hProcess7"/>
    <dgm:cxn modelId="{1611F3CC-00BD-49F6-9C22-54EAA1844666}" type="presParOf" srcId="{DCB8CA26-645F-4096-8945-2FD0B21E21A3}" destId="{E49AE810-8F8B-4F6E-A917-B441B5E68DDE}" srcOrd="6" destOrd="0" presId="urn:microsoft.com/office/officeart/2005/8/layout/hProcess7"/>
    <dgm:cxn modelId="{7115AE38-8A7B-4609-9526-04E30582F38C}" type="presParOf" srcId="{E49AE810-8F8B-4F6E-A917-B441B5E68DDE}" destId="{91F81170-9A35-462E-906F-9D4FC4210706}" srcOrd="0" destOrd="0" presId="urn:microsoft.com/office/officeart/2005/8/layout/hProcess7"/>
    <dgm:cxn modelId="{3B8C139C-094E-41F3-BBC4-25FE15A5C3E2}" type="presParOf" srcId="{E49AE810-8F8B-4F6E-A917-B441B5E68DDE}" destId="{8CC5B540-D383-4D92-AD85-8FD025488390}" srcOrd="1" destOrd="0" presId="urn:microsoft.com/office/officeart/2005/8/layout/hProcess7"/>
    <dgm:cxn modelId="{872F4E73-5CDE-498B-9C20-D28B8A054D15}" type="presParOf" srcId="{E49AE810-8F8B-4F6E-A917-B441B5E68DDE}" destId="{AE88E01E-122E-4F88-9E45-3B12DA276B45}" srcOrd="2" destOrd="0" presId="urn:microsoft.com/office/officeart/2005/8/layout/hProcess7"/>
    <dgm:cxn modelId="{BA19AAAA-4B54-45B8-A3FA-708C6F10640D}" type="presParOf" srcId="{DCB8CA26-645F-4096-8945-2FD0B21E21A3}" destId="{A6F28CEE-233C-4844-BF29-2CB601CB2A19}" srcOrd="7" destOrd="0" presId="urn:microsoft.com/office/officeart/2005/8/layout/hProcess7"/>
    <dgm:cxn modelId="{76D4E350-5008-41AA-8D6D-1CCEE736EE1C}" type="presParOf" srcId="{DCB8CA26-645F-4096-8945-2FD0B21E21A3}" destId="{32A597E4-AE2C-46F3-A869-C3612DA6AD49}" srcOrd="8" destOrd="0" presId="urn:microsoft.com/office/officeart/2005/8/layout/hProcess7"/>
    <dgm:cxn modelId="{09D89DA6-1049-407A-8F7A-527034F32B8A}" type="presParOf" srcId="{32A597E4-AE2C-46F3-A869-C3612DA6AD49}" destId="{C3826990-6A3E-4213-B466-0BD96C97371E}" srcOrd="0" destOrd="0" presId="urn:microsoft.com/office/officeart/2005/8/layout/hProcess7"/>
    <dgm:cxn modelId="{0CFDCFB8-93DA-4500-B344-88A2A013A0FB}" type="presParOf" srcId="{32A597E4-AE2C-46F3-A869-C3612DA6AD49}" destId="{E71A39CF-A3CD-4646-8037-47809DB125C7}" srcOrd="1" destOrd="0" presId="urn:microsoft.com/office/officeart/2005/8/layout/hProcess7"/>
    <dgm:cxn modelId="{AA71B24B-E95A-4191-A0E3-1216B08D7206}" type="presParOf" srcId="{32A597E4-AE2C-46F3-A869-C3612DA6AD49}" destId="{3B1FDF93-486A-40DF-BEA1-97CABA281352}" srcOrd="2" destOrd="0" presId="urn:microsoft.com/office/officeart/2005/8/layout/hProcess7"/>
    <dgm:cxn modelId="{FF9CBBF8-F1F3-4D84-B408-39F36765E07A}" type="presParOf" srcId="{DCB8CA26-645F-4096-8945-2FD0B21E21A3}" destId="{FDEED897-53F1-474B-B310-1193A4A63E99}" srcOrd="9" destOrd="0" presId="urn:microsoft.com/office/officeart/2005/8/layout/hProcess7"/>
    <dgm:cxn modelId="{B7A1C2ED-3A8E-4D00-A659-72B474168850}" type="presParOf" srcId="{DCB8CA26-645F-4096-8945-2FD0B21E21A3}" destId="{DB3DF82D-19D2-4C9A-9C35-AC284679DE9F}" srcOrd="10" destOrd="0" presId="urn:microsoft.com/office/officeart/2005/8/layout/hProcess7"/>
    <dgm:cxn modelId="{1C768947-1D24-41C5-B810-A0A952F392A9}" type="presParOf" srcId="{DB3DF82D-19D2-4C9A-9C35-AC284679DE9F}" destId="{6F4577AB-5B1A-457A-8A7F-729775735970}" srcOrd="0" destOrd="0" presId="urn:microsoft.com/office/officeart/2005/8/layout/hProcess7"/>
    <dgm:cxn modelId="{C12974E0-6002-4923-9871-E273EC00CF88}" type="presParOf" srcId="{DB3DF82D-19D2-4C9A-9C35-AC284679DE9F}" destId="{C13900CC-112C-4FF1-AD02-057B4CF08E64}" srcOrd="1" destOrd="0" presId="urn:microsoft.com/office/officeart/2005/8/layout/hProcess7"/>
    <dgm:cxn modelId="{F0977194-CAB7-4C1F-AA7E-49CA900D8CA2}" type="presParOf" srcId="{DB3DF82D-19D2-4C9A-9C35-AC284679DE9F}" destId="{33D6DA69-820E-4F84-9548-35794169E9B1}" srcOrd="2" destOrd="0" presId="urn:microsoft.com/office/officeart/2005/8/layout/hProcess7"/>
    <dgm:cxn modelId="{686320AB-F3B4-4279-8916-C94CD3FF8C43}" type="presParOf" srcId="{DCB8CA26-645F-4096-8945-2FD0B21E21A3}" destId="{3DF9097B-A2C2-4316-90F4-C7C9E69272E4}" srcOrd="11" destOrd="0" presId="urn:microsoft.com/office/officeart/2005/8/layout/hProcess7"/>
    <dgm:cxn modelId="{3B955345-519F-46BC-BC53-052359C4786C}" type="presParOf" srcId="{DCB8CA26-645F-4096-8945-2FD0B21E21A3}" destId="{9973C5E0-02A6-464F-B526-50BAD056DA3F}" srcOrd="12" destOrd="0" presId="urn:microsoft.com/office/officeart/2005/8/layout/hProcess7"/>
    <dgm:cxn modelId="{10E250EC-4307-4380-A1CA-FE4495FE396E}" type="presParOf" srcId="{9973C5E0-02A6-464F-B526-50BAD056DA3F}" destId="{AD30626D-93AA-4468-BE14-8DEE3D3ACC79}" srcOrd="0" destOrd="0" presId="urn:microsoft.com/office/officeart/2005/8/layout/hProcess7"/>
    <dgm:cxn modelId="{03F2CDCA-3ED3-48FA-8C57-83776A8AC640}" type="presParOf" srcId="{9973C5E0-02A6-464F-B526-50BAD056DA3F}" destId="{10DBB5F6-CC3D-44BE-ACE9-A1255FF00EC6}" srcOrd="1"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fa-IR" sz="2400" b="1" dirty="0" smtClean="0">
              <a:effectLst>
                <a:outerShdw blurRad="38100" dist="38100" dir="2700000" algn="tl">
                  <a:srgbClr val="000000">
                    <a:alpha val="43137"/>
                  </a:srgbClr>
                </a:outerShdw>
              </a:effectLst>
              <a:cs typeface="B Nazanin" panose="00000400000000000000" pitchFamily="2" charset="-78"/>
            </a:rPr>
            <a:t>رویکرد استراتژیک </a:t>
          </a:r>
          <a:endParaRPr lang="en-US" sz="2400" b="1" dirty="0">
            <a:effectLst>
              <a:outerShdw blurRad="38100" dist="38100" dir="2700000" algn="tl">
                <a:srgbClr val="000000">
                  <a:alpha val="43137"/>
                </a:srgbClr>
              </a:outerShdw>
            </a:effectLst>
            <a:cs typeface="B Nazanin" panose="00000400000000000000" pitchFamily="2" charset="-78"/>
          </a:endParaRPr>
        </a:p>
      </dgm:t>
    </dgm:pt>
    <dgm:pt modelId="{1775EA9D-2945-418E-9BB6-44775480DE3C}" type="parTrans" cxnId="{1F951074-9AF9-4C8E-94BA-6A6071BD33BF}">
      <dgm:prSet/>
      <dgm:spPr/>
      <dgm:t>
        <a:bodyPr/>
        <a:lstStyle/>
        <a:p>
          <a:endParaRPr lang="en-US"/>
        </a:p>
      </dgm:t>
    </dgm:pt>
    <dgm:pt modelId="{BBA911CD-E151-404E-B686-02B5D79DF923}" type="sibTrans" cxnId="{1F951074-9AF9-4C8E-94BA-6A6071BD33BF}">
      <dgm:prSet/>
      <dgm:spPr/>
      <dgm:t>
        <a:bodyPr/>
        <a:lstStyle/>
        <a:p>
          <a:endParaRPr lang="en-US"/>
        </a:p>
      </dgm:t>
    </dgm:pt>
    <dgm:pt modelId="{0ECB52B4-7CD7-4555-87EC-0BD8F38AC82D}">
      <dgm:prSet phldrT="[Text]" custT="1"/>
      <dgm:spPr/>
      <dgm:t>
        <a:bodyPr/>
        <a:lstStyle/>
        <a:p>
          <a:pPr rtl="1"/>
          <a:r>
            <a:rPr lang="fa-IR" sz="2400" b="1" dirty="0" smtClean="0">
              <a:effectLst>
                <a:outerShdw blurRad="38100" dist="38100" dir="2700000" algn="tl">
                  <a:srgbClr val="000000">
                    <a:alpha val="43137"/>
                  </a:srgbClr>
                </a:outerShdw>
              </a:effectLst>
              <a:cs typeface="B Nazanin" panose="00000400000000000000" pitchFamily="2" charset="-78"/>
            </a:rPr>
            <a:t>پیروی از اصول توسعه پایدار</a:t>
          </a:r>
          <a:endParaRPr lang="en-US" sz="2400" b="1" dirty="0">
            <a:effectLst>
              <a:outerShdw blurRad="38100" dist="38100" dir="2700000" algn="tl">
                <a:srgbClr val="000000">
                  <a:alpha val="43137"/>
                </a:srgbClr>
              </a:outerShdw>
            </a:effectLst>
            <a:cs typeface="B Nazanin" panose="00000400000000000000" pitchFamily="2" charset="-78"/>
          </a:endParaRPr>
        </a:p>
      </dgm:t>
    </dgm:pt>
    <dgm:pt modelId="{351A4880-58BA-45C9-8C65-9FBEB347CA00}" type="parTrans" cxnId="{9BB6D009-33ED-48D7-BA8E-49DA347F839F}">
      <dgm:prSet/>
      <dgm:spPr/>
      <dgm:t>
        <a:bodyPr/>
        <a:lstStyle/>
        <a:p>
          <a:endParaRPr lang="en-US"/>
        </a:p>
      </dgm:t>
    </dgm:pt>
    <dgm:pt modelId="{134C7182-200A-442F-A987-8834DFFD28CD}" type="sibTrans" cxnId="{9BB6D009-33ED-48D7-BA8E-49DA347F839F}">
      <dgm:prSet/>
      <dgm:spPr/>
      <dgm:t>
        <a:bodyPr/>
        <a:lstStyle/>
        <a:p>
          <a:endParaRPr lang="en-US"/>
        </a:p>
      </dgm:t>
    </dgm:pt>
    <dgm:pt modelId="{22FC784E-0D31-496B-9507-2489D98B9262}">
      <dgm:prSet phldrT="[Text]" custT="1"/>
      <dgm:spPr/>
      <dgm:t>
        <a:bodyPr/>
        <a:lstStyle/>
        <a:p>
          <a:pPr rtl="1"/>
          <a:r>
            <a:rPr lang="fa-IR" sz="2400" b="1" dirty="0" smtClean="0">
              <a:effectLst>
                <a:outerShdw blurRad="38100" dist="38100" dir="2700000" algn="tl">
                  <a:srgbClr val="000000">
                    <a:alpha val="43137"/>
                  </a:srgbClr>
                </a:outerShdw>
              </a:effectLst>
              <a:cs typeface="B Nazanin" panose="00000400000000000000" pitchFamily="2" charset="-78"/>
            </a:rPr>
            <a:t>دستیابی به عملکردی با بالاترین کیفیت</a:t>
          </a:r>
          <a:endParaRPr lang="en-US" sz="2400" b="1" dirty="0">
            <a:effectLst>
              <a:outerShdw blurRad="38100" dist="38100" dir="2700000" algn="tl">
                <a:srgbClr val="000000">
                  <a:alpha val="43137"/>
                </a:srgbClr>
              </a:outerShdw>
            </a:effectLst>
            <a:cs typeface="B Nazanin" panose="00000400000000000000" pitchFamily="2" charset="-78"/>
          </a:endParaRPr>
        </a:p>
      </dgm:t>
    </dgm:pt>
    <dgm:pt modelId="{06406DD3-DC9B-4B07-AC23-C6EF11A31A06}" type="parTrans" cxnId="{AF878F38-511D-468D-80BA-D7FB76478E96}">
      <dgm:prSet/>
      <dgm:spPr/>
      <dgm:t>
        <a:bodyPr/>
        <a:lstStyle/>
        <a:p>
          <a:endParaRPr lang="en-US"/>
        </a:p>
      </dgm:t>
    </dgm:pt>
    <dgm:pt modelId="{BD871CD5-151E-46DA-AC13-92ECC70FF6E4}" type="sibTrans" cxnId="{AF878F38-511D-468D-80BA-D7FB76478E96}">
      <dgm:prSet/>
      <dgm:spPr/>
      <dgm:t>
        <a:bodyPr/>
        <a:lstStyle/>
        <a:p>
          <a:endParaRPr lang="en-US"/>
        </a:p>
      </dgm:t>
    </dgm:pt>
    <dgm:pt modelId="{9D7613B0-E4AC-4458-8DE5-879D384E22E4}" type="pres">
      <dgm:prSet presAssocID="{B57C1DA3-60C6-4B01-8AD0-BA8BFF058853}" presName="Name0" presStyleCnt="0">
        <dgm:presLayoutVars>
          <dgm:chMax val="7"/>
          <dgm:chPref val="7"/>
          <dgm:dir val="rev"/>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3"/>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3"/>
      <dgm:spPr/>
    </dgm:pt>
    <dgm:pt modelId="{1139766A-68A2-450B-AB23-14BE61E582E9}" type="pres">
      <dgm:prSet presAssocID="{B57C1DA3-60C6-4B01-8AD0-BA8BFF058853}" presName="dstNode" presStyleLbl="node1" presStyleIdx="0" presStyleCnt="3"/>
      <dgm:spPr/>
    </dgm:pt>
    <dgm:pt modelId="{7AA52526-9121-4157-9468-403FBA0D9C96}" type="pres">
      <dgm:prSet presAssocID="{6A6220A2-6E8D-457C-B826-8B11F09BB85B}" presName="text_1" presStyleLbl="node1" presStyleIdx="0" presStyleCnt="3">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3"/>
      <dgm:spPr/>
    </dgm:pt>
    <dgm:pt modelId="{741074F3-192A-4761-9ED6-AC622D51E02B}" type="pres">
      <dgm:prSet presAssocID="{0ECB52B4-7CD7-4555-87EC-0BD8F38AC82D}" presName="text_2" presStyleLbl="node1" presStyleIdx="1" presStyleCnt="3">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3"/>
      <dgm:spPr/>
    </dgm:pt>
    <dgm:pt modelId="{B8F39AEA-A205-4B45-8CFD-DD0D59C71B2E}" type="pres">
      <dgm:prSet presAssocID="{22FC784E-0D31-496B-9507-2489D98B9262}" presName="text_3" presStyleLbl="node1" presStyleIdx="2" presStyleCnt="3">
        <dgm:presLayoutVars>
          <dgm:bulletEnabled val="1"/>
        </dgm:presLayoutVars>
      </dgm:prSet>
      <dgm:spPr/>
      <dgm:t>
        <a:bodyPr/>
        <a:lstStyle/>
        <a:p>
          <a:endParaRPr lang="en-US"/>
        </a:p>
      </dgm:t>
    </dgm:pt>
    <dgm:pt modelId="{F4C9D3DA-5590-4626-9730-E84D0AEE9E50}" type="pres">
      <dgm:prSet presAssocID="{22FC784E-0D31-496B-9507-2489D98B9262}" presName="accent_3" presStyleCnt="0"/>
      <dgm:spPr/>
    </dgm:pt>
    <dgm:pt modelId="{BB37862B-F511-4C08-8E4F-FDAD547EFDA2}" type="pres">
      <dgm:prSet presAssocID="{22FC784E-0D31-496B-9507-2489D98B9262}" presName="accentRepeatNode" presStyleLbl="solidFgAcc1" presStyleIdx="2" presStyleCnt="3"/>
      <dgm:spPr/>
    </dgm:pt>
  </dgm:ptLst>
  <dgm:cxnLst>
    <dgm:cxn modelId="{1F951074-9AF9-4C8E-94BA-6A6071BD33BF}" srcId="{B57C1DA3-60C6-4B01-8AD0-BA8BFF058853}" destId="{6A6220A2-6E8D-457C-B826-8B11F09BB85B}" srcOrd="0" destOrd="0" parTransId="{1775EA9D-2945-418E-9BB6-44775480DE3C}" sibTransId="{BBA911CD-E151-404E-B686-02B5D79DF923}"/>
    <dgm:cxn modelId="{D6E54E12-B959-4B14-B2B8-7FC2FCA0CB0E}" type="presOf" srcId="{22FC784E-0D31-496B-9507-2489D98B9262}" destId="{B8F39AEA-A205-4B45-8CFD-DD0D59C71B2E}" srcOrd="0" destOrd="0" presId="urn:microsoft.com/office/officeart/2008/layout/VerticalCurvedList"/>
    <dgm:cxn modelId="{EFE54218-96EA-45CC-8E58-3D92AA92E0A1}" type="presOf" srcId="{6A6220A2-6E8D-457C-B826-8B11F09BB85B}" destId="{7AA52526-9121-4157-9468-403FBA0D9C96}" srcOrd="0" destOrd="0" presId="urn:microsoft.com/office/officeart/2008/layout/VerticalCurvedList"/>
    <dgm:cxn modelId="{9BB6D009-33ED-48D7-BA8E-49DA347F839F}" srcId="{B57C1DA3-60C6-4B01-8AD0-BA8BFF058853}" destId="{0ECB52B4-7CD7-4555-87EC-0BD8F38AC82D}" srcOrd="1" destOrd="0" parTransId="{351A4880-58BA-45C9-8C65-9FBEB347CA00}" sibTransId="{134C7182-200A-442F-A987-8834DFFD28CD}"/>
    <dgm:cxn modelId="{AF878F38-511D-468D-80BA-D7FB76478E96}" srcId="{B57C1DA3-60C6-4B01-8AD0-BA8BFF058853}" destId="{22FC784E-0D31-496B-9507-2489D98B9262}" srcOrd="2" destOrd="0" parTransId="{06406DD3-DC9B-4B07-AC23-C6EF11A31A06}" sibTransId="{BD871CD5-151E-46DA-AC13-92ECC70FF6E4}"/>
    <dgm:cxn modelId="{CE896E15-E222-4418-8A5B-AAA78923311A}" type="presOf" srcId="{BBA911CD-E151-404E-B686-02B5D79DF923}" destId="{641EE984-F7DE-429C-AC82-7A72E71D9975}" srcOrd="0" destOrd="0" presId="urn:microsoft.com/office/officeart/2008/layout/VerticalCurvedList"/>
    <dgm:cxn modelId="{61696D5F-E7F3-439E-93FA-B700C59F2303}" type="presOf" srcId="{B57C1DA3-60C6-4B01-8AD0-BA8BFF058853}" destId="{9D7613B0-E4AC-4458-8DE5-879D384E22E4}" srcOrd="0" destOrd="0" presId="urn:microsoft.com/office/officeart/2008/layout/VerticalCurvedList"/>
    <dgm:cxn modelId="{200FEB69-F0EC-484E-8B2A-EF7025FB4F3E}" type="presOf" srcId="{0ECB52B4-7CD7-4555-87EC-0BD8F38AC82D}" destId="{741074F3-192A-4761-9ED6-AC622D51E02B}" srcOrd="0" destOrd="0" presId="urn:microsoft.com/office/officeart/2008/layout/VerticalCurvedList"/>
    <dgm:cxn modelId="{80223F69-4848-43F0-BA56-3751C2586349}" type="presParOf" srcId="{9D7613B0-E4AC-4458-8DE5-879D384E22E4}" destId="{120FE488-D953-4997-8370-7608F8B20E8A}" srcOrd="0" destOrd="0" presId="urn:microsoft.com/office/officeart/2008/layout/VerticalCurvedList"/>
    <dgm:cxn modelId="{C280BEFD-D4D8-4BA4-B8E8-00AFCBF22454}" type="presParOf" srcId="{120FE488-D953-4997-8370-7608F8B20E8A}" destId="{6B453DE4-523E-4D30-99F3-60B6D2EAABDF}" srcOrd="0" destOrd="0" presId="urn:microsoft.com/office/officeart/2008/layout/VerticalCurvedList"/>
    <dgm:cxn modelId="{48DFBECC-52D4-4AF2-9F02-4DE795040CBF}" type="presParOf" srcId="{6B453DE4-523E-4D30-99F3-60B6D2EAABDF}" destId="{33891421-E873-4F16-BBAA-B62678B4831D}" srcOrd="0" destOrd="0" presId="urn:microsoft.com/office/officeart/2008/layout/VerticalCurvedList"/>
    <dgm:cxn modelId="{B59A3F4D-5971-42F5-89C2-3F52E4AF6D1D}" type="presParOf" srcId="{6B453DE4-523E-4D30-99F3-60B6D2EAABDF}" destId="{641EE984-F7DE-429C-AC82-7A72E71D9975}" srcOrd="1" destOrd="0" presId="urn:microsoft.com/office/officeart/2008/layout/VerticalCurvedList"/>
    <dgm:cxn modelId="{97030C46-D056-4E11-AE79-EFD298B72ECB}" type="presParOf" srcId="{6B453DE4-523E-4D30-99F3-60B6D2EAABDF}" destId="{4A61C537-844A-4D7E-BB77-3F595DDE7CF5}" srcOrd="2" destOrd="0" presId="urn:microsoft.com/office/officeart/2008/layout/VerticalCurvedList"/>
    <dgm:cxn modelId="{855CC291-DFFF-4FAD-A8C5-B19DFA4AC42C}" type="presParOf" srcId="{6B453DE4-523E-4D30-99F3-60B6D2EAABDF}" destId="{1139766A-68A2-450B-AB23-14BE61E582E9}" srcOrd="3" destOrd="0" presId="urn:microsoft.com/office/officeart/2008/layout/VerticalCurvedList"/>
    <dgm:cxn modelId="{D15E17FB-5725-4A8F-8BE9-3D2062CD3C78}" type="presParOf" srcId="{120FE488-D953-4997-8370-7608F8B20E8A}" destId="{7AA52526-9121-4157-9468-403FBA0D9C96}" srcOrd="1" destOrd="0" presId="urn:microsoft.com/office/officeart/2008/layout/VerticalCurvedList"/>
    <dgm:cxn modelId="{853C4BE6-3421-4137-B3E1-42B8CCECD43F}" type="presParOf" srcId="{120FE488-D953-4997-8370-7608F8B20E8A}" destId="{9BB31CE0-9090-4189-B311-8E313A3CD9D0}" srcOrd="2" destOrd="0" presId="urn:microsoft.com/office/officeart/2008/layout/VerticalCurvedList"/>
    <dgm:cxn modelId="{5F2444FE-3CF3-4E7D-9751-884E21EAA88D}" type="presParOf" srcId="{9BB31CE0-9090-4189-B311-8E313A3CD9D0}" destId="{1D50FDA8-DF9D-440A-8B56-242A842CA902}" srcOrd="0" destOrd="0" presId="urn:microsoft.com/office/officeart/2008/layout/VerticalCurvedList"/>
    <dgm:cxn modelId="{9DB030A1-C269-4C46-B19E-2BF88B8DCBD0}" type="presParOf" srcId="{120FE488-D953-4997-8370-7608F8B20E8A}" destId="{741074F3-192A-4761-9ED6-AC622D51E02B}" srcOrd="3" destOrd="0" presId="urn:microsoft.com/office/officeart/2008/layout/VerticalCurvedList"/>
    <dgm:cxn modelId="{6E1A37C3-7088-4987-AE9F-7C3B7EBA5000}" type="presParOf" srcId="{120FE488-D953-4997-8370-7608F8B20E8A}" destId="{B161471E-195C-4DA5-AD8C-426C02D0F173}" srcOrd="4" destOrd="0" presId="urn:microsoft.com/office/officeart/2008/layout/VerticalCurvedList"/>
    <dgm:cxn modelId="{40C5A1FB-508D-4B4E-BF95-966BBB9E92C6}" type="presParOf" srcId="{B161471E-195C-4DA5-AD8C-426C02D0F173}" destId="{0FAFF238-114B-4FDC-AF93-4DA9FE9C0F68}" srcOrd="0" destOrd="0" presId="urn:microsoft.com/office/officeart/2008/layout/VerticalCurvedList"/>
    <dgm:cxn modelId="{4FE6359E-6659-49EF-BC41-89CC3E955724}" type="presParOf" srcId="{120FE488-D953-4997-8370-7608F8B20E8A}" destId="{B8F39AEA-A205-4B45-8CFD-DD0D59C71B2E}" srcOrd="5" destOrd="0" presId="urn:microsoft.com/office/officeart/2008/layout/VerticalCurvedList"/>
    <dgm:cxn modelId="{8B8D5C1F-971F-4D8B-8973-536FC752A5C9}" type="presParOf" srcId="{120FE488-D953-4997-8370-7608F8B20E8A}" destId="{F4C9D3DA-5590-4626-9730-E84D0AEE9E50}" srcOrd="6" destOrd="0" presId="urn:microsoft.com/office/officeart/2008/layout/VerticalCurvedList"/>
    <dgm:cxn modelId="{5539E63A-1331-4648-9CDB-5A9DCC1BAB23}" type="presParOf" srcId="{F4C9D3DA-5590-4626-9730-E84D0AEE9E50}" destId="{BB37862B-F511-4C08-8E4F-FDAD547EFDA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en-US" sz="2400" b="1" dirty="0" smtClean="0">
              <a:effectLst>
                <a:outerShdw blurRad="38100" dist="38100" dir="2700000" algn="tl">
                  <a:srgbClr val="000000">
                    <a:alpha val="43137"/>
                  </a:srgbClr>
                </a:outerShdw>
              </a:effectLst>
              <a:cs typeface="B Nazanin" panose="00000400000000000000" pitchFamily="2" charset="-78"/>
            </a:rPr>
            <a:t>Department for the Environment, Heritage and Local Government (</a:t>
          </a:r>
          <a:r>
            <a:rPr lang="en-US" sz="2400" b="1" dirty="0" err="1" smtClean="0">
              <a:effectLst>
                <a:outerShdw blurRad="38100" dist="38100" dir="2700000" algn="tl">
                  <a:srgbClr val="000000">
                    <a:alpha val="43137"/>
                  </a:srgbClr>
                </a:outerShdw>
              </a:effectLst>
              <a:cs typeface="B Nazanin" panose="00000400000000000000" pitchFamily="2" charset="-78"/>
            </a:rPr>
            <a:t>DoEHLG</a:t>
          </a:r>
          <a:r>
            <a:rPr lang="en-US" sz="2400" b="1" dirty="0" smtClean="0">
              <a:effectLst>
                <a:outerShdw blurRad="38100" dist="38100" dir="2700000" algn="tl">
                  <a:srgbClr val="000000">
                    <a:alpha val="43137"/>
                  </a:srgbClr>
                </a:outerShdw>
              </a:effectLst>
              <a:cs typeface="B Nazanin" panose="00000400000000000000" pitchFamily="2" charset="-78"/>
            </a:rPr>
            <a:t>)</a:t>
          </a:r>
          <a:endParaRPr lang="en-US" sz="2400" b="1" dirty="0">
            <a:effectLst>
              <a:outerShdw blurRad="38100" dist="38100" dir="2700000" algn="tl">
                <a:srgbClr val="000000">
                  <a:alpha val="43137"/>
                </a:srgbClr>
              </a:outerShdw>
            </a:effectLst>
            <a:cs typeface="B Nazanin" panose="00000400000000000000" pitchFamily="2" charset="-78"/>
          </a:endParaRPr>
        </a:p>
      </dgm:t>
    </dgm:pt>
    <dgm:pt modelId="{1775EA9D-2945-418E-9BB6-44775480DE3C}" type="parTrans" cxnId="{1F951074-9AF9-4C8E-94BA-6A6071BD33BF}">
      <dgm:prSet/>
      <dgm:spPr/>
      <dgm:t>
        <a:bodyPr/>
        <a:lstStyle/>
        <a:p>
          <a:endParaRPr lang="en-US"/>
        </a:p>
      </dgm:t>
    </dgm:pt>
    <dgm:pt modelId="{BBA911CD-E151-404E-B686-02B5D79DF923}" type="sibTrans" cxnId="{1F951074-9AF9-4C8E-94BA-6A6071BD33BF}">
      <dgm:prSet/>
      <dgm:spPr/>
      <dgm:t>
        <a:bodyPr/>
        <a:lstStyle/>
        <a:p>
          <a:endParaRPr lang="en-US"/>
        </a:p>
      </dgm:t>
    </dgm:pt>
    <dgm:pt modelId="{0ECB52B4-7CD7-4555-87EC-0BD8F38AC82D}">
      <dgm:prSet phldrT="[Text]" custT="1"/>
      <dgm:spPr/>
      <dgm:t>
        <a:bodyPr/>
        <a:lstStyle/>
        <a:p>
          <a:pPr rtl="1"/>
          <a:r>
            <a:rPr lang="en-US" sz="2400" dirty="0" smtClean="0">
              <a:effectLst>
                <a:outerShdw blurRad="38100" dist="38100" dir="2700000" algn="tl">
                  <a:srgbClr val="000000">
                    <a:alpha val="43137"/>
                  </a:srgbClr>
                </a:outerShdw>
              </a:effectLst>
            </a:rPr>
            <a:t>An </a:t>
          </a:r>
          <a:r>
            <a:rPr lang="en-US" sz="2400" dirty="0" err="1" smtClean="0">
              <a:effectLst>
                <a:outerShdw blurRad="38100" dist="38100" dir="2700000" algn="tl">
                  <a:srgbClr val="000000">
                    <a:alpha val="43137"/>
                  </a:srgbClr>
                </a:outerShdw>
              </a:effectLst>
            </a:rPr>
            <a:t>Bord</a:t>
          </a:r>
          <a:r>
            <a:rPr lang="en-US" sz="2400" dirty="0" smtClean="0">
              <a:effectLst>
                <a:outerShdw blurRad="38100" dist="38100" dir="2700000" algn="tl">
                  <a:srgbClr val="000000">
                    <a:alpha val="43137"/>
                  </a:srgbClr>
                </a:outerShdw>
              </a:effectLst>
            </a:rPr>
            <a:t> Pleanála (Planning Appeals Board)</a:t>
          </a:r>
          <a:endParaRPr lang="en-US" sz="2400" b="1" dirty="0">
            <a:effectLst>
              <a:outerShdw blurRad="38100" dist="38100" dir="2700000" algn="tl">
                <a:srgbClr val="000000">
                  <a:alpha val="43137"/>
                </a:srgbClr>
              </a:outerShdw>
            </a:effectLst>
            <a:cs typeface="B Nazanin" panose="00000400000000000000" pitchFamily="2" charset="-78"/>
          </a:endParaRPr>
        </a:p>
      </dgm:t>
    </dgm:pt>
    <dgm:pt modelId="{351A4880-58BA-45C9-8C65-9FBEB347CA00}" type="parTrans" cxnId="{9BB6D009-33ED-48D7-BA8E-49DA347F839F}">
      <dgm:prSet/>
      <dgm:spPr/>
      <dgm:t>
        <a:bodyPr/>
        <a:lstStyle/>
        <a:p>
          <a:endParaRPr lang="en-US"/>
        </a:p>
      </dgm:t>
    </dgm:pt>
    <dgm:pt modelId="{134C7182-200A-442F-A987-8834DFFD28CD}" type="sibTrans" cxnId="{9BB6D009-33ED-48D7-BA8E-49DA347F839F}">
      <dgm:prSet/>
      <dgm:spPr/>
      <dgm:t>
        <a:bodyPr/>
        <a:lstStyle/>
        <a:p>
          <a:endParaRPr lang="en-US"/>
        </a:p>
      </dgm:t>
    </dgm:pt>
    <dgm:pt modelId="{9D7613B0-E4AC-4458-8DE5-879D384E22E4}" type="pres">
      <dgm:prSet presAssocID="{B57C1DA3-60C6-4B01-8AD0-BA8BFF058853}" presName="Name0" presStyleCnt="0">
        <dgm:presLayoutVars>
          <dgm:chMax val="7"/>
          <dgm:chPref val="7"/>
          <dgm:dir/>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2"/>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2"/>
      <dgm:spPr/>
    </dgm:pt>
    <dgm:pt modelId="{1139766A-68A2-450B-AB23-14BE61E582E9}" type="pres">
      <dgm:prSet presAssocID="{B57C1DA3-60C6-4B01-8AD0-BA8BFF058853}" presName="dstNode" presStyleLbl="node1" presStyleIdx="0" presStyleCnt="2"/>
      <dgm:spPr/>
    </dgm:pt>
    <dgm:pt modelId="{7AA52526-9121-4157-9468-403FBA0D9C96}" type="pres">
      <dgm:prSet presAssocID="{6A6220A2-6E8D-457C-B826-8B11F09BB85B}" presName="text_1" presStyleLbl="node1" presStyleIdx="0" presStyleCnt="2">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2"/>
      <dgm:spPr/>
    </dgm:pt>
    <dgm:pt modelId="{741074F3-192A-4761-9ED6-AC622D51E02B}" type="pres">
      <dgm:prSet presAssocID="{0ECB52B4-7CD7-4555-87EC-0BD8F38AC82D}" presName="text_2" presStyleLbl="node1" presStyleIdx="1" presStyleCnt="2">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2"/>
      <dgm:spPr/>
    </dgm:pt>
  </dgm:ptLst>
  <dgm:cxnLst>
    <dgm:cxn modelId="{9F869259-A99F-4282-8CC5-75988936D968}" type="presOf" srcId="{0ECB52B4-7CD7-4555-87EC-0BD8F38AC82D}" destId="{741074F3-192A-4761-9ED6-AC622D51E02B}" srcOrd="0" destOrd="0" presId="urn:microsoft.com/office/officeart/2008/layout/VerticalCurvedList"/>
    <dgm:cxn modelId="{1F951074-9AF9-4C8E-94BA-6A6071BD33BF}" srcId="{B57C1DA3-60C6-4B01-8AD0-BA8BFF058853}" destId="{6A6220A2-6E8D-457C-B826-8B11F09BB85B}" srcOrd="0" destOrd="0" parTransId="{1775EA9D-2945-418E-9BB6-44775480DE3C}" sibTransId="{BBA911CD-E151-404E-B686-02B5D79DF923}"/>
    <dgm:cxn modelId="{9BB6D009-33ED-48D7-BA8E-49DA347F839F}" srcId="{B57C1DA3-60C6-4B01-8AD0-BA8BFF058853}" destId="{0ECB52B4-7CD7-4555-87EC-0BD8F38AC82D}" srcOrd="1" destOrd="0" parTransId="{351A4880-58BA-45C9-8C65-9FBEB347CA00}" sibTransId="{134C7182-200A-442F-A987-8834DFFD28CD}"/>
    <dgm:cxn modelId="{FF0B6543-6C00-47FE-8FA8-2C3AA0D6DB83}" type="presOf" srcId="{BBA911CD-E151-404E-B686-02B5D79DF923}" destId="{641EE984-F7DE-429C-AC82-7A72E71D9975}" srcOrd="0" destOrd="0" presId="urn:microsoft.com/office/officeart/2008/layout/VerticalCurvedList"/>
    <dgm:cxn modelId="{4DE835F6-9EFB-43EB-A728-70B2B2E2DEA9}" type="presOf" srcId="{6A6220A2-6E8D-457C-B826-8B11F09BB85B}" destId="{7AA52526-9121-4157-9468-403FBA0D9C96}" srcOrd="0" destOrd="0" presId="urn:microsoft.com/office/officeart/2008/layout/VerticalCurvedList"/>
    <dgm:cxn modelId="{41A2980F-F259-429C-A1AA-59995F8DA07B}" type="presOf" srcId="{B57C1DA3-60C6-4B01-8AD0-BA8BFF058853}" destId="{9D7613B0-E4AC-4458-8DE5-879D384E22E4}" srcOrd="0" destOrd="0" presId="urn:microsoft.com/office/officeart/2008/layout/VerticalCurvedList"/>
    <dgm:cxn modelId="{4A866C84-2AB2-44D8-A987-AB20EB5FF4F3}" type="presParOf" srcId="{9D7613B0-E4AC-4458-8DE5-879D384E22E4}" destId="{120FE488-D953-4997-8370-7608F8B20E8A}" srcOrd="0" destOrd="0" presId="urn:microsoft.com/office/officeart/2008/layout/VerticalCurvedList"/>
    <dgm:cxn modelId="{FA963988-FAC8-4059-99CF-33659BBB3B2A}" type="presParOf" srcId="{120FE488-D953-4997-8370-7608F8B20E8A}" destId="{6B453DE4-523E-4D30-99F3-60B6D2EAABDF}" srcOrd="0" destOrd="0" presId="urn:microsoft.com/office/officeart/2008/layout/VerticalCurvedList"/>
    <dgm:cxn modelId="{6BF94A87-E8D7-441D-9386-64050CEA4045}" type="presParOf" srcId="{6B453DE4-523E-4D30-99F3-60B6D2EAABDF}" destId="{33891421-E873-4F16-BBAA-B62678B4831D}" srcOrd="0" destOrd="0" presId="urn:microsoft.com/office/officeart/2008/layout/VerticalCurvedList"/>
    <dgm:cxn modelId="{C571197F-68BE-4814-8083-B1428E3C6AE2}" type="presParOf" srcId="{6B453DE4-523E-4D30-99F3-60B6D2EAABDF}" destId="{641EE984-F7DE-429C-AC82-7A72E71D9975}" srcOrd="1" destOrd="0" presId="urn:microsoft.com/office/officeart/2008/layout/VerticalCurvedList"/>
    <dgm:cxn modelId="{C6F1A871-6398-4102-AE01-EEDD252C0577}" type="presParOf" srcId="{6B453DE4-523E-4D30-99F3-60B6D2EAABDF}" destId="{4A61C537-844A-4D7E-BB77-3F595DDE7CF5}" srcOrd="2" destOrd="0" presId="urn:microsoft.com/office/officeart/2008/layout/VerticalCurvedList"/>
    <dgm:cxn modelId="{BCDABF37-0143-4806-B052-BEEF9FEA5B55}" type="presParOf" srcId="{6B453DE4-523E-4D30-99F3-60B6D2EAABDF}" destId="{1139766A-68A2-450B-AB23-14BE61E582E9}" srcOrd="3" destOrd="0" presId="urn:microsoft.com/office/officeart/2008/layout/VerticalCurvedList"/>
    <dgm:cxn modelId="{ABF4331E-927A-47D9-9CB2-5A8951D94181}" type="presParOf" srcId="{120FE488-D953-4997-8370-7608F8B20E8A}" destId="{7AA52526-9121-4157-9468-403FBA0D9C96}" srcOrd="1" destOrd="0" presId="urn:microsoft.com/office/officeart/2008/layout/VerticalCurvedList"/>
    <dgm:cxn modelId="{842DB36F-83E7-461C-B6C9-07CFD2BC4B1F}" type="presParOf" srcId="{120FE488-D953-4997-8370-7608F8B20E8A}" destId="{9BB31CE0-9090-4189-B311-8E313A3CD9D0}" srcOrd="2" destOrd="0" presId="urn:microsoft.com/office/officeart/2008/layout/VerticalCurvedList"/>
    <dgm:cxn modelId="{80CD6919-2B90-4D7C-A324-740158A60620}" type="presParOf" srcId="{9BB31CE0-9090-4189-B311-8E313A3CD9D0}" destId="{1D50FDA8-DF9D-440A-8B56-242A842CA902}" srcOrd="0" destOrd="0" presId="urn:microsoft.com/office/officeart/2008/layout/VerticalCurvedList"/>
    <dgm:cxn modelId="{3D447C84-4654-4551-9126-2997B7DB2E26}" type="presParOf" srcId="{120FE488-D953-4997-8370-7608F8B20E8A}" destId="{741074F3-192A-4761-9ED6-AC622D51E02B}" srcOrd="3" destOrd="0" presId="urn:microsoft.com/office/officeart/2008/layout/VerticalCurvedList"/>
    <dgm:cxn modelId="{28F1BA8F-2DB6-4533-9705-23FCBBF871D0}" type="presParOf" srcId="{120FE488-D953-4997-8370-7608F8B20E8A}" destId="{B161471E-195C-4DA5-AD8C-426C02D0F173}" srcOrd="4" destOrd="0" presId="urn:microsoft.com/office/officeart/2008/layout/VerticalCurvedList"/>
    <dgm:cxn modelId="{624DDEA8-3AB7-4F4A-A004-EC6871D25CC3}" type="presParOf" srcId="{B161471E-195C-4DA5-AD8C-426C02D0F173}" destId="{0FAFF238-114B-4FDC-AF93-4DA9FE9C0F6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7351FA-A02B-4BF3-A0AA-478AEA535A40}"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n-US"/>
        </a:p>
      </dgm:t>
    </dgm:pt>
    <dgm:pt modelId="{DEF0373E-E9A8-4611-8E45-765478272074}">
      <dgm:prSet phldrT="[Text]" custT="1"/>
      <dgm:spPr>
        <a:ln>
          <a:solidFill>
            <a:schemeClr val="tx1"/>
          </a:solidFill>
        </a:ln>
      </dgm:spPr>
      <dgm:t>
        <a:bodyPr/>
        <a:lstStyle/>
        <a:p>
          <a:r>
            <a:rPr lang="en-US" sz="1200" b="1" dirty="0" smtClean="0">
              <a:effectLst>
                <a:outerShdw blurRad="38100" dist="38100" dir="2700000" algn="tl">
                  <a:srgbClr val="000000">
                    <a:alpha val="43137"/>
                  </a:srgbClr>
                </a:outerShdw>
              </a:effectLst>
            </a:rPr>
            <a:t>National </a:t>
          </a:r>
          <a:r>
            <a:rPr lang="en-US" sz="1200" b="1" dirty="0" err="1" smtClean="0">
              <a:effectLst>
                <a:outerShdw blurRad="38100" dist="38100" dir="2700000" algn="tl">
                  <a:srgbClr val="000000">
                    <a:alpha val="43137"/>
                  </a:srgbClr>
                </a:outerShdw>
              </a:effectLst>
            </a:rPr>
            <a:t>Developmet</a:t>
          </a:r>
          <a:r>
            <a:rPr lang="en-US" sz="1200" b="1" dirty="0" smtClean="0">
              <a:effectLst>
                <a:outerShdw blurRad="38100" dist="38100" dir="2700000" algn="tl">
                  <a:srgbClr val="000000">
                    <a:alpha val="43137"/>
                  </a:srgbClr>
                </a:outerShdw>
              </a:effectLst>
            </a:rPr>
            <a:t> Plan</a:t>
          </a:r>
        </a:p>
      </dgm:t>
    </dgm:pt>
    <dgm:pt modelId="{0A6970F8-E36E-42CD-AB2D-C7D8DE6C3342}" type="parTrans" cxnId="{C4C4DD7C-DEF7-4C08-BC42-C95A5F26CE0B}">
      <dgm:prSet/>
      <dgm:spPr/>
      <dgm:t>
        <a:bodyPr/>
        <a:lstStyle/>
        <a:p>
          <a:endParaRPr lang="en-US"/>
        </a:p>
      </dgm:t>
    </dgm:pt>
    <dgm:pt modelId="{990AB4F8-E838-4A57-BF97-9CB9EEACC31E}" type="sibTrans" cxnId="{C4C4DD7C-DEF7-4C08-BC42-C95A5F26CE0B}">
      <dgm:prSet/>
      <dgm:spPr/>
      <dgm:t>
        <a:bodyPr/>
        <a:lstStyle/>
        <a:p>
          <a:endParaRPr lang="en-US"/>
        </a:p>
      </dgm:t>
    </dgm:pt>
    <dgm:pt modelId="{78066EB1-A235-450B-B8FF-34D2B7C1ADEF}">
      <dgm:prSet phldrT="[Text]"/>
      <dgm:spPr>
        <a:ln>
          <a:solidFill>
            <a:schemeClr val="tx1"/>
          </a:solidFill>
        </a:ln>
      </dgm:spPr>
      <dgm:t>
        <a:bodyPr/>
        <a:lstStyle/>
        <a:p>
          <a:pPr algn="r" rtl="1"/>
          <a:r>
            <a:rPr lang="fa-IR" dirty="0" smtClean="0">
              <a:effectLst>
                <a:outerShdw blurRad="38100" dist="38100" dir="2700000" algn="tl">
                  <a:srgbClr val="000000">
                    <a:alpha val="43137"/>
                  </a:srgbClr>
                </a:outerShdw>
              </a:effectLst>
              <a:cs typeface="B Nazanin" panose="00000400000000000000" pitchFamily="2" charset="-78"/>
            </a:rPr>
            <a:t>این سند ، طرح های توسعه منطقه ای را به عنوان سند راهنما که بر اساس</a:t>
          </a:r>
          <a:r>
            <a:rPr lang="en-US" dirty="0" smtClean="0">
              <a:effectLst>
                <a:outerShdw blurRad="38100" dist="38100" dir="2700000" algn="tl">
                  <a:srgbClr val="000000">
                    <a:alpha val="43137"/>
                  </a:srgbClr>
                </a:outerShdw>
              </a:effectLst>
              <a:cs typeface="B Nazanin" panose="00000400000000000000" pitchFamily="2" charset="-78"/>
            </a:rPr>
            <a:t> </a:t>
          </a:r>
          <a:r>
            <a:rPr lang="fa-IR" dirty="0" smtClean="0">
              <a:effectLst>
                <a:outerShdw blurRad="38100" dist="38100" dir="2700000" algn="tl">
                  <a:srgbClr val="000000">
                    <a:alpha val="43137"/>
                  </a:srgbClr>
                </a:outerShdw>
              </a:effectLst>
              <a:cs typeface="B Nazanin" panose="00000400000000000000" pitchFamily="2" charset="-78"/>
            </a:rPr>
            <a:t>طرح توسعه ملی تیهه میشوند معرفی می کند و بر همکاری در سطوح محلی و منطقه ای تاکید دارد. </a:t>
          </a:r>
          <a:endParaRPr lang="en-US" dirty="0">
            <a:effectLst>
              <a:outerShdw blurRad="38100" dist="38100" dir="2700000" algn="tl">
                <a:srgbClr val="000000">
                  <a:alpha val="43137"/>
                </a:srgbClr>
              </a:outerShdw>
            </a:effectLst>
            <a:cs typeface="B Nazanin" panose="00000400000000000000" pitchFamily="2" charset="-78"/>
          </a:endParaRPr>
        </a:p>
      </dgm:t>
    </dgm:pt>
    <dgm:pt modelId="{3E0234B0-AD35-4075-9017-4EEC67623963}" type="parTrans" cxnId="{4F0125D7-E584-4CFB-AD25-F7826C149170}">
      <dgm:prSet/>
      <dgm:spPr/>
      <dgm:t>
        <a:bodyPr/>
        <a:lstStyle/>
        <a:p>
          <a:endParaRPr lang="en-US"/>
        </a:p>
      </dgm:t>
    </dgm:pt>
    <dgm:pt modelId="{1FC98EA1-EFF2-43F5-889B-B7E03490A987}" type="sibTrans" cxnId="{4F0125D7-E584-4CFB-AD25-F7826C149170}">
      <dgm:prSet/>
      <dgm:spPr/>
      <dgm:t>
        <a:bodyPr/>
        <a:lstStyle/>
        <a:p>
          <a:endParaRPr lang="en-US"/>
        </a:p>
      </dgm:t>
    </dgm:pt>
    <dgm:pt modelId="{524287B9-C727-4E39-8C26-52F2EBF203DA}">
      <dgm:prSet phldrT="[Text]" custT="1"/>
      <dgm:spPr>
        <a:ln>
          <a:solidFill>
            <a:schemeClr val="tx1"/>
          </a:solidFill>
        </a:ln>
      </dgm:spPr>
      <dgm:t>
        <a:bodyPr/>
        <a:lstStyle/>
        <a:p>
          <a:r>
            <a:rPr lang="en-US" sz="1050" b="1" dirty="0" smtClean="0">
              <a:effectLst>
                <a:outerShdw blurRad="38100" dist="38100" dir="2700000" algn="tl">
                  <a:srgbClr val="000000">
                    <a:alpha val="43137"/>
                  </a:srgbClr>
                </a:outerShdw>
              </a:effectLst>
            </a:rPr>
            <a:t>National Spatial strategy</a:t>
          </a:r>
          <a:endParaRPr lang="en-US" sz="1050" b="1" dirty="0">
            <a:effectLst>
              <a:outerShdw blurRad="38100" dist="38100" dir="2700000" algn="tl">
                <a:srgbClr val="000000">
                  <a:alpha val="43137"/>
                </a:srgbClr>
              </a:outerShdw>
            </a:effectLst>
          </a:endParaRPr>
        </a:p>
      </dgm:t>
    </dgm:pt>
    <dgm:pt modelId="{EBEF5FF0-D4AF-4186-883C-F76B99CB7FB5}" type="parTrans" cxnId="{4B11E5A1-4818-468D-8891-BA1491D7E3B4}">
      <dgm:prSet/>
      <dgm:spPr/>
      <dgm:t>
        <a:bodyPr/>
        <a:lstStyle/>
        <a:p>
          <a:endParaRPr lang="en-US"/>
        </a:p>
      </dgm:t>
    </dgm:pt>
    <dgm:pt modelId="{79165A4B-0893-4146-8D13-484054175F7A}" type="sibTrans" cxnId="{4B11E5A1-4818-468D-8891-BA1491D7E3B4}">
      <dgm:prSet/>
      <dgm:spPr/>
      <dgm:t>
        <a:bodyPr/>
        <a:lstStyle/>
        <a:p>
          <a:endParaRPr lang="en-US"/>
        </a:p>
      </dgm:t>
    </dgm:pt>
    <dgm:pt modelId="{9D686887-BB13-4B59-B0AE-A7EA7F936D80}">
      <dgm:prSet phldrT="[Text]"/>
      <dgm:spPr>
        <a:ln>
          <a:solidFill>
            <a:schemeClr val="tx1"/>
          </a:solidFill>
        </a:ln>
      </dgm:spPr>
      <dgm:t>
        <a:bodyPr/>
        <a:lstStyle/>
        <a:p>
          <a:pPr rtl="1"/>
          <a:r>
            <a:rPr lang="fa-IR" dirty="0" smtClean="0">
              <a:effectLst>
                <a:outerShdw blurRad="38100" dist="38100" dir="2700000" algn="tl">
                  <a:srgbClr val="000000">
                    <a:alpha val="43137"/>
                  </a:srgbClr>
                </a:outerShdw>
              </a:effectLst>
              <a:cs typeface="B Nazanin" panose="00000400000000000000" pitchFamily="2" charset="-78"/>
            </a:rPr>
            <a:t>این سند یک افق 20 ساله برای تعادل بخشی در سطح ملی در حوزه های اجتماعی ، اقتصادی و البته کالبدی و رشد جمعییتی منتشر می کند.</a:t>
          </a:r>
          <a:endParaRPr lang="en-US" dirty="0">
            <a:effectLst>
              <a:outerShdw blurRad="38100" dist="38100" dir="2700000" algn="tl">
                <a:srgbClr val="000000">
                  <a:alpha val="43137"/>
                </a:srgbClr>
              </a:outerShdw>
            </a:effectLst>
            <a:cs typeface="B Nazanin" panose="00000400000000000000" pitchFamily="2" charset="-78"/>
          </a:endParaRPr>
        </a:p>
      </dgm:t>
    </dgm:pt>
    <dgm:pt modelId="{1490222A-012E-424B-9CDA-00955E6997AC}" type="parTrans" cxnId="{837C1664-6F8D-4C6F-8618-2E46D4EF8DE4}">
      <dgm:prSet/>
      <dgm:spPr/>
      <dgm:t>
        <a:bodyPr/>
        <a:lstStyle/>
        <a:p>
          <a:endParaRPr lang="en-US"/>
        </a:p>
      </dgm:t>
    </dgm:pt>
    <dgm:pt modelId="{1DB14D3E-0A93-46B1-A2AF-7C705C7BF75D}" type="sibTrans" cxnId="{837C1664-6F8D-4C6F-8618-2E46D4EF8DE4}">
      <dgm:prSet/>
      <dgm:spPr/>
      <dgm:t>
        <a:bodyPr/>
        <a:lstStyle/>
        <a:p>
          <a:endParaRPr lang="en-US"/>
        </a:p>
      </dgm:t>
    </dgm:pt>
    <dgm:pt modelId="{A1A0F10C-C5EF-4DCB-B4F4-B71631735F73}">
      <dgm:prSet phldrT="[Text]" custT="1"/>
      <dgm:spPr>
        <a:ln>
          <a:solidFill>
            <a:schemeClr val="tx1"/>
          </a:solidFill>
        </a:ln>
      </dgm:spPr>
      <dgm:t>
        <a:bodyPr/>
        <a:lstStyle/>
        <a:p>
          <a:r>
            <a:rPr lang="en-US" sz="1200" b="1" dirty="0" smtClean="0">
              <a:effectLst>
                <a:outerShdw blurRad="38100" dist="38100" dir="2700000" algn="tl">
                  <a:srgbClr val="000000">
                    <a:alpha val="43137"/>
                  </a:srgbClr>
                </a:outerShdw>
              </a:effectLst>
            </a:rPr>
            <a:t>2009 National Transport</a:t>
          </a:r>
          <a:r>
            <a:rPr lang="fa-IR" sz="1200" b="1" dirty="0" smtClean="0">
              <a:effectLst>
                <a:outerShdw blurRad="38100" dist="38100" dir="2700000" algn="tl">
                  <a:srgbClr val="000000">
                    <a:alpha val="43137"/>
                  </a:srgbClr>
                </a:outerShdw>
              </a:effectLst>
            </a:rPr>
            <a:t> </a:t>
          </a:r>
          <a:r>
            <a:rPr lang="en-US" sz="1200" b="1" dirty="0" smtClean="0">
              <a:effectLst>
                <a:outerShdw blurRad="38100" dist="38100" dir="2700000" algn="tl">
                  <a:srgbClr val="000000">
                    <a:alpha val="43137"/>
                  </a:srgbClr>
                </a:outerShdw>
              </a:effectLst>
            </a:rPr>
            <a:t> Policy</a:t>
          </a:r>
          <a:endParaRPr lang="en-US" sz="1200" b="1" dirty="0">
            <a:effectLst>
              <a:outerShdw blurRad="38100" dist="38100" dir="2700000" algn="tl">
                <a:srgbClr val="000000">
                  <a:alpha val="43137"/>
                </a:srgbClr>
              </a:outerShdw>
            </a:effectLst>
          </a:endParaRPr>
        </a:p>
      </dgm:t>
    </dgm:pt>
    <dgm:pt modelId="{0306076A-F825-4EC9-BB00-80F643027AA4}" type="parTrans" cxnId="{8D9D2F3D-C447-494C-8405-47A07061E695}">
      <dgm:prSet/>
      <dgm:spPr/>
      <dgm:t>
        <a:bodyPr/>
        <a:lstStyle/>
        <a:p>
          <a:endParaRPr lang="en-US"/>
        </a:p>
      </dgm:t>
    </dgm:pt>
    <dgm:pt modelId="{AD3B4CA1-2E79-4A81-9262-356DAB996654}" type="sibTrans" cxnId="{8D9D2F3D-C447-494C-8405-47A07061E695}">
      <dgm:prSet/>
      <dgm:spPr/>
      <dgm:t>
        <a:bodyPr/>
        <a:lstStyle/>
        <a:p>
          <a:endParaRPr lang="en-US"/>
        </a:p>
      </dgm:t>
    </dgm:pt>
    <dgm:pt modelId="{293A4DC2-536F-4AC8-A354-8471997E5990}">
      <dgm:prSet phldrT="[Text]"/>
      <dgm:spPr>
        <a:ln>
          <a:solidFill>
            <a:schemeClr val="tx1"/>
          </a:solidFill>
        </a:ln>
      </dgm:spPr>
      <dgm:t>
        <a:bodyPr/>
        <a:lstStyle/>
        <a:p>
          <a:pPr rtl="1"/>
          <a:r>
            <a:rPr lang="fa-IR" dirty="0" smtClean="0">
              <a:effectLst>
                <a:outerShdw blurRad="38100" dist="38100" dir="2700000" algn="tl">
                  <a:srgbClr val="000000">
                    <a:alpha val="43137"/>
                  </a:srgbClr>
                </a:outerShdw>
              </a:effectLst>
              <a:cs typeface="B Nazanin" panose="00000400000000000000" pitchFamily="2" charset="-78"/>
            </a:rPr>
            <a:t>این سند افقی 10 ساله برای حمل و نقل کشور به منظور دستیابی به حمل و نقل هوشمند از طریق تنوع گونه ها ، بهینه سازی وسایل حمل و نقل موتوری و... می باشد.</a:t>
          </a:r>
          <a:endParaRPr lang="en-US" dirty="0">
            <a:effectLst>
              <a:outerShdw blurRad="38100" dist="38100" dir="2700000" algn="tl">
                <a:srgbClr val="000000">
                  <a:alpha val="43137"/>
                </a:srgbClr>
              </a:outerShdw>
            </a:effectLst>
            <a:cs typeface="B Nazanin" panose="00000400000000000000" pitchFamily="2" charset="-78"/>
          </a:endParaRPr>
        </a:p>
      </dgm:t>
    </dgm:pt>
    <dgm:pt modelId="{E402B1F2-AEA4-4113-973F-07FE86C32228}" type="parTrans" cxnId="{9369BE24-09B0-431C-B961-329F01A349D7}">
      <dgm:prSet/>
      <dgm:spPr/>
      <dgm:t>
        <a:bodyPr/>
        <a:lstStyle/>
        <a:p>
          <a:endParaRPr lang="en-US"/>
        </a:p>
      </dgm:t>
    </dgm:pt>
    <dgm:pt modelId="{A255AAF6-CB9B-42AD-8563-DA45C3B96E81}" type="sibTrans" cxnId="{9369BE24-09B0-431C-B961-329F01A349D7}">
      <dgm:prSet/>
      <dgm:spPr/>
      <dgm:t>
        <a:bodyPr/>
        <a:lstStyle/>
        <a:p>
          <a:endParaRPr lang="en-US"/>
        </a:p>
      </dgm:t>
    </dgm:pt>
    <dgm:pt modelId="{2E1A8968-F138-4488-B0D9-388E9FB92CD3}" type="pres">
      <dgm:prSet presAssocID="{A37351FA-A02B-4BF3-A0AA-478AEA535A40}" presName="linearFlow" presStyleCnt="0">
        <dgm:presLayoutVars>
          <dgm:dir val="rev"/>
          <dgm:animLvl val="lvl"/>
          <dgm:resizeHandles val="exact"/>
        </dgm:presLayoutVars>
      </dgm:prSet>
      <dgm:spPr/>
      <dgm:t>
        <a:bodyPr/>
        <a:lstStyle/>
        <a:p>
          <a:endParaRPr lang="en-US"/>
        </a:p>
      </dgm:t>
    </dgm:pt>
    <dgm:pt modelId="{F14C7BB3-B932-4481-A20A-E58A323B5D25}" type="pres">
      <dgm:prSet presAssocID="{DEF0373E-E9A8-4611-8E45-765478272074}" presName="composite" presStyleCnt="0"/>
      <dgm:spPr/>
    </dgm:pt>
    <dgm:pt modelId="{4B0E5D2C-3879-4DAF-8814-A2DBA6354475}" type="pres">
      <dgm:prSet presAssocID="{DEF0373E-E9A8-4611-8E45-765478272074}" presName="parentText" presStyleLbl="alignNode1" presStyleIdx="0" presStyleCnt="3">
        <dgm:presLayoutVars>
          <dgm:chMax val="1"/>
          <dgm:bulletEnabled val="1"/>
        </dgm:presLayoutVars>
      </dgm:prSet>
      <dgm:spPr/>
      <dgm:t>
        <a:bodyPr/>
        <a:lstStyle/>
        <a:p>
          <a:endParaRPr lang="en-US"/>
        </a:p>
      </dgm:t>
    </dgm:pt>
    <dgm:pt modelId="{871C1D14-23A5-4915-AB4A-E00F717238C6}" type="pres">
      <dgm:prSet presAssocID="{DEF0373E-E9A8-4611-8E45-765478272074}" presName="descendantText" presStyleLbl="alignAcc1" presStyleIdx="0" presStyleCnt="3">
        <dgm:presLayoutVars>
          <dgm:bulletEnabled val="1"/>
        </dgm:presLayoutVars>
      </dgm:prSet>
      <dgm:spPr/>
      <dgm:t>
        <a:bodyPr/>
        <a:lstStyle/>
        <a:p>
          <a:endParaRPr lang="en-US"/>
        </a:p>
      </dgm:t>
    </dgm:pt>
    <dgm:pt modelId="{1E4BC42E-4F73-40B5-B3E7-DA35854F87BC}" type="pres">
      <dgm:prSet presAssocID="{990AB4F8-E838-4A57-BF97-9CB9EEACC31E}" presName="sp" presStyleCnt="0"/>
      <dgm:spPr/>
    </dgm:pt>
    <dgm:pt modelId="{2F0087B0-6F33-4F0D-B9A1-3592B06668FD}" type="pres">
      <dgm:prSet presAssocID="{524287B9-C727-4E39-8C26-52F2EBF203DA}" presName="composite" presStyleCnt="0"/>
      <dgm:spPr/>
    </dgm:pt>
    <dgm:pt modelId="{AD4F5451-4708-4616-B16A-ED7A39441241}" type="pres">
      <dgm:prSet presAssocID="{524287B9-C727-4E39-8C26-52F2EBF203DA}" presName="parentText" presStyleLbl="alignNode1" presStyleIdx="1" presStyleCnt="3">
        <dgm:presLayoutVars>
          <dgm:chMax val="1"/>
          <dgm:bulletEnabled val="1"/>
        </dgm:presLayoutVars>
      </dgm:prSet>
      <dgm:spPr/>
      <dgm:t>
        <a:bodyPr/>
        <a:lstStyle/>
        <a:p>
          <a:endParaRPr lang="en-US"/>
        </a:p>
      </dgm:t>
    </dgm:pt>
    <dgm:pt modelId="{212D2442-1CE5-4CC6-BDAA-402FC9E3AC2C}" type="pres">
      <dgm:prSet presAssocID="{524287B9-C727-4E39-8C26-52F2EBF203DA}" presName="descendantText" presStyleLbl="alignAcc1" presStyleIdx="1" presStyleCnt="3">
        <dgm:presLayoutVars>
          <dgm:bulletEnabled val="1"/>
        </dgm:presLayoutVars>
      </dgm:prSet>
      <dgm:spPr/>
      <dgm:t>
        <a:bodyPr/>
        <a:lstStyle/>
        <a:p>
          <a:endParaRPr lang="en-US"/>
        </a:p>
      </dgm:t>
    </dgm:pt>
    <dgm:pt modelId="{63350F2A-E492-4C3E-BA4A-13765FD5C1AA}" type="pres">
      <dgm:prSet presAssocID="{79165A4B-0893-4146-8D13-484054175F7A}" presName="sp" presStyleCnt="0"/>
      <dgm:spPr/>
    </dgm:pt>
    <dgm:pt modelId="{376417BF-3B87-4C02-A808-121999E9AE22}" type="pres">
      <dgm:prSet presAssocID="{A1A0F10C-C5EF-4DCB-B4F4-B71631735F73}" presName="composite" presStyleCnt="0"/>
      <dgm:spPr/>
    </dgm:pt>
    <dgm:pt modelId="{8F11DEE5-0F9A-42AB-9BDA-5D8C5B50C204}" type="pres">
      <dgm:prSet presAssocID="{A1A0F10C-C5EF-4DCB-B4F4-B71631735F73}" presName="parentText" presStyleLbl="alignNode1" presStyleIdx="2" presStyleCnt="3">
        <dgm:presLayoutVars>
          <dgm:chMax val="1"/>
          <dgm:bulletEnabled val="1"/>
        </dgm:presLayoutVars>
      </dgm:prSet>
      <dgm:spPr/>
      <dgm:t>
        <a:bodyPr/>
        <a:lstStyle/>
        <a:p>
          <a:endParaRPr lang="en-US"/>
        </a:p>
      </dgm:t>
    </dgm:pt>
    <dgm:pt modelId="{BDE546D0-A443-4FBF-ADE3-C3C7083F4DC6}" type="pres">
      <dgm:prSet presAssocID="{A1A0F10C-C5EF-4DCB-B4F4-B71631735F73}" presName="descendantText" presStyleLbl="alignAcc1" presStyleIdx="2" presStyleCnt="3">
        <dgm:presLayoutVars>
          <dgm:bulletEnabled val="1"/>
        </dgm:presLayoutVars>
      </dgm:prSet>
      <dgm:spPr/>
      <dgm:t>
        <a:bodyPr/>
        <a:lstStyle/>
        <a:p>
          <a:endParaRPr lang="en-US"/>
        </a:p>
      </dgm:t>
    </dgm:pt>
  </dgm:ptLst>
  <dgm:cxnLst>
    <dgm:cxn modelId="{B45A8A6F-8D85-4C3A-B5E1-6721F777FF46}" type="presOf" srcId="{DEF0373E-E9A8-4611-8E45-765478272074}" destId="{4B0E5D2C-3879-4DAF-8814-A2DBA6354475}" srcOrd="0" destOrd="0" presId="urn:microsoft.com/office/officeart/2005/8/layout/chevron2"/>
    <dgm:cxn modelId="{EA509865-23E7-487E-89E2-AF29600B95CA}" type="presOf" srcId="{78066EB1-A235-450B-B8FF-34D2B7C1ADEF}" destId="{871C1D14-23A5-4915-AB4A-E00F717238C6}" srcOrd="0" destOrd="0" presId="urn:microsoft.com/office/officeart/2005/8/layout/chevron2"/>
    <dgm:cxn modelId="{3926B018-3EFF-45F2-838C-AE002636BB57}" type="presOf" srcId="{9D686887-BB13-4B59-B0AE-A7EA7F936D80}" destId="{212D2442-1CE5-4CC6-BDAA-402FC9E3AC2C}" srcOrd="0" destOrd="0" presId="urn:microsoft.com/office/officeart/2005/8/layout/chevron2"/>
    <dgm:cxn modelId="{C4C4DD7C-DEF7-4C08-BC42-C95A5F26CE0B}" srcId="{A37351FA-A02B-4BF3-A0AA-478AEA535A40}" destId="{DEF0373E-E9A8-4611-8E45-765478272074}" srcOrd="0" destOrd="0" parTransId="{0A6970F8-E36E-42CD-AB2D-C7D8DE6C3342}" sibTransId="{990AB4F8-E838-4A57-BF97-9CB9EEACC31E}"/>
    <dgm:cxn modelId="{9369BE24-09B0-431C-B961-329F01A349D7}" srcId="{A1A0F10C-C5EF-4DCB-B4F4-B71631735F73}" destId="{293A4DC2-536F-4AC8-A354-8471997E5990}" srcOrd="0" destOrd="0" parTransId="{E402B1F2-AEA4-4113-973F-07FE86C32228}" sibTransId="{A255AAF6-CB9B-42AD-8563-DA45C3B96E81}"/>
    <dgm:cxn modelId="{76AECC4A-1E0E-48B3-9895-BC76BDC59E08}" type="presOf" srcId="{293A4DC2-536F-4AC8-A354-8471997E5990}" destId="{BDE546D0-A443-4FBF-ADE3-C3C7083F4DC6}" srcOrd="0" destOrd="0" presId="urn:microsoft.com/office/officeart/2005/8/layout/chevron2"/>
    <dgm:cxn modelId="{837C1664-6F8D-4C6F-8618-2E46D4EF8DE4}" srcId="{524287B9-C727-4E39-8C26-52F2EBF203DA}" destId="{9D686887-BB13-4B59-B0AE-A7EA7F936D80}" srcOrd="0" destOrd="0" parTransId="{1490222A-012E-424B-9CDA-00955E6997AC}" sibTransId="{1DB14D3E-0A93-46B1-A2AF-7C705C7BF75D}"/>
    <dgm:cxn modelId="{8D9D2F3D-C447-494C-8405-47A07061E695}" srcId="{A37351FA-A02B-4BF3-A0AA-478AEA535A40}" destId="{A1A0F10C-C5EF-4DCB-B4F4-B71631735F73}" srcOrd="2" destOrd="0" parTransId="{0306076A-F825-4EC9-BB00-80F643027AA4}" sibTransId="{AD3B4CA1-2E79-4A81-9262-356DAB996654}"/>
    <dgm:cxn modelId="{679758D2-B825-4C02-B15E-6A1F3F431815}" type="presOf" srcId="{524287B9-C727-4E39-8C26-52F2EBF203DA}" destId="{AD4F5451-4708-4616-B16A-ED7A39441241}" srcOrd="0" destOrd="0" presId="urn:microsoft.com/office/officeart/2005/8/layout/chevron2"/>
    <dgm:cxn modelId="{4F0125D7-E584-4CFB-AD25-F7826C149170}" srcId="{DEF0373E-E9A8-4611-8E45-765478272074}" destId="{78066EB1-A235-450B-B8FF-34D2B7C1ADEF}" srcOrd="0" destOrd="0" parTransId="{3E0234B0-AD35-4075-9017-4EEC67623963}" sibTransId="{1FC98EA1-EFF2-43F5-889B-B7E03490A987}"/>
    <dgm:cxn modelId="{4B11E5A1-4818-468D-8891-BA1491D7E3B4}" srcId="{A37351FA-A02B-4BF3-A0AA-478AEA535A40}" destId="{524287B9-C727-4E39-8C26-52F2EBF203DA}" srcOrd="1" destOrd="0" parTransId="{EBEF5FF0-D4AF-4186-883C-F76B99CB7FB5}" sibTransId="{79165A4B-0893-4146-8D13-484054175F7A}"/>
    <dgm:cxn modelId="{D5FABB4D-102D-49FA-8C79-435BF102B40A}" type="presOf" srcId="{A1A0F10C-C5EF-4DCB-B4F4-B71631735F73}" destId="{8F11DEE5-0F9A-42AB-9BDA-5D8C5B50C204}" srcOrd="0" destOrd="0" presId="urn:microsoft.com/office/officeart/2005/8/layout/chevron2"/>
    <dgm:cxn modelId="{4BA3CE87-C2D5-42A3-B901-36FB3F6CD3D7}" type="presOf" srcId="{A37351FA-A02B-4BF3-A0AA-478AEA535A40}" destId="{2E1A8968-F138-4488-B0D9-388E9FB92CD3}" srcOrd="0" destOrd="0" presId="urn:microsoft.com/office/officeart/2005/8/layout/chevron2"/>
    <dgm:cxn modelId="{AE8071A2-6171-4585-920D-15512D570AF3}" type="presParOf" srcId="{2E1A8968-F138-4488-B0D9-388E9FB92CD3}" destId="{F14C7BB3-B932-4481-A20A-E58A323B5D25}" srcOrd="0" destOrd="0" presId="urn:microsoft.com/office/officeart/2005/8/layout/chevron2"/>
    <dgm:cxn modelId="{74E5978C-3D94-45DE-82D7-3E42025619CF}" type="presParOf" srcId="{F14C7BB3-B932-4481-A20A-E58A323B5D25}" destId="{4B0E5D2C-3879-4DAF-8814-A2DBA6354475}" srcOrd="0" destOrd="0" presId="urn:microsoft.com/office/officeart/2005/8/layout/chevron2"/>
    <dgm:cxn modelId="{FD4352A5-8DE3-42E9-A26B-306435B6D364}" type="presParOf" srcId="{F14C7BB3-B932-4481-A20A-E58A323B5D25}" destId="{871C1D14-23A5-4915-AB4A-E00F717238C6}" srcOrd="1" destOrd="0" presId="urn:microsoft.com/office/officeart/2005/8/layout/chevron2"/>
    <dgm:cxn modelId="{536F5CD0-7E03-42AD-9093-7C8A1957C8F6}" type="presParOf" srcId="{2E1A8968-F138-4488-B0D9-388E9FB92CD3}" destId="{1E4BC42E-4F73-40B5-B3E7-DA35854F87BC}" srcOrd="1" destOrd="0" presId="urn:microsoft.com/office/officeart/2005/8/layout/chevron2"/>
    <dgm:cxn modelId="{1CCA0D32-439B-4E9B-BD55-507540AA94A7}" type="presParOf" srcId="{2E1A8968-F138-4488-B0D9-388E9FB92CD3}" destId="{2F0087B0-6F33-4F0D-B9A1-3592B06668FD}" srcOrd="2" destOrd="0" presId="urn:microsoft.com/office/officeart/2005/8/layout/chevron2"/>
    <dgm:cxn modelId="{1FF7CED0-8153-4004-9A9C-B6F5DBA07845}" type="presParOf" srcId="{2F0087B0-6F33-4F0D-B9A1-3592B06668FD}" destId="{AD4F5451-4708-4616-B16A-ED7A39441241}" srcOrd="0" destOrd="0" presId="urn:microsoft.com/office/officeart/2005/8/layout/chevron2"/>
    <dgm:cxn modelId="{3DD3818F-BF99-44D8-926A-31E43C37BC52}" type="presParOf" srcId="{2F0087B0-6F33-4F0D-B9A1-3592B06668FD}" destId="{212D2442-1CE5-4CC6-BDAA-402FC9E3AC2C}" srcOrd="1" destOrd="0" presId="urn:microsoft.com/office/officeart/2005/8/layout/chevron2"/>
    <dgm:cxn modelId="{DE2EC535-6278-4C1B-B7B8-9E568D88FFBC}" type="presParOf" srcId="{2E1A8968-F138-4488-B0D9-388E9FB92CD3}" destId="{63350F2A-E492-4C3E-BA4A-13765FD5C1AA}" srcOrd="3" destOrd="0" presId="urn:microsoft.com/office/officeart/2005/8/layout/chevron2"/>
    <dgm:cxn modelId="{0BA0579C-81F1-4525-A41A-EF314A67E1C5}" type="presParOf" srcId="{2E1A8968-F138-4488-B0D9-388E9FB92CD3}" destId="{376417BF-3B87-4C02-A808-121999E9AE22}" srcOrd="4" destOrd="0" presId="urn:microsoft.com/office/officeart/2005/8/layout/chevron2"/>
    <dgm:cxn modelId="{3E57DAEF-DF76-4DB1-BF64-E40F84875B11}" type="presParOf" srcId="{376417BF-3B87-4C02-A808-121999E9AE22}" destId="{8F11DEE5-0F9A-42AB-9BDA-5D8C5B50C204}" srcOrd="0" destOrd="0" presId="urn:microsoft.com/office/officeart/2005/8/layout/chevron2"/>
    <dgm:cxn modelId="{FD66ABD3-E6D1-4A33-809B-A609DF0F8C29}" type="presParOf" srcId="{376417BF-3B87-4C02-A808-121999E9AE22}" destId="{BDE546D0-A443-4FBF-ADE3-C3C7083F4DC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fa-IR" sz="1600" b="1" dirty="0" smtClean="0">
              <a:cs typeface="B Nazanin" panose="00000400000000000000" pitchFamily="2" charset="-78"/>
            </a:rPr>
            <a:t>حمایت از توصیه‌های برنامه اقدام توسعه اقتصادی برای شهرمنطقه دوبلین و " رشته‌های مرتبط " برنامه اقدام .</a:t>
          </a:r>
          <a:endParaRPr lang="en-US" sz="1600" b="1" dirty="0">
            <a:cs typeface="B Nazanin" panose="00000400000000000000" pitchFamily="2" charset="-78"/>
          </a:endParaRPr>
        </a:p>
      </dgm:t>
    </dgm:pt>
    <dgm:pt modelId="{1775EA9D-2945-418E-9BB6-44775480DE3C}" type="parTrans" cxnId="{1F951074-9AF9-4C8E-94BA-6A6071BD33BF}">
      <dgm:prSet/>
      <dgm:spPr/>
      <dgm:t>
        <a:bodyPr/>
        <a:lstStyle/>
        <a:p>
          <a:endParaRPr lang="en-US" sz="2400"/>
        </a:p>
      </dgm:t>
    </dgm:pt>
    <dgm:pt modelId="{BBA911CD-E151-404E-B686-02B5D79DF923}" type="sibTrans" cxnId="{1F951074-9AF9-4C8E-94BA-6A6071BD33BF}">
      <dgm:prSet/>
      <dgm:spPr/>
      <dgm:t>
        <a:bodyPr/>
        <a:lstStyle/>
        <a:p>
          <a:endParaRPr lang="en-US" sz="2400"/>
        </a:p>
      </dgm:t>
    </dgm:pt>
    <dgm:pt modelId="{0ECB52B4-7CD7-4555-87EC-0BD8F38AC82D}">
      <dgm:prSet phldrT="[Text]" custT="1"/>
      <dgm:spPr/>
      <dgm:t>
        <a:bodyPr/>
        <a:lstStyle/>
        <a:p>
          <a:pPr rtl="1"/>
          <a:r>
            <a:rPr lang="fa-IR" sz="1600" b="1" dirty="0" smtClean="0">
              <a:cs typeface="B Nazanin" panose="00000400000000000000" pitchFamily="2" charset="-78"/>
            </a:rPr>
            <a:t>حمایت از ارائه طرح اقدام توسعه اقتصادی خاور میانه , توسعه‌یافته و در ارتباط با مقامات محلی و سازمان‌های تجاری ملی و محلی , در نظر گرفتن رفتار مکانی و الزامات نسل بعدی پروژه‌های سرمایه‌گذاری مستقیم خارجی ، ظرفیت های زیرساختی و اهمیت ایجاد ظرفیت در مهارت‌ها و آموزش .</a:t>
          </a:r>
          <a:endParaRPr lang="en-US" sz="1600" b="1" dirty="0">
            <a:cs typeface="B Nazanin" panose="00000400000000000000" pitchFamily="2" charset="-78"/>
          </a:endParaRPr>
        </a:p>
      </dgm:t>
    </dgm:pt>
    <dgm:pt modelId="{351A4880-58BA-45C9-8C65-9FBEB347CA00}" type="parTrans" cxnId="{9BB6D009-33ED-48D7-BA8E-49DA347F839F}">
      <dgm:prSet/>
      <dgm:spPr/>
      <dgm:t>
        <a:bodyPr/>
        <a:lstStyle/>
        <a:p>
          <a:endParaRPr lang="en-US" sz="2400"/>
        </a:p>
      </dgm:t>
    </dgm:pt>
    <dgm:pt modelId="{134C7182-200A-442F-A987-8834DFFD28CD}" type="sibTrans" cxnId="{9BB6D009-33ED-48D7-BA8E-49DA347F839F}">
      <dgm:prSet/>
      <dgm:spPr/>
      <dgm:t>
        <a:bodyPr/>
        <a:lstStyle/>
        <a:p>
          <a:endParaRPr lang="en-US" sz="2400"/>
        </a:p>
      </dgm:t>
    </dgm:pt>
    <dgm:pt modelId="{22FC784E-0D31-496B-9507-2489D98B9262}">
      <dgm:prSet phldrT="[Text]" custT="1"/>
      <dgm:spPr/>
      <dgm:t>
        <a:bodyPr/>
        <a:lstStyle/>
        <a:p>
          <a:pPr rtl="1"/>
          <a:r>
            <a:rPr lang="fa-IR" sz="1600" b="1" smtClean="0">
              <a:cs typeface="B Nazanin" panose="00000400000000000000" pitchFamily="2" charset="-78"/>
            </a:rPr>
            <a:t>توسعه و ترویج تخصص های منطقه‌ای و مراکز دارای برتری نسبی با منطقه گذرگاهی و در شهرهای اصلی رشد اقتصادی و خوشه‌های آن‌ها .</a:t>
          </a:r>
          <a:endParaRPr lang="en-US" sz="1600" b="1" dirty="0">
            <a:cs typeface="B Nazanin" panose="00000400000000000000" pitchFamily="2" charset="-78"/>
          </a:endParaRPr>
        </a:p>
      </dgm:t>
    </dgm:pt>
    <dgm:pt modelId="{06406DD3-DC9B-4B07-AC23-C6EF11A31A06}" type="parTrans" cxnId="{AF878F38-511D-468D-80BA-D7FB76478E96}">
      <dgm:prSet/>
      <dgm:spPr/>
      <dgm:t>
        <a:bodyPr/>
        <a:lstStyle/>
        <a:p>
          <a:endParaRPr lang="en-US" sz="2400"/>
        </a:p>
      </dgm:t>
    </dgm:pt>
    <dgm:pt modelId="{BD871CD5-151E-46DA-AC13-92ECC70FF6E4}" type="sibTrans" cxnId="{AF878F38-511D-468D-80BA-D7FB76478E96}">
      <dgm:prSet/>
      <dgm:spPr/>
      <dgm:t>
        <a:bodyPr/>
        <a:lstStyle/>
        <a:p>
          <a:endParaRPr lang="en-US" sz="2400"/>
        </a:p>
      </dgm:t>
    </dgm:pt>
    <dgm:pt modelId="{47025FE9-3D3A-4A47-8ABF-904A26F9F0B6}">
      <dgm:prSet custT="1"/>
      <dgm:spPr/>
      <dgm:t>
        <a:bodyPr/>
        <a:lstStyle/>
        <a:p>
          <a:pPr rtl="1"/>
          <a:r>
            <a:rPr lang="fa-IR" sz="1600" b="1" dirty="0" smtClean="0">
              <a:cs typeface="B Nazanin" panose="00000400000000000000" pitchFamily="2" charset="-78"/>
            </a:rPr>
            <a:t>حمایت از اقتصاد اجتماعی در زمینه‌های هنر , فرهنگ و گردشگری , همراه با فعالیت‌های اجتماعی , که به کیفیت زندگی جمعیت </a:t>
          </a:r>
          <a:r>
            <a:rPr lang="en-US" sz="1600" b="1" dirty="0" smtClean="0">
              <a:cs typeface="B Nazanin" panose="00000400000000000000" pitchFamily="2" charset="-78"/>
            </a:rPr>
            <a:t>GDA </a:t>
          </a:r>
          <a:r>
            <a:rPr lang="fa-IR" sz="1600" b="1" dirty="0" smtClean="0">
              <a:cs typeface="B Nazanin" panose="00000400000000000000" pitchFamily="2" charset="-78"/>
            </a:rPr>
            <a:t>کمک می‌کند .</a:t>
          </a:r>
          <a:endParaRPr lang="en-US" sz="1600" b="1" dirty="0">
            <a:cs typeface="B Nazanin" panose="00000400000000000000" pitchFamily="2" charset="-78"/>
          </a:endParaRPr>
        </a:p>
      </dgm:t>
    </dgm:pt>
    <dgm:pt modelId="{C7B7B9B3-3610-460D-99A6-7129C31D8ECD}" type="parTrans" cxnId="{734F871A-4F82-4EE2-8D24-D777A9A5E325}">
      <dgm:prSet/>
      <dgm:spPr/>
      <dgm:t>
        <a:bodyPr/>
        <a:lstStyle/>
        <a:p>
          <a:endParaRPr lang="en-US"/>
        </a:p>
      </dgm:t>
    </dgm:pt>
    <dgm:pt modelId="{FE079C83-683F-4ED2-A907-2977BE0E8F0C}" type="sibTrans" cxnId="{734F871A-4F82-4EE2-8D24-D777A9A5E325}">
      <dgm:prSet/>
      <dgm:spPr/>
      <dgm:t>
        <a:bodyPr/>
        <a:lstStyle/>
        <a:p>
          <a:endParaRPr lang="en-US"/>
        </a:p>
      </dgm:t>
    </dgm:pt>
    <dgm:pt modelId="{9D7613B0-E4AC-4458-8DE5-879D384E22E4}" type="pres">
      <dgm:prSet presAssocID="{B57C1DA3-60C6-4B01-8AD0-BA8BFF058853}" presName="Name0" presStyleCnt="0">
        <dgm:presLayoutVars>
          <dgm:chMax val="7"/>
          <dgm:chPref val="7"/>
          <dgm:dir val="rev"/>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4"/>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4"/>
      <dgm:spPr/>
    </dgm:pt>
    <dgm:pt modelId="{1139766A-68A2-450B-AB23-14BE61E582E9}" type="pres">
      <dgm:prSet presAssocID="{B57C1DA3-60C6-4B01-8AD0-BA8BFF058853}" presName="dstNode" presStyleLbl="node1" presStyleIdx="0" presStyleCnt="4"/>
      <dgm:spPr/>
    </dgm:pt>
    <dgm:pt modelId="{7AA52526-9121-4157-9468-403FBA0D9C96}" type="pres">
      <dgm:prSet presAssocID="{6A6220A2-6E8D-457C-B826-8B11F09BB85B}" presName="text_1" presStyleLbl="node1" presStyleIdx="0" presStyleCnt="4">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4"/>
      <dgm:spPr/>
    </dgm:pt>
    <dgm:pt modelId="{741074F3-192A-4761-9ED6-AC622D51E02B}" type="pres">
      <dgm:prSet presAssocID="{0ECB52B4-7CD7-4555-87EC-0BD8F38AC82D}" presName="text_2" presStyleLbl="node1" presStyleIdx="1" presStyleCnt="4">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4"/>
      <dgm:spPr/>
    </dgm:pt>
    <dgm:pt modelId="{B8F39AEA-A205-4B45-8CFD-DD0D59C71B2E}" type="pres">
      <dgm:prSet presAssocID="{22FC784E-0D31-496B-9507-2489D98B9262}" presName="text_3" presStyleLbl="node1" presStyleIdx="2" presStyleCnt="4">
        <dgm:presLayoutVars>
          <dgm:bulletEnabled val="1"/>
        </dgm:presLayoutVars>
      </dgm:prSet>
      <dgm:spPr/>
      <dgm:t>
        <a:bodyPr/>
        <a:lstStyle/>
        <a:p>
          <a:endParaRPr lang="en-US"/>
        </a:p>
      </dgm:t>
    </dgm:pt>
    <dgm:pt modelId="{F4C9D3DA-5590-4626-9730-E84D0AEE9E50}" type="pres">
      <dgm:prSet presAssocID="{22FC784E-0D31-496B-9507-2489D98B9262}" presName="accent_3" presStyleCnt="0"/>
      <dgm:spPr/>
    </dgm:pt>
    <dgm:pt modelId="{BB37862B-F511-4C08-8E4F-FDAD547EFDA2}" type="pres">
      <dgm:prSet presAssocID="{22FC784E-0D31-496B-9507-2489D98B9262}" presName="accentRepeatNode" presStyleLbl="solidFgAcc1" presStyleIdx="2" presStyleCnt="4"/>
      <dgm:spPr/>
    </dgm:pt>
    <dgm:pt modelId="{6478D9B5-2900-4B02-8FE7-EE4E1938A496}" type="pres">
      <dgm:prSet presAssocID="{47025FE9-3D3A-4A47-8ABF-904A26F9F0B6}" presName="text_4" presStyleLbl="node1" presStyleIdx="3" presStyleCnt="4">
        <dgm:presLayoutVars>
          <dgm:bulletEnabled val="1"/>
        </dgm:presLayoutVars>
      </dgm:prSet>
      <dgm:spPr/>
      <dgm:t>
        <a:bodyPr/>
        <a:lstStyle/>
        <a:p>
          <a:endParaRPr lang="en-US"/>
        </a:p>
      </dgm:t>
    </dgm:pt>
    <dgm:pt modelId="{7CA11039-D8CC-46A6-9903-BC388AD90181}" type="pres">
      <dgm:prSet presAssocID="{47025FE9-3D3A-4A47-8ABF-904A26F9F0B6}" presName="accent_4" presStyleCnt="0"/>
      <dgm:spPr/>
    </dgm:pt>
    <dgm:pt modelId="{025460D4-9514-4C3E-B5B9-7DA7B457DD90}" type="pres">
      <dgm:prSet presAssocID="{47025FE9-3D3A-4A47-8ABF-904A26F9F0B6}" presName="accentRepeatNode" presStyleLbl="solidFgAcc1" presStyleIdx="3" presStyleCnt="4"/>
      <dgm:spPr/>
    </dgm:pt>
  </dgm:ptLst>
  <dgm:cxnLst>
    <dgm:cxn modelId="{1F951074-9AF9-4C8E-94BA-6A6071BD33BF}" srcId="{B57C1DA3-60C6-4B01-8AD0-BA8BFF058853}" destId="{6A6220A2-6E8D-457C-B826-8B11F09BB85B}" srcOrd="0" destOrd="0" parTransId="{1775EA9D-2945-418E-9BB6-44775480DE3C}" sibTransId="{BBA911CD-E151-404E-B686-02B5D79DF923}"/>
    <dgm:cxn modelId="{0ADB9744-3D77-45C7-9E94-D313ED19D5AD}" type="presOf" srcId="{0ECB52B4-7CD7-4555-87EC-0BD8F38AC82D}" destId="{741074F3-192A-4761-9ED6-AC622D51E02B}" srcOrd="0" destOrd="0" presId="urn:microsoft.com/office/officeart/2008/layout/VerticalCurvedList"/>
    <dgm:cxn modelId="{DD86B8B8-94E5-4B39-B434-175E170534CF}" type="presOf" srcId="{22FC784E-0D31-496B-9507-2489D98B9262}" destId="{B8F39AEA-A205-4B45-8CFD-DD0D59C71B2E}" srcOrd="0" destOrd="0" presId="urn:microsoft.com/office/officeart/2008/layout/VerticalCurvedList"/>
    <dgm:cxn modelId="{C0B7EFAC-3AA9-4E07-9E03-6BD22FC553C9}" type="presOf" srcId="{6A6220A2-6E8D-457C-B826-8B11F09BB85B}" destId="{7AA52526-9121-4157-9468-403FBA0D9C96}" srcOrd="0" destOrd="0" presId="urn:microsoft.com/office/officeart/2008/layout/VerticalCurvedList"/>
    <dgm:cxn modelId="{734F871A-4F82-4EE2-8D24-D777A9A5E325}" srcId="{B57C1DA3-60C6-4B01-8AD0-BA8BFF058853}" destId="{47025FE9-3D3A-4A47-8ABF-904A26F9F0B6}" srcOrd="3" destOrd="0" parTransId="{C7B7B9B3-3610-460D-99A6-7129C31D8ECD}" sibTransId="{FE079C83-683F-4ED2-A907-2977BE0E8F0C}"/>
    <dgm:cxn modelId="{9BB6D009-33ED-48D7-BA8E-49DA347F839F}" srcId="{B57C1DA3-60C6-4B01-8AD0-BA8BFF058853}" destId="{0ECB52B4-7CD7-4555-87EC-0BD8F38AC82D}" srcOrd="1" destOrd="0" parTransId="{351A4880-58BA-45C9-8C65-9FBEB347CA00}" sibTransId="{134C7182-200A-442F-A987-8834DFFD28CD}"/>
    <dgm:cxn modelId="{AF878F38-511D-468D-80BA-D7FB76478E96}" srcId="{B57C1DA3-60C6-4B01-8AD0-BA8BFF058853}" destId="{22FC784E-0D31-496B-9507-2489D98B9262}" srcOrd="2" destOrd="0" parTransId="{06406DD3-DC9B-4B07-AC23-C6EF11A31A06}" sibTransId="{BD871CD5-151E-46DA-AC13-92ECC70FF6E4}"/>
    <dgm:cxn modelId="{64BDBC13-9F4B-40B2-81CD-1E7B6F5CB1E9}" type="presOf" srcId="{47025FE9-3D3A-4A47-8ABF-904A26F9F0B6}" destId="{6478D9B5-2900-4B02-8FE7-EE4E1938A496}" srcOrd="0" destOrd="0" presId="urn:microsoft.com/office/officeart/2008/layout/VerticalCurvedList"/>
    <dgm:cxn modelId="{C7FDC208-C23E-457E-85EC-98389D37D671}" type="presOf" srcId="{BBA911CD-E151-404E-B686-02B5D79DF923}" destId="{641EE984-F7DE-429C-AC82-7A72E71D9975}" srcOrd="0" destOrd="0" presId="urn:microsoft.com/office/officeart/2008/layout/VerticalCurvedList"/>
    <dgm:cxn modelId="{1E4381B6-3C62-4D9E-8A4D-0CC728367986}" type="presOf" srcId="{B57C1DA3-60C6-4B01-8AD0-BA8BFF058853}" destId="{9D7613B0-E4AC-4458-8DE5-879D384E22E4}" srcOrd="0" destOrd="0" presId="urn:microsoft.com/office/officeart/2008/layout/VerticalCurvedList"/>
    <dgm:cxn modelId="{597B8E3E-CE34-430E-BC57-312C05D5E9DC}" type="presParOf" srcId="{9D7613B0-E4AC-4458-8DE5-879D384E22E4}" destId="{120FE488-D953-4997-8370-7608F8B20E8A}" srcOrd="0" destOrd="0" presId="urn:microsoft.com/office/officeart/2008/layout/VerticalCurvedList"/>
    <dgm:cxn modelId="{E19D3012-DA0D-434A-9DA7-311C82660648}" type="presParOf" srcId="{120FE488-D953-4997-8370-7608F8B20E8A}" destId="{6B453DE4-523E-4D30-99F3-60B6D2EAABDF}" srcOrd="0" destOrd="0" presId="urn:microsoft.com/office/officeart/2008/layout/VerticalCurvedList"/>
    <dgm:cxn modelId="{26FFE10D-89B2-4953-9A86-0CDDCE60AD61}" type="presParOf" srcId="{6B453DE4-523E-4D30-99F3-60B6D2EAABDF}" destId="{33891421-E873-4F16-BBAA-B62678B4831D}" srcOrd="0" destOrd="0" presId="urn:microsoft.com/office/officeart/2008/layout/VerticalCurvedList"/>
    <dgm:cxn modelId="{770EF1F8-8B63-489D-8ADF-F5655A209EB3}" type="presParOf" srcId="{6B453DE4-523E-4D30-99F3-60B6D2EAABDF}" destId="{641EE984-F7DE-429C-AC82-7A72E71D9975}" srcOrd="1" destOrd="0" presId="urn:microsoft.com/office/officeart/2008/layout/VerticalCurvedList"/>
    <dgm:cxn modelId="{95312B63-8914-4FBC-928C-6640DF96BA13}" type="presParOf" srcId="{6B453DE4-523E-4D30-99F3-60B6D2EAABDF}" destId="{4A61C537-844A-4D7E-BB77-3F595DDE7CF5}" srcOrd="2" destOrd="0" presId="urn:microsoft.com/office/officeart/2008/layout/VerticalCurvedList"/>
    <dgm:cxn modelId="{DC015AB9-FFA1-4520-9312-AFDD5135AC3F}" type="presParOf" srcId="{6B453DE4-523E-4D30-99F3-60B6D2EAABDF}" destId="{1139766A-68A2-450B-AB23-14BE61E582E9}" srcOrd="3" destOrd="0" presId="urn:microsoft.com/office/officeart/2008/layout/VerticalCurvedList"/>
    <dgm:cxn modelId="{2030B8D9-DB7C-4B52-ADDB-AEE654B83955}" type="presParOf" srcId="{120FE488-D953-4997-8370-7608F8B20E8A}" destId="{7AA52526-9121-4157-9468-403FBA0D9C96}" srcOrd="1" destOrd="0" presId="urn:microsoft.com/office/officeart/2008/layout/VerticalCurvedList"/>
    <dgm:cxn modelId="{5DE38EDF-FFFB-441F-BB3F-DFA9693D07E7}" type="presParOf" srcId="{120FE488-D953-4997-8370-7608F8B20E8A}" destId="{9BB31CE0-9090-4189-B311-8E313A3CD9D0}" srcOrd="2" destOrd="0" presId="urn:microsoft.com/office/officeart/2008/layout/VerticalCurvedList"/>
    <dgm:cxn modelId="{4552C608-8AA0-4BBE-87F3-F07EFBA51662}" type="presParOf" srcId="{9BB31CE0-9090-4189-B311-8E313A3CD9D0}" destId="{1D50FDA8-DF9D-440A-8B56-242A842CA902}" srcOrd="0" destOrd="0" presId="urn:microsoft.com/office/officeart/2008/layout/VerticalCurvedList"/>
    <dgm:cxn modelId="{242FBD9E-CE7C-4B55-807A-F9617DC2071B}" type="presParOf" srcId="{120FE488-D953-4997-8370-7608F8B20E8A}" destId="{741074F3-192A-4761-9ED6-AC622D51E02B}" srcOrd="3" destOrd="0" presId="urn:microsoft.com/office/officeart/2008/layout/VerticalCurvedList"/>
    <dgm:cxn modelId="{ECECC5F6-9479-4D39-8F86-F723D3A94447}" type="presParOf" srcId="{120FE488-D953-4997-8370-7608F8B20E8A}" destId="{B161471E-195C-4DA5-AD8C-426C02D0F173}" srcOrd="4" destOrd="0" presId="urn:microsoft.com/office/officeart/2008/layout/VerticalCurvedList"/>
    <dgm:cxn modelId="{FCB351F0-C4E0-4099-A424-636B17B301FD}" type="presParOf" srcId="{B161471E-195C-4DA5-AD8C-426C02D0F173}" destId="{0FAFF238-114B-4FDC-AF93-4DA9FE9C0F68}" srcOrd="0" destOrd="0" presId="urn:microsoft.com/office/officeart/2008/layout/VerticalCurvedList"/>
    <dgm:cxn modelId="{A7047A83-31B2-4CB4-ABE7-65CBCA61A506}" type="presParOf" srcId="{120FE488-D953-4997-8370-7608F8B20E8A}" destId="{B8F39AEA-A205-4B45-8CFD-DD0D59C71B2E}" srcOrd="5" destOrd="0" presId="urn:microsoft.com/office/officeart/2008/layout/VerticalCurvedList"/>
    <dgm:cxn modelId="{EE156651-001F-4E75-8A3F-2AE375728542}" type="presParOf" srcId="{120FE488-D953-4997-8370-7608F8B20E8A}" destId="{F4C9D3DA-5590-4626-9730-E84D0AEE9E50}" srcOrd="6" destOrd="0" presId="urn:microsoft.com/office/officeart/2008/layout/VerticalCurvedList"/>
    <dgm:cxn modelId="{E3419923-8E94-48FC-85DB-DE5648D3F4B2}" type="presParOf" srcId="{F4C9D3DA-5590-4626-9730-E84D0AEE9E50}" destId="{BB37862B-F511-4C08-8E4F-FDAD547EFDA2}" srcOrd="0" destOrd="0" presId="urn:microsoft.com/office/officeart/2008/layout/VerticalCurvedList"/>
    <dgm:cxn modelId="{86ACCEC9-80D0-4A99-9CD0-4F00D90AC335}" type="presParOf" srcId="{120FE488-D953-4997-8370-7608F8B20E8A}" destId="{6478D9B5-2900-4B02-8FE7-EE4E1938A496}" srcOrd="7" destOrd="0" presId="urn:microsoft.com/office/officeart/2008/layout/VerticalCurvedList"/>
    <dgm:cxn modelId="{1E06B812-33D1-4876-8037-B7AF2E544DFF}" type="presParOf" srcId="{120FE488-D953-4997-8370-7608F8B20E8A}" destId="{7CA11039-D8CC-46A6-9903-BC388AD90181}" srcOrd="8" destOrd="0" presId="urn:microsoft.com/office/officeart/2008/layout/VerticalCurvedList"/>
    <dgm:cxn modelId="{D0BCDE31-B518-4541-BBD4-14CD1570EE67}" type="presParOf" srcId="{7CA11039-D8CC-46A6-9903-BC388AD90181}" destId="{025460D4-9514-4C3E-B5B9-7DA7B457DD9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fa-IR" sz="1600" b="1" dirty="0" smtClean="0">
              <a:cs typeface="B Nazanin" panose="00000400000000000000" pitchFamily="2" charset="-78"/>
            </a:rPr>
            <a:t>اجتناب از هرگونه تاثیرات منفی بر محل های  </a:t>
          </a:r>
          <a:r>
            <a:rPr lang="en-US" sz="1600" b="1" dirty="0" smtClean="0">
              <a:cs typeface="B Nazanin" panose="00000400000000000000" pitchFamily="2" charset="-78"/>
            </a:rPr>
            <a:t>Natura 2000 ، </a:t>
          </a:r>
          <a:r>
            <a:rPr lang="fa-IR" sz="1600" b="1" dirty="0" smtClean="0">
              <a:cs typeface="B Nazanin" panose="00000400000000000000" pitchFamily="2" charset="-78"/>
            </a:rPr>
            <a:t>به وسیله شناسایی تاثیرات محتمل پروژه یا برنامه و طراحی به گونه ای که از این تاثیرات اجتناب شود. </a:t>
          </a:r>
          <a:endParaRPr lang="en-US" sz="1600" b="1" dirty="0">
            <a:cs typeface="B Nazanin" panose="00000400000000000000" pitchFamily="2" charset="-78"/>
          </a:endParaRPr>
        </a:p>
      </dgm:t>
    </dgm:pt>
    <dgm:pt modelId="{1775EA9D-2945-418E-9BB6-44775480DE3C}" type="parTrans" cxnId="{1F951074-9AF9-4C8E-94BA-6A6071BD33BF}">
      <dgm:prSet/>
      <dgm:spPr/>
      <dgm:t>
        <a:bodyPr/>
        <a:lstStyle/>
        <a:p>
          <a:endParaRPr lang="en-US" sz="2400"/>
        </a:p>
      </dgm:t>
    </dgm:pt>
    <dgm:pt modelId="{BBA911CD-E151-404E-B686-02B5D79DF923}" type="sibTrans" cxnId="{1F951074-9AF9-4C8E-94BA-6A6071BD33BF}">
      <dgm:prSet/>
      <dgm:spPr/>
      <dgm:t>
        <a:bodyPr/>
        <a:lstStyle/>
        <a:p>
          <a:endParaRPr lang="en-US" sz="2400"/>
        </a:p>
      </dgm:t>
    </dgm:pt>
    <dgm:pt modelId="{0ECB52B4-7CD7-4555-87EC-0BD8F38AC82D}">
      <dgm:prSet phldrT="[Text]" custT="1"/>
      <dgm:spPr/>
      <dgm:t>
        <a:bodyPr/>
        <a:lstStyle/>
        <a:p>
          <a:pPr rtl="1"/>
          <a:r>
            <a:rPr lang="fa-IR" sz="1600" b="1" dirty="0" smtClean="0">
              <a:cs typeface="B Nazanin" panose="00000400000000000000" pitchFamily="2" charset="-78"/>
            </a:rPr>
            <a:t>روش های کاهشی می بایست در طول فرآیند ارزیابی اجرا شوند تا اطمینان حاصل شود که اثرات نامطلوبی بر محل ها وجود ندارد. </a:t>
          </a:r>
          <a:endParaRPr lang="en-US" sz="1600" b="1" dirty="0">
            <a:cs typeface="B Nazanin" panose="00000400000000000000" pitchFamily="2" charset="-78"/>
          </a:endParaRPr>
        </a:p>
      </dgm:t>
    </dgm:pt>
    <dgm:pt modelId="{351A4880-58BA-45C9-8C65-9FBEB347CA00}" type="parTrans" cxnId="{9BB6D009-33ED-48D7-BA8E-49DA347F839F}">
      <dgm:prSet/>
      <dgm:spPr/>
      <dgm:t>
        <a:bodyPr/>
        <a:lstStyle/>
        <a:p>
          <a:endParaRPr lang="en-US" sz="2400"/>
        </a:p>
      </dgm:t>
    </dgm:pt>
    <dgm:pt modelId="{134C7182-200A-442F-A987-8834DFFD28CD}" type="sibTrans" cxnId="{9BB6D009-33ED-48D7-BA8E-49DA347F839F}">
      <dgm:prSet/>
      <dgm:spPr/>
      <dgm:t>
        <a:bodyPr/>
        <a:lstStyle/>
        <a:p>
          <a:endParaRPr lang="en-US" sz="2400"/>
        </a:p>
      </dgm:t>
    </dgm:pt>
    <dgm:pt modelId="{22FC784E-0D31-496B-9507-2489D98B9262}">
      <dgm:prSet phldrT="[Text]" custT="1"/>
      <dgm:spPr/>
      <dgm:t>
        <a:bodyPr/>
        <a:lstStyle/>
        <a:p>
          <a:pPr rtl="1"/>
          <a:r>
            <a:rPr lang="fa-IR" sz="1600" b="1" dirty="0" smtClean="0">
              <a:cs typeface="B Nazanin" panose="00000400000000000000" pitchFamily="2" charset="-78"/>
            </a:rPr>
            <a:t>در صورتی که پروزه یا برنامه مورد نظر به رغم اقدامات کاهشی ، اثرات نامطلوبی به جای می گذارد و اقدامات کاهشی دیگری وجود ندارد ، رد خواهد شد . در صورتی که جایگزینی برای برنامه وجود نداشته باشد و ناگزیر به اجرای برنامه باشیم میبایست اقدامات جبرانی برای اثرات نامطلوب باقی مانده در نظر گرفته شود.</a:t>
          </a:r>
          <a:endParaRPr lang="en-US" sz="1600" b="1" dirty="0">
            <a:cs typeface="B Nazanin" panose="00000400000000000000" pitchFamily="2" charset="-78"/>
          </a:endParaRPr>
        </a:p>
      </dgm:t>
    </dgm:pt>
    <dgm:pt modelId="{06406DD3-DC9B-4B07-AC23-C6EF11A31A06}" type="parTrans" cxnId="{AF878F38-511D-468D-80BA-D7FB76478E96}">
      <dgm:prSet/>
      <dgm:spPr/>
      <dgm:t>
        <a:bodyPr/>
        <a:lstStyle/>
        <a:p>
          <a:endParaRPr lang="en-US" sz="2400"/>
        </a:p>
      </dgm:t>
    </dgm:pt>
    <dgm:pt modelId="{BD871CD5-151E-46DA-AC13-92ECC70FF6E4}" type="sibTrans" cxnId="{AF878F38-511D-468D-80BA-D7FB76478E96}">
      <dgm:prSet/>
      <dgm:spPr/>
      <dgm:t>
        <a:bodyPr/>
        <a:lstStyle/>
        <a:p>
          <a:endParaRPr lang="en-US" sz="2400"/>
        </a:p>
      </dgm:t>
    </dgm:pt>
    <dgm:pt modelId="{47025FE9-3D3A-4A47-8ABF-904A26F9F0B6}">
      <dgm:prSet custT="1"/>
      <dgm:spPr/>
      <dgm:t>
        <a:bodyPr/>
        <a:lstStyle/>
        <a:p>
          <a:pPr rtl="1"/>
          <a:r>
            <a:rPr lang="fa-IR" sz="1600" b="1" dirty="0" smtClean="0">
              <a:cs typeface="B Nazanin" panose="00000400000000000000" pitchFamily="2" charset="-78"/>
            </a:rPr>
            <a:t>با توجه به سیاست های راهبردی </a:t>
          </a:r>
          <a:r>
            <a:rPr lang="en-US" sz="1600" b="1" dirty="0" smtClean="0">
              <a:cs typeface="B Nazanin" panose="00000400000000000000" pitchFamily="2" charset="-78"/>
            </a:rPr>
            <a:t>RPGs</a:t>
          </a:r>
          <a:r>
            <a:rPr lang="fa-IR" sz="1600" b="1" dirty="0" smtClean="0">
              <a:cs typeface="B Nazanin" panose="00000400000000000000" pitchFamily="2" charset="-78"/>
            </a:rPr>
            <a:t> سیاست های کاهشی ، در مواردی ضروری به نظر برسد اعمال خواهد شد . در این راستا هر برنامه یا پروژه ای که پتانسیل ایجاد تاثیر قابل توجه ای بر </a:t>
          </a:r>
          <a:r>
            <a:rPr lang="en-US" sz="1600" b="1" dirty="0" smtClean="0">
              <a:cs typeface="B Nazanin" panose="00000400000000000000" pitchFamily="2" charset="-78"/>
            </a:rPr>
            <a:t>Natura 2000</a:t>
          </a:r>
          <a:r>
            <a:rPr lang="fa-IR" sz="1600" b="1" dirty="0" smtClean="0">
              <a:cs typeface="B Nazanin" panose="00000400000000000000" pitchFamily="2" charset="-78"/>
            </a:rPr>
            <a:t> را داشته باشد ، به طور کامل مورد ارزیابی قرار می گیرد تا از اثرات نامطلوب آن جلوگیری شود. </a:t>
          </a:r>
          <a:endParaRPr lang="en-US" sz="1600" b="1" dirty="0">
            <a:cs typeface="B Nazanin" panose="00000400000000000000" pitchFamily="2" charset="-78"/>
          </a:endParaRPr>
        </a:p>
      </dgm:t>
    </dgm:pt>
    <dgm:pt modelId="{C7B7B9B3-3610-460D-99A6-7129C31D8ECD}" type="parTrans" cxnId="{734F871A-4F82-4EE2-8D24-D777A9A5E325}">
      <dgm:prSet/>
      <dgm:spPr/>
      <dgm:t>
        <a:bodyPr/>
        <a:lstStyle/>
        <a:p>
          <a:endParaRPr lang="en-US"/>
        </a:p>
      </dgm:t>
    </dgm:pt>
    <dgm:pt modelId="{FE079C83-683F-4ED2-A907-2977BE0E8F0C}" type="sibTrans" cxnId="{734F871A-4F82-4EE2-8D24-D777A9A5E325}">
      <dgm:prSet/>
      <dgm:spPr/>
      <dgm:t>
        <a:bodyPr/>
        <a:lstStyle/>
        <a:p>
          <a:endParaRPr lang="en-US"/>
        </a:p>
      </dgm:t>
    </dgm:pt>
    <dgm:pt modelId="{9D7613B0-E4AC-4458-8DE5-879D384E22E4}" type="pres">
      <dgm:prSet presAssocID="{B57C1DA3-60C6-4B01-8AD0-BA8BFF058853}" presName="Name0" presStyleCnt="0">
        <dgm:presLayoutVars>
          <dgm:chMax val="7"/>
          <dgm:chPref val="7"/>
          <dgm:dir val="rev"/>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4"/>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4"/>
      <dgm:spPr/>
    </dgm:pt>
    <dgm:pt modelId="{1139766A-68A2-450B-AB23-14BE61E582E9}" type="pres">
      <dgm:prSet presAssocID="{B57C1DA3-60C6-4B01-8AD0-BA8BFF058853}" presName="dstNode" presStyleLbl="node1" presStyleIdx="0" presStyleCnt="4"/>
      <dgm:spPr/>
    </dgm:pt>
    <dgm:pt modelId="{7AA52526-9121-4157-9468-403FBA0D9C96}" type="pres">
      <dgm:prSet presAssocID="{6A6220A2-6E8D-457C-B826-8B11F09BB85B}" presName="text_1" presStyleLbl="node1" presStyleIdx="0" presStyleCnt="4">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4"/>
      <dgm:spPr/>
    </dgm:pt>
    <dgm:pt modelId="{741074F3-192A-4761-9ED6-AC622D51E02B}" type="pres">
      <dgm:prSet presAssocID="{0ECB52B4-7CD7-4555-87EC-0BD8F38AC82D}" presName="text_2" presStyleLbl="node1" presStyleIdx="1" presStyleCnt="4">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4"/>
      <dgm:spPr/>
    </dgm:pt>
    <dgm:pt modelId="{B8F39AEA-A205-4B45-8CFD-DD0D59C71B2E}" type="pres">
      <dgm:prSet presAssocID="{22FC784E-0D31-496B-9507-2489D98B9262}" presName="text_3" presStyleLbl="node1" presStyleIdx="2" presStyleCnt="4">
        <dgm:presLayoutVars>
          <dgm:bulletEnabled val="1"/>
        </dgm:presLayoutVars>
      </dgm:prSet>
      <dgm:spPr/>
      <dgm:t>
        <a:bodyPr/>
        <a:lstStyle/>
        <a:p>
          <a:endParaRPr lang="en-US"/>
        </a:p>
      </dgm:t>
    </dgm:pt>
    <dgm:pt modelId="{F4C9D3DA-5590-4626-9730-E84D0AEE9E50}" type="pres">
      <dgm:prSet presAssocID="{22FC784E-0D31-496B-9507-2489D98B9262}" presName="accent_3" presStyleCnt="0"/>
      <dgm:spPr/>
    </dgm:pt>
    <dgm:pt modelId="{BB37862B-F511-4C08-8E4F-FDAD547EFDA2}" type="pres">
      <dgm:prSet presAssocID="{22FC784E-0D31-496B-9507-2489D98B9262}" presName="accentRepeatNode" presStyleLbl="solidFgAcc1" presStyleIdx="2" presStyleCnt="4"/>
      <dgm:spPr/>
    </dgm:pt>
    <dgm:pt modelId="{6478D9B5-2900-4B02-8FE7-EE4E1938A496}" type="pres">
      <dgm:prSet presAssocID="{47025FE9-3D3A-4A47-8ABF-904A26F9F0B6}" presName="text_4" presStyleLbl="node1" presStyleIdx="3" presStyleCnt="4">
        <dgm:presLayoutVars>
          <dgm:bulletEnabled val="1"/>
        </dgm:presLayoutVars>
      </dgm:prSet>
      <dgm:spPr/>
      <dgm:t>
        <a:bodyPr/>
        <a:lstStyle/>
        <a:p>
          <a:endParaRPr lang="en-US"/>
        </a:p>
      </dgm:t>
    </dgm:pt>
    <dgm:pt modelId="{7CA11039-D8CC-46A6-9903-BC388AD90181}" type="pres">
      <dgm:prSet presAssocID="{47025FE9-3D3A-4A47-8ABF-904A26F9F0B6}" presName="accent_4" presStyleCnt="0"/>
      <dgm:spPr/>
    </dgm:pt>
    <dgm:pt modelId="{025460D4-9514-4C3E-B5B9-7DA7B457DD90}" type="pres">
      <dgm:prSet presAssocID="{47025FE9-3D3A-4A47-8ABF-904A26F9F0B6}" presName="accentRepeatNode" presStyleLbl="solidFgAcc1" presStyleIdx="3" presStyleCnt="4"/>
      <dgm:spPr/>
    </dgm:pt>
  </dgm:ptLst>
  <dgm:cxnLst>
    <dgm:cxn modelId="{9BB6D009-33ED-48D7-BA8E-49DA347F839F}" srcId="{B57C1DA3-60C6-4B01-8AD0-BA8BFF058853}" destId="{0ECB52B4-7CD7-4555-87EC-0BD8F38AC82D}" srcOrd="1" destOrd="0" parTransId="{351A4880-58BA-45C9-8C65-9FBEB347CA00}" sibTransId="{134C7182-200A-442F-A987-8834DFFD28CD}"/>
    <dgm:cxn modelId="{AF878F38-511D-468D-80BA-D7FB76478E96}" srcId="{B57C1DA3-60C6-4B01-8AD0-BA8BFF058853}" destId="{22FC784E-0D31-496B-9507-2489D98B9262}" srcOrd="2" destOrd="0" parTransId="{06406DD3-DC9B-4B07-AC23-C6EF11A31A06}" sibTransId="{BD871CD5-151E-46DA-AC13-92ECC70FF6E4}"/>
    <dgm:cxn modelId="{A7B70864-7298-4EBE-8C53-8DF20A1804EC}" type="presOf" srcId="{47025FE9-3D3A-4A47-8ABF-904A26F9F0B6}" destId="{6478D9B5-2900-4B02-8FE7-EE4E1938A496}" srcOrd="0" destOrd="0" presId="urn:microsoft.com/office/officeart/2008/layout/VerticalCurvedList"/>
    <dgm:cxn modelId="{C4ED6AA9-9C31-44F6-8A9A-9BB846E78F52}" type="presOf" srcId="{6A6220A2-6E8D-457C-B826-8B11F09BB85B}" destId="{7AA52526-9121-4157-9468-403FBA0D9C96}" srcOrd="0" destOrd="0" presId="urn:microsoft.com/office/officeart/2008/layout/VerticalCurvedList"/>
    <dgm:cxn modelId="{734F871A-4F82-4EE2-8D24-D777A9A5E325}" srcId="{B57C1DA3-60C6-4B01-8AD0-BA8BFF058853}" destId="{47025FE9-3D3A-4A47-8ABF-904A26F9F0B6}" srcOrd="3" destOrd="0" parTransId="{C7B7B9B3-3610-460D-99A6-7129C31D8ECD}" sibTransId="{FE079C83-683F-4ED2-A907-2977BE0E8F0C}"/>
    <dgm:cxn modelId="{FE627F9F-61B0-4F73-A4FE-034020BAB96F}" type="presOf" srcId="{22FC784E-0D31-496B-9507-2489D98B9262}" destId="{B8F39AEA-A205-4B45-8CFD-DD0D59C71B2E}" srcOrd="0" destOrd="0" presId="urn:microsoft.com/office/officeart/2008/layout/VerticalCurvedList"/>
    <dgm:cxn modelId="{03B1DB1C-8E9A-40D9-878A-2389D367FD38}" type="presOf" srcId="{B57C1DA3-60C6-4B01-8AD0-BA8BFF058853}" destId="{9D7613B0-E4AC-4458-8DE5-879D384E22E4}" srcOrd="0" destOrd="0" presId="urn:microsoft.com/office/officeart/2008/layout/VerticalCurvedList"/>
    <dgm:cxn modelId="{63F88674-2249-4643-874F-ED019667F40E}" type="presOf" srcId="{BBA911CD-E151-404E-B686-02B5D79DF923}" destId="{641EE984-F7DE-429C-AC82-7A72E71D9975}" srcOrd="0" destOrd="0" presId="urn:microsoft.com/office/officeart/2008/layout/VerticalCurvedList"/>
    <dgm:cxn modelId="{1F951074-9AF9-4C8E-94BA-6A6071BD33BF}" srcId="{B57C1DA3-60C6-4B01-8AD0-BA8BFF058853}" destId="{6A6220A2-6E8D-457C-B826-8B11F09BB85B}" srcOrd="0" destOrd="0" parTransId="{1775EA9D-2945-418E-9BB6-44775480DE3C}" sibTransId="{BBA911CD-E151-404E-B686-02B5D79DF923}"/>
    <dgm:cxn modelId="{2DABA839-5356-481C-A1F0-B379919397CE}" type="presOf" srcId="{0ECB52B4-7CD7-4555-87EC-0BD8F38AC82D}" destId="{741074F3-192A-4761-9ED6-AC622D51E02B}" srcOrd="0" destOrd="0" presId="urn:microsoft.com/office/officeart/2008/layout/VerticalCurvedList"/>
    <dgm:cxn modelId="{045A9685-8FA2-482F-B403-C3B7D6B83343}" type="presParOf" srcId="{9D7613B0-E4AC-4458-8DE5-879D384E22E4}" destId="{120FE488-D953-4997-8370-7608F8B20E8A}" srcOrd="0" destOrd="0" presId="urn:microsoft.com/office/officeart/2008/layout/VerticalCurvedList"/>
    <dgm:cxn modelId="{CB8464B8-31F2-4298-A476-EC9A9B5FFAC0}" type="presParOf" srcId="{120FE488-D953-4997-8370-7608F8B20E8A}" destId="{6B453DE4-523E-4D30-99F3-60B6D2EAABDF}" srcOrd="0" destOrd="0" presId="urn:microsoft.com/office/officeart/2008/layout/VerticalCurvedList"/>
    <dgm:cxn modelId="{A8C09EA3-A87A-496C-9B84-171D0121910A}" type="presParOf" srcId="{6B453DE4-523E-4D30-99F3-60B6D2EAABDF}" destId="{33891421-E873-4F16-BBAA-B62678B4831D}" srcOrd="0" destOrd="0" presId="urn:microsoft.com/office/officeart/2008/layout/VerticalCurvedList"/>
    <dgm:cxn modelId="{B846020A-4E27-451D-9B70-083B0D3C0ECB}" type="presParOf" srcId="{6B453DE4-523E-4D30-99F3-60B6D2EAABDF}" destId="{641EE984-F7DE-429C-AC82-7A72E71D9975}" srcOrd="1" destOrd="0" presId="urn:microsoft.com/office/officeart/2008/layout/VerticalCurvedList"/>
    <dgm:cxn modelId="{5F355C9A-39EA-48F7-8296-81ABF14C7D2F}" type="presParOf" srcId="{6B453DE4-523E-4D30-99F3-60B6D2EAABDF}" destId="{4A61C537-844A-4D7E-BB77-3F595DDE7CF5}" srcOrd="2" destOrd="0" presId="urn:microsoft.com/office/officeart/2008/layout/VerticalCurvedList"/>
    <dgm:cxn modelId="{6DE134FA-8F94-4FF0-A3E7-19F7FE95A131}" type="presParOf" srcId="{6B453DE4-523E-4D30-99F3-60B6D2EAABDF}" destId="{1139766A-68A2-450B-AB23-14BE61E582E9}" srcOrd="3" destOrd="0" presId="urn:microsoft.com/office/officeart/2008/layout/VerticalCurvedList"/>
    <dgm:cxn modelId="{7FB961B6-AE18-4277-96EB-C89518A57DAF}" type="presParOf" srcId="{120FE488-D953-4997-8370-7608F8B20E8A}" destId="{7AA52526-9121-4157-9468-403FBA0D9C96}" srcOrd="1" destOrd="0" presId="urn:microsoft.com/office/officeart/2008/layout/VerticalCurvedList"/>
    <dgm:cxn modelId="{36675B2B-96E6-4ACB-87CD-C3BBDEC702F1}" type="presParOf" srcId="{120FE488-D953-4997-8370-7608F8B20E8A}" destId="{9BB31CE0-9090-4189-B311-8E313A3CD9D0}" srcOrd="2" destOrd="0" presId="urn:microsoft.com/office/officeart/2008/layout/VerticalCurvedList"/>
    <dgm:cxn modelId="{1675C8D4-3C9C-4E44-A74C-E543A35D0399}" type="presParOf" srcId="{9BB31CE0-9090-4189-B311-8E313A3CD9D0}" destId="{1D50FDA8-DF9D-440A-8B56-242A842CA902}" srcOrd="0" destOrd="0" presId="urn:microsoft.com/office/officeart/2008/layout/VerticalCurvedList"/>
    <dgm:cxn modelId="{0C0E8988-08F4-4413-A993-53728F304ABA}" type="presParOf" srcId="{120FE488-D953-4997-8370-7608F8B20E8A}" destId="{741074F3-192A-4761-9ED6-AC622D51E02B}" srcOrd="3" destOrd="0" presId="urn:microsoft.com/office/officeart/2008/layout/VerticalCurvedList"/>
    <dgm:cxn modelId="{431D71C9-AFDF-4A6F-9B96-1D2F708ADF71}" type="presParOf" srcId="{120FE488-D953-4997-8370-7608F8B20E8A}" destId="{B161471E-195C-4DA5-AD8C-426C02D0F173}" srcOrd="4" destOrd="0" presId="urn:microsoft.com/office/officeart/2008/layout/VerticalCurvedList"/>
    <dgm:cxn modelId="{B77BAE46-0728-4DED-AC4D-FBFBCABFF29B}" type="presParOf" srcId="{B161471E-195C-4DA5-AD8C-426C02D0F173}" destId="{0FAFF238-114B-4FDC-AF93-4DA9FE9C0F68}" srcOrd="0" destOrd="0" presId="urn:microsoft.com/office/officeart/2008/layout/VerticalCurvedList"/>
    <dgm:cxn modelId="{C7F4F0A5-ADAD-48CB-AA31-6B0791FBC28C}" type="presParOf" srcId="{120FE488-D953-4997-8370-7608F8B20E8A}" destId="{B8F39AEA-A205-4B45-8CFD-DD0D59C71B2E}" srcOrd="5" destOrd="0" presId="urn:microsoft.com/office/officeart/2008/layout/VerticalCurvedList"/>
    <dgm:cxn modelId="{D28AE94C-4C93-4B52-9BDC-DDACE646F32C}" type="presParOf" srcId="{120FE488-D953-4997-8370-7608F8B20E8A}" destId="{F4C9D3DA-5590-4626-9730-E84D0AEE9E50}" srcOrd="6" destOrd="0" presId="urn:microsoft.com/office/officeart/2008/layout/VerticalCurvedList"/>
    <dgm:cxn modelId="{C50A318E-4BD9-4AB1-B8D6-2F8B5216BE80}" type="presParOf" srcId="{F4C9D3DA-5590-4626-9730-E84D0AEE9E50}" destId="{BB37862B-F511-4C08-8E4F-FDAD547EFDA2}" srcOrd="0" destOrd="0" presId="urn:microsoft.com/office/officeart/2008/layout/VerticalCurvedList"/>
    <dgm:cxn modelId="{76E06A0E-2FE1-407E-87B8-6D8869BEE1B3}" type="presParOf" srcId="{120FE488-D953-4997-8370-7608F8B20E8A}" destId="{6478D9B5-2900-4B02-8FE7-EE4E1938A496}" srcOrd="7" destOrd="0" presId="urn:microsoft.com/office/officeart/2008/layout/VerticalCurvedList"/>
    <dgm:cxn modelId="{DFB4EAFA-D850-450F-B640-81FC21FB09DA}" type="presParOf" srcId="{120FE488-D953-4997-8370-7608F8B20E8A}" destId="{7CA11039-D8CC-46A6-9903-BC388AD90181}" srcOrd="8" destOrd="0" presId="urn:microsoft.com/office/officeart/2008/layout/VerticalCurvedList"/>
    <dgm:cxn modelId="{144472B7-E261-4920-B5E9-0BC1DFC7763C}" type="presParOf" srcId="{7CA11039-D8CC-46A6-9903-BC388AD90181}" destId="{025460D4-9514-4C3E-B5B9-7DA7B457DD9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fa-IR" sz="1600" b="1" smtClean="0">
              <a:cs typeface="B Nazanin" panose="00000400000000000000" pitchFamily="2" charset="-78"/>
            </a:rPr>
            <a:t>ایجاد مسیر ارتباطی با کیفیت بالا به فرودگاه دوبلین </a:t>
          </a:r>
          <a:endParaRPr lang="en-US" sz="1600" b="1" dirty="0">
            <a:cs typeface="B Nazanin" panose="00000400000000000000" pitchFamily="2" charset="-78"/>
          </a:endParaRPr>
        </a:p>
      </dgm:t>
    </dgm:pt>
    <dgm:pt modelId="{1775EA9D-2945-418E-9BB6-44775480DE3C}" type="parTrans" cxnId="{1F951074-9AF9-4C8E-94BA-6A6071BD33BF}">
      <dgm:prSet/>
      <dgm:spPr/>
      <dgm:t>
        <a:bodyPr/>
        <a:lstStyle/>
        <a:p>
          <a:endParaRPr lang="en-US" sz="2400"/>
        </a:p>
      </dgm:t>
    </dgm:pt>
    <dgm:pt modelId="{BBA911CD-E151-404E-B686-02B5D79DF923}" type="sibTrans" cxnId="{1F951074-9AF9-4C8E-94BA-6A6071BD33BF}">
      <dgm:prSet/>
      <dgm:spPr/>
      <dgm:t>
        <a:bodyPr/>
        <a:lstStyle/>
        <a:p>
          <a:endParaRPr lang="en-US" sz="2400"/>
        </a:p>
      </dgm:t>
    </dgm:pt>
    <dgm:pt modelId="{0ECB52B4-7CD7-4555-87EC-0BD8F38AC82D}">
      <dgm:prSet phldrT="[Text]" custT="1"/>
      <dgm:spPr/>
      <dgm:t>
        <a:bodyPr/>
        <a:lstStyle/>
        <a:p>
          <a:pPr rtl="1"/>
          <a:r>
            <a:rPr lang="fa-IR" sz="1600" b="1" smtClean="0">
              <a:cs typeface="B Nazanin" panose="00000400000000000000" pitchFamily="2" charset="-78"/>
            </a:rPr>
            <a:t>ذخیره زمین های مناسب برای توسعه آتی</a:t>
          </a:r>
          <a:endParaRPr lang="en-US" sz="1600" b="1" dirty="0">
            <a:cs typeface="B Nazanin" panose="00000400000000000000" pitchFamily="2" charset="-78"/>
          </a:endParaRPr>
        </a:p>
      </dgm:t>
    </dgm:pt>
    <dgm:pt modelId="{351A4880-58BA-45C9-8C65-9FBEB347CA00}" type="parTrans" cxnId="{9BB6D009-33ED-48D7-BA8E-49DA347F839F}">
      <dgm:prSet/>
      <dgm:spPr/>
      <dgm:t>
        <a:bodyPr/>
        <a:lstStyle/>
        <a:p>
          <a:endParaRPr lang="en-US" sz="2400"/>
        </a:p>
      </dgm:t>
    </dgm:pt>
    <dgm:pt modelId="{134C7182-200A-442F-A987-8834DFFD28CD}" type="sibTrans" cxnId="{9BB6D009-33ED-48D7-BA8E-49DA347F839F}">
      <dgm:prSet/>
      <dgm:spPr/>
      <dgm:t>
        <a:bodyPr/>
        <a:lstStyle/>
        <a:p>
          <a:endParaRPr lang="en-US" sz="2400"/>
        </a:p>
      </dgm:t>
    </dgm:pt>
    <dgm:pt modelId="{22FC784E-0D31-496B-9507-2489D98B9262}">
      <dgm:prSet phldrT="[Text]" custT="1"/>
      <dgm:spPr/>
      <dgm:t>
        <a:bodyPr/>
        <a:lstStyle/>
        <a:p>
          <a:pPr rtl="1"/>
          <a:r>
            <a:rPr lang="fa-IR" sz="1600" b="1" dirty="0" smtClean="0">
              <a:cs typeface="B Nazanin" panose="00000400000000000000" pitchFamily="2" charset="-78"/>
            </a:rPr>
            <a:t>محدود کردن توسعه در مناطق ایمنی عمومی ، مناطق نزدیک به تمامی فرودگاه های دوبلین و در مناطقی که آلودگی صوتی ناشی از فعالیت های های هوایی وجود دارد.</a:t>
          </a:r>
          <a:endParaRPr lang="en-US" sz="1600" b="1" dirty="0">
            <a:cs typeface="B Nazanin" panose="00000400000000000000" pitchFamily="2" charset="-78"/>
          </a:endParaRPr>
        </a:p>
      </dgm:t>
    </dgm:pt>
    <dgm:pt modelId="{06406DD3-DC9B-4B07-AC23-C6EF11A31A06}" type="parTrans" cxnId="{AF878F38-511D-468D-80BA-D7FB76478E96}">
      <dgm:prSet/>
      <dgm:spPr/>
      <dgm:t>
        <a:bodyPr/>
        <a:lstStyle/>
        <a:p>
          <a:endParaRPr lang="en-US" sz="2400"/>
        </a:p>
      </dgm:t>
    </dgm:pt>
    <dgm:pt modelId="{BD871CD5-151E-46DA-AC13-92ECC70FF6E4}" type="sibTrans" cxnId="{AF878F38-511D-468D-80BA-D7FB76478E96}">
      <dgm:prSet/>
      <dgm:spPr/>
      <dgm:t>
        <a:bodyPr/>
        <a:lstStyle/>
        <a:p>
          <a:endParaRPr lang="en-US" sz="2400"/>
        </a:p>
      </dgm:t>
    </dgm:pt>
    <dgm:pt modelId="{9D7613B0-E4AC-4458-8DE5-879D384E22E4}" type="pres">
      <dgm:prSet presAssocID="{B57C1DA3-60C6-4B01-8AD0-BA8BFF058853}" presName="Name0" presStyleCnt="0">
        <dgm:presLayoutVars>
          <dgm:chMax val="7"/>
          <dgm:chPref val="7"/>
          <dgm:dir val="rev"/>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3"/>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3"/>
      <dgm:spPr/>
    </dgm:pt>
    <dgm:pt modelId="{1139766A-68A2-450B-AB23-14BE61E582E9}" type="pres">
      <dgm:prSet presAssocID="{B57C1DA3-60C6-4B01-8AD0-BA8BFF058853}" presName="dstNode" presStyleLbl="node1" presStyleIdx="0" presStyleCnt="3"/>
      <dgm:spPr/>
    </dgm:pt>
    <dgm:pt modelId="{7AA52526-9121-4157-9468-403FBA0D9C96}" type="pres">
      <dgm:prSet presAssocID="{6A6220A2-6E8D-457C-B826-8B11F09BB85B}" presName="text_1" presStyleLbl="node1" presStyleIdx="0" presStyleCnt="3">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3"/>
      <dgm:spPr/>
    </dgm:pt>
    <dgm:pt modelId="{741074F3-192A-4761-9ED6-AC622D51E02B}" type="pres">
      <dgm:prSet presAssocID="{0ECB52B4-7CD7-4555-87EC-0BD8F38AC82D}" presName="text_2" presStyleLbl="node1" presStyleIdx="1" presStyleCnt="3">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3"/>
      <dgm:spPr/>
    </dgm:pt>
    <dgm:pt modelId="{B8F39AEA-A205-4B45-8CFD-DD0D59C71B2E}" type="pres">
      <dgm:prSet presAssocID="{22FC784E-0D31-496B-9507-2489D98B9262}" presName="text_3" presStyleLbl="node1" presStyleIdx="2" presStyleCnt="3">
        <dgm:presLayoutVars>
          <dgm:bulletEnabled val="1"/>
        </dgm:presLayoutVars>
      </dgm:prSet>
      <dgm:spPr/>
      <dgm:t>
        <a:bodyPr/>
        <a:lstStyle/>
        <a:p>
          <a:endParaRPr lang="en-US"/>
        </a:p>
      </dgm:t>
    </dgm:pt>
    <dgm:pt modelId="{F4C9D3DA-5590-4626-9730-E84D0AEE9E50}" type="pres">
      <dgm:prSet presAssocID="{22FC784E-0D31-496B-9507-2489D98B9262}" presName="accent_3" presStyleCnt="0"/>
      <dgm:spPr/>
    </dgm:pt>
    <dgm:pt modelId="{BB37862B-F511-4C08-8E4F-FDAD547EFDA2}" type="pres">
      <dgm:prSet presAssocID="{22FC784E-0D31-496B-9507-2489D98B9262}" presName="accentRepeatNode" presStyleLbl="solidFgAcc1" presStyleIdx="2" presStyleCnt="3"/>
      <dgm:spPr/>
    </dgm:pt>
  </dgm:ptLst>
  <dgm:cxnLst>
    <dgm:cxn modelId="{1F951074-9AF9-4C8E-94BA-6A6071BD33BF}" srcId="{B57C1DA3-60C6-4B01-8AD0-BA8BFF058853}" destId="{6A6220A2-6E8D-457C-B826-8B11F09BB85B}" srcOrd="0" destOrd="0" parTransId="{1775EA9D-2945-418E-9BB6-44775480DE3C}" sibTransId="{BBA911CD-E151-404E-B686-02B5D79DF923}"/>
    <dgm:cxn modelId="{53924C16-FDAD-4AD4-880F-FF51E4FBB767}" type="presOf" srcId="{0ECB52B4-7CD7-4555-87EC-0BD8F38AC82D}" destId="{741074F3-192A-4761-9ED6-AC622D51E02B}" srcOrd="0" destOrd="0" presId="urn:microsoft.com/office/officeart/2008/layout/VerticalCurvedList"/>
    <dgm:cxn modelId="{D330D92C-DE46-4936-B94E-8EA547C9D7AD}" type="presOf" srcId="{BBA911CD-E151-404E-B686-02B5D79DF923}" destId="{641EE984-F7DE-429C-AC82-7A72E71D9975}" srcOrd="0" destOrd="0" presId="urn:microsoft.com/office/officeart/2008/layout/VerticalCurvedList"/>
    <dgm:cxn modelId="{9BB6D009-33ED-48D7-BA8E-49DA347F839F}" srcId="{B57C1DA3-60C6-4B01-8AD0-BA8BFF058853}" destId="{0ECB52B4-7CD7-4555-87EC-0BD8F38AC82D}" srcOrd="1" destOrd="0" parTransId="{351A4880-58BA-45C9-8C65-9FBEB347CA00}" sibTransId="{134C7182-200A-442F-A987-8834DFFD28CD}"/>
    <dgm:cxn modelId="{AF878F38-511D-468D-80BA-D7FB76478E96}" srcId="{B57C1DA3-60C6-4B01-8AD0-BA8BFF058853}" destId="{22FC784E-0D31-496B-9507-2489D98B9262}" srcOrd="2" destOrd="0" parTransId="{06406DD3-DC9B-4B07-AC23-C6EF11A31A06}" sibTransId="{BD871CD5-151E-46DA-AC13-92ECC70FF6E4}"/>
    <dgm:cxn modelId="{C5421636-6C71-4309-928C-A510071F2AA1}" type="presOf" srcId="{6A6220A2-6E8D-457C-B826-8B11F09BB85B}" destId="{7AA52526-9121-4157-9468-403FBA0D9C96}" srcOrd="0" destOrd="0" presId="urn:microsoft.com/office/officeart/2008/layout/VerticalCurvedList"/>
    <dgm:cxn modelId="{524A3923-0602-46C9-9DB9-57B83C07F48D}" type="presOf" srcId="{22FC784E-0D31-496B-9507-2489D98B9262}" destId="{B8F39AEA-A205-4B45-8CFD-DD0D59C71B2E}" srcOrd="0" destOrd="0" presId="urn:microsoft.com/office/officeart/2008/layout/VerticalCurvedList"/>
    <dgm:cxn modelId="{83F9DF3B-3F1D-48CA-A7E0-EFE0BBE19259}" type="presOf" srcId="{B57C1DA3-60C6-4B01-8AD0-BA8BFF058853}" destId="{9D7613B0-E4AC-4458-8DE5-879D384E22E4}" srcOrd="0" destOrd="0" presId="urn:microsoft.com/office/officeart/2008/layout/VerticalCurvedList"/>
    <dgm:cxn modelId="{5B9C894B-56B4-42A6-87A8-40EAC2F6E46A}" type="presParOf" srcId="{9D7613B0-E4AC-4458-8DE5-879D384E22E4}" destId="{120FE488-D953-4997-8370-7608F8B20E8A}" srcOrd="0" destOrd="0" presId="urn:microsoft.com/office/officeart/2008/layout/VerticalCurvedList"/>
    <dgm:cxn modelId="{4815B80B-5825-491E-9E5A-B8AF53D77B13}" type="presParOf" srcId="{120FE488-D953-4997-8370-7608F8B20E8A}" destId="{6B453DE4-523E-4D30-99F3-60B6D2EAABDF}" srcOrd="0" destOrd="0" presId="urn:microsoft.com/office/officeart/2008/layout/VerticalCurvedList"/>
    <dgm:cxn modelId="{1077D518-D8C4-4EF7-832B-1B21D107DAE4}" type="presParOf" srcId="{6B453DE4-523E-4D30-99F3-60B6D2EAABDF}" destId="{33891421-E873-4F16-BBAA-B62678B4831D}" srcOrd="0" destOrd="0" presId="urn:microsoft.com/office/officeart/2008/layout/VerticalCurvedList"/>
    <dgm:cxn modelId="{5B274DFD-ED76-4DCA-83F7-F757C763E4E6}" type="presParOf" srcId="{6B453DE4-523E-4D30-99F3-60B6D2EAABDF}" destId="{641EE984-F7DE-429C-AC82-7A72E71D9975}" srcOrd="1" destOrd="0" presId="urn:microsoft.com/office/officeart/2008/layout/VerticalCurvedList"/>
    <dgm:cxn modelId="{E49E9638-B916-438C-B4DA-4E2C9B08E8F0}" type="presParOf" srcId="{6B453DE4-523E-4D30-99F3-60B6D2EAABDF}" destId="{4A61C537-844A-4D7E-BB77-3F595DDE7CF5}" srcOrd="2" destOrd="0" presId="urn:microsoft.com/office/officeart/2008/layout/VerticalCurvedList"/>
    <dgm:cxn modelId="{4BBCEACC-4D90-4463-A9C1-BD21480B14AC}" type="presParOf" srcId="{6B453DE4-523E-4D30-99F3-60B6D2EAABDF}" destId="{1139766A-68A2-450B-AB23-14BE61E582E9}" srcOrd="3" destOrd="0" presId="urn:microsoft.com/office/officeart/2008/layout/VerticalCurvedList"/>
    <dgm:cxn modelId="{C059BDAD-475E-420A-B60C-FDF1A7EB10D9}" type="presParOf" srcId="{120FE488-D953-4997-8370-7608F8B20E8A}" destId="{7AA52526-9121-4157-9468-403FBA0D9C96}" srcOrd="1" destOrd="0" presId="urn:microsoft.com/office/officeart/2008/layout/VerticalCurvedList"/>
    <dgm:cxn modelId="{4E662B77-4B4A-4B1A-8DC9-323FA33E02F4}" type="presParOf" srcId="{120FE488-D953-4997-8370-7608F8B20E8A}" destId="{9BB31CE0-9090-4189-B311-8E313A3CD9D0}" srcOrd="2" destOrd="0" presId="urn:microsoft.com/office/officeart/2008/layout/VerticalCurvedList"/>
    <dgm:cxn modelId="{45A20EF7-4D76-4716-B17F-2914A2D83D2A}" type="presParOf" srcId="{9BB31CE0-9090-4189-B311-8E313A3CD9D0}" destId="{1D50FDA8-DF9D-440A-8B56-242A842CA902}" srcOrd="0" destOrd="0" presId="urn:microsoft.com/office/officeart/2008/layout/VerticalCurvedList"/>
    <dgm:cxn modelId="{33F8F8F5-D9F1-4181-A860-8991ED1E64BB}" type="presParOf" srcId="{120FE488-D953-4997-8370-7608F8B20E8A}" destId="{741074F3-192A-4761-9ED6-AC622D51E02B}" srcOrd="3" destOrd="0" presId="urn:microsoft.com/office/officeart/2008/layout/VerticalCurvedList"/>
    <dgm:cxn modelId="{392C93CC-B183-4FF0-ADCA-6236EFB69AE9}" type="presParOf" srcId="{120FE488-D953-4997-8370-7608F8B20E8A}" destId="{B161471E-195C-4DA5-AD8C-426C02D0F173}" srcOrd="4" destOrd="0" presId="urn:microsoft.com/office/officeart/2008/layout/VerticalCurvedList"/>
    <dgm:cxn modelId="{9D706BB1-3ADE-4901-9EAA-173D4C3B4EF3}" type="presParOf" srcId="{B161471E-195C-4DA5-AD8C-426C02D0F173}" destId="{0FAFF238-114B-4FDC-AF93-4DA9FE9C0F68}" srcOrd="0" destOrd="0" presId="urn:microsoft.com/office/officeart/2008/layout/VerticalCurvedList"/>
    <dgm:cxn modelId="{3BE609E2-B5B2-46B9-93E6-D5A0FDFA3BBE}" type="presParOf" srcId="{120FE488-D953-4997-8370-7608F8B20E8A}" destId="{B8F39AEA-A205-4B45-8CFD-DD0D59C71B2E}" srcOrd="5" destOrd="0" presId="urn:microsoft.com/office/officeart/2008/layout/VerticalCurvedList"/>
    <dgm:cxn modelId="{9D9E49EF-4E79-45AA-BC1B-A2B3CB9E27B5}" type="presParOf" srcId="{120FE488-D953-4997-8370-7608F8B20E8A}" destId="{F4C9D3DA-5590-4626-9730-E84D0AEE9E50}" srcOrd="6" destOrd="0" presId="urn:microsoft.com/office/officeart/2008/layout/VerticalCurvedList"/>
    <dgm:cxn modelId="{1CB08B4D-8D6B-45EA-9C84-43A9175B6517}" type="presParOf" srcId="{F4C9D3DA-5590-4626-9730-E84D0AEE9E50}" destId="{BB37862B-F511-4C08-8E4F-FDAD547EFDA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7C1DA3-60C6-4B01-8AD0-BA8BFF058853}"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n-US"/>
        </a:p>
      </dgm:t>
    </dgm:pt>
    <dgm:pt modelId="{6A6220A2-6E8D-457C-B826-8B11F09BB85B}">
      <dgm:prSet phldrT="[Text]" custT="1"/>
      <dgm:spPr/>
      <dgm:t>
        <a:bodyPr/>
        <a:lstStyle/>
        <a:p>
          <a:pPr rtl="1"/>
          <a:r>
            <a:rPr lang="fa-IR" sz="1600" b="1" dirty="0" smtClean="0">
              <a:cs typeface="B Nazanin" panose="00000400000000000000" pitchFamily="2" charset="-78"/>
            </a:rPr>
            <a:t>سرمایه گذاری قابل توجه در  نوسازی و تعمیر لوله های توزیع آب ، برای افزایش ظرفیت دردسترس به کمک حذف نشتی های موجود در شبکه.</a:t>
          </a:r>
          <a:endParaRPr lang="en-US" sz="1600" b="1" dirty="0">
            <a:cs typeface="B Nazanin" panose="00000400000000000000" pitchFamily="2" charset="-78"/>
          </a:endParaRPr>
        </a:p>
      </dgm:t>
    </dgm:pt>
    <dgm:pt modelId="{1775EA9D-2945-418E-9BB6-44775480DE3C}" type="parTrans" cxnId="{1F951074-9AF9-4C8E-94BA-6A6071BD33BF}">
      <dgm:prSet/>
      <dgm:spPr/>
      <dgm:t>
        <a:bodyPr/>
        <a:lstStyle/>
        <a:p>
          <a:endParaRPr lang="en-US" sz="2400"/>
        </a:p>
      </dgm:t>
    </dgm:pt>
    <dgm:pt modelId="{BBA911CD-E151-404E-B686-02B5D79DF923}" type="sibTrans" cxnId="{1F951074-9AF9-4C8E-94BA-6A6071BD33BF}">
      <dgm:prSet/>
      <dgm:spPr/>
      <dgm:t>
        <a:bodyPr/>
        <a:lstStyle/>
        <a:p>
          <a:endParaRPr lang="en-US" sz="2400"/>
        </a:p>
      </dgm:t>
    </dgm:pt>
    <dgm:pt modelId="{0ECB52B4-7CD7-4555-87EC-0BD8F38AC82D}">
      <dgm:prSet phldrT="[Text]" custT="1"/>
      <dgm:spPr/>
      <dgm:t>
        <a:bodyPr/>
        <a:lstStyle/>
        <a:p>
          <a:pPr rtl="1"/>
          <a:r>
            <a:rPr lang="fa-IR" sz="1600" b="1" dirty="0" smtClean="0">
              <a:cs typeface="B Nazanin" panose="00000400000000000000" pitchFamily="2" charset="-78"/>
            </a:rPr>
            <a:t>یکپارچه سازی اقدامات مربوط به مدیریت آب از جمله استفاده از آب خاکستری یا آب باران به عنوان جایگزینی برای آب تصفویه شده در ساختمان ها و تاسیاتی که امکان آن وجود دارد. </a:t>
          </a:r>
          <a:endParaRPr lang="en-US" sz="1600" b="1" dirty="0">
            <a:cs typeface="B Nazanin" panose="00000400000000000000" pitchFamily="2" charset="-78"/>
          </a:endParaRPr>
        </a:p>
      </dgm:t>
    </dgm:pt>
    <dgm:pt modelId="{351A4880-58BA-45C9-8C65-9FBEB347CA00}" type="parTrans" cxnId="{9BB6D009-33ED-48D7-BA8E-49DA347F839F}">
      <dgm:prSet/>
      <dgm:spPr/>
      <dgm:t>
        <a:bodyPr/>
        <a:lstStyle/>
        <a:p>
          <a:endParaRPr lang="en-US" sz="2400"/>
        </a:p>
      </dgm:t>
    </dgm:pt>
    <dgm:pt modelId="{134C7182-200A-442F-A987-8834DFFD28CD}" type="sibTrans" cxnId="{9BB6D009-33ED-48D7-BA8E-49DA347F839F}">
      <dgm:prSet/>
      <dgm:spPr/>
      <dgm:t>
        <a:bodyPr/>
        <a:lstStyle/>
        <a:p>
          <a:endParaRPr lang="en-US" sz="2400"/>
        </a:p>
      </dgm:t>
    </dgm:pt>
    <dgm:pt modelId="{9D7613B0-E4AC-4458-8DE5-879D384E22E4}" type="pres">
      <dgm:prSet presAssocID="{B57C1DA3-60C6-4B01-8AD0-BA8BFF058853}" presName="Name0" presStyleCnt="0">
        <dgm:presLayoutVars>
          <dgm:chMax val="7"/>
          <dgm:chPref val="7"/>
          <dgm:dir val="rev"/>
        </dgm:presLayoutVars>
      </dgm:prSet>
      <dgm:spPr/>
      <dgm:t>
        <a:bodyPr/>
        <a:lstStyle/>
        <a:p>
          <a:endParaRPr lang="en-US"/>
        </a:p>
      </dgm:t>
    </dgm:pt>
    <dgm:pt modelId="{120FE488-D953-4997-8370-7608F8B20E8A}" type="pres">
      <dgm:prSet presAssocID="{B57C1DA3-60C6-4B01-8AD0-BA8BFF058853}" presName="Name1" presStyleCnt="0"/>
      <dgm:spPr/>
    </dgm:pt>
    <dgm:pt modelId="{6B453DE4-523E-4D30-99F3-60B6D2EAABDF}" type="pres">
      <dgm:prSet presAssocID="{B57C1DA3-60C6-4B01-8AD0-BA8BFF058853}" presName="cycle" presStyleCnt="0"/>
      <dgm:spPr/>
    </dgm:pt>
    <dgm:pt modelId="{33891421-E873-4F16-BBAA-B62678B4831D}" type="pres">
      <dgm:prSet presAssocID="{B57C1DA3-60C6-4B01-8AD0-BA8BFF058853}" presName="srcNode" presStyleLbl="node1" presStyleIdx="0" presStyleCnt="2"/>
      <dgm:spPr/>
    </dgm:pt>
    <dgm:pt modelId="{641EE984-F7DE-429C-AC82-7A72E71D9975}" type="pres">
      <dgm:prSet presAssocID="{B57C1DA3-60C6-4B01-8AD0-BA8BFF058853}" presName="conn" presStyleLbl="parChTrans1D2" presStyleIdx="0" presStyleCnt="1"/>
      <dgm:spPr/>
      <dgm:t>
        <a:bodyPr/>
        <a:lstStyle/>
        <a:p>
          <a:endParaRPr lang="en-US"/>
        </a:p>
      </dgm:t>
    </dgm:pt>
    <dgm:pt modelId="{4A61C537-844A-4D7E-BB77-3F595DDE7CF5}" type="pres">
      <dgm:prSet presAssocID="{B57C1DA3-60C6-4B01-8AD0-BA8BFF058853}" presName="extraNode" presStyleLbl="node1" presStyleIdx="0" presStyleCnt="2"/>
      <dgm:spPr/>
    </dgm:pt>
    <dgm:pt modelId="{1139766A-68A2-450B-AB23-14BE61E582E9}" type="pres">
      <dgm:prSet presAssocID="{B57C1DA3-60C6-4B01-8AD0-BA8BFF058853}" presName="dstNode" presStyleLbl="node1" presStyleIdx="0" presStyleCnt="2"/>
      <dgm:spPr/>
    </dgm:pt>
    <dgm:pt modelId="{7AA52526-9121-4157-9468-403FBA0D9C96}" type="pres">
      <dgm:prSet presAssocID="{6A6220A2-6E8D-457C-B826-8B11F09BB85B}" presName="text_1" presStyleLbl="node1" presStyleIdx="0" presStyleCnt="2">
        <dgm:presLayoutVars>
          <dgm:bulletEnabled val="1"/>
        </dgm:presLayoutVars>
      </dgm:prSet>
      <dgm:spPr/>
      <dgm:t>
        <a:bodyPr/>
        <a:lstStyle/>
        <a:p>
          <a:endParaRPr lang="en-US"/>
        </a:p>
      </dgm:t>
    </dgm:pt>
    <dgm:pt modelId="{9BB31CE0-9090-4189-B311-8E313A3CD9D0}" type="pres">
      <dgm:prSet presAssocID="{6A6220A2-6E8D-457C-B826-8B11F09BB85B}" presName="accent_1" presStyleCnt="0"/>
      <dgm:spPr/>
    </dgm:pt>
    <dgm:pt modelId="{1D50FDA8-DF9D-440A-8B56-242A842CA902}" type="pres">
      <dgm:prSet presAssocID="{6A6220A2-6E8D-457C-B826-8B11F09BB85B}" presName="accentRepeatNode" presStyleLbl="solidFgAcc1" presStyleIdx="0" presStyleCnt="2"/>
      <dgm:spPr/>
    </dgm:pt>
    <dgm:pt modelId="{741074F3-192A-4761-9ED6-AC622D51E02B}" type="pres">
      <dgm:prSet presAssocID="{0ECB52B4-7CD7-4555-87EC-0BD8F38AC82D}" presName="text_2" presStyleLbl="node1" presStyleIdx="1" presStyleCnt="2">
        <dgm:presLayoutVars>
          <dgm:bulletEnabled val="1"/>
        </dgm:presLayoutVars>
      </dgm:prSet>
      <dgm:spPr/>
      <dgm:t>
        <a:bodyPr/>
        <a:lstStyle/>
        <a:p>
          <a:endParaRPr lang="en-US"/>
        </a:p>
      </dgm:t>
    </dgm:pt>
    <dgm:pt modelId="{B161471E-195C-4DA5-AD8C-426C02D0F173}" type="pres">
      <dgm:prSet presAssocID="{0ECB52B4-7CD7-4555-87EC-0BD8F38AC82D}" presName="accent_2" presStyleCnt="0"/>
      <dgm:spPr/>
    </dgm:pt>
    <dgm:pt modelId="{0FAFF238-114B-4FDC-AF93-4DA9FE9C0F68}" type="pres">
      <dgm:prSet presAssocID="{0ECB52B4-7CD7-4555-87EC-0BD8F38AC82D}" presName="accentRepeatNode" presStyleLbl="solidFgAcc1" presStyleIdx="1" presStyleCnt="2"/>
      <dgm:spPr/>
    </dgm:pt>
  </dgm:ptLst>
  <dgm:cxnLst>
    <dgm:cxn modelId="{1F951074-9AF9-4C8E-94BA-6A6071BD33BF}" srcId="{B57C1DA3-60C6-4B01-8AD0-BA8BFF058853}" destId="{6A6220A2-6E8D-457C-B826-8B11F09BB85B}" srcOrd="0" destOrd="0" parTransId="{1775EA9D-2945-418E-9BB6-44775480DE3C}" sibTransId="{BBA911CD-E151-404E-B686-02B5D79DF923}"/>
    <dgm:cxn modelId="{FE5FC268-B2F8-4D8D-9B44-ED996A4CA8D8}" type="presOf" srcId="{B57C1DA3-60C6-4B01-8AD0-BA8BFF058853}" destId="{9D7613B0-E4AC-4458-8DE5-879D384E22E4}" srcOrd="0" destOrd="0" presId="urn:microsoft.com/office/officeart/2008/layout/VerticalCurvedList"/>
    <dgm:cxn modelId="{9BB6D009-33ED-48D7-BA8E-49DA347F839F}" srcId="{B57C1DA3-60C6-4B01-8AD0-BA8BFF058853}" destId="{0ECB52B4-7CD7-4555-87EC-0BD8F38AC82D}" srcOrd="1" destOrd="0" parTransId="{351A4880-58BA-45C9-8C65-9FBEB347CA00}" sibTransId="{134C7182-200A-442F-A987-8834DFFD28CD}"/>
    <dgm:cxn modelId="{7AFF01FA-1A58-4CF5-94DB-753405DFA54D}" type="presOf" srcId="{BBA911CD-E151-404E-B686-02B5D79DF923}" destId="{641EE984-F7DE-429C-AC82-7A72E71D9975}" srcOrd="0" destOrd="0" presId="urn:microsoft.com/office/officeart/2008/layout/VerticalCurvedList"/>
    <dgm:cxn modelId="{D9BA89CD-C0BB-43F4-85B2-E7477621BAEF}" type="presOf" srcId="{6A6220A2-6E8D-457C-B826-8B11F09BB85B}" destId="{7AA52526-9121-4157-9468-403FBA0D9C96}" srcOrd="0" destOrd="0" presId="urn:microsoft.com/office/officeart/2008/layout/VerticalCurvedList"/>
    <dgm:cxn modelId="{17E5536A-3BAA-4F43-9DF0-680CAE9AD05C}" type="presOf" srcId="{0ECB52B4-7CD7-4555-87EC-0BD8F38AC82D}" destId="{741074F3-192A-4761-9ED6-AC622D51E02B}" srcOrd="0" destOrd="0" presId="urn:microsoft.com/office/officeart/2008/layout/VerticalCurvedList"/>
    <dgm:cxn modelId="{498BAA3A-A2D9-47C7-963B-2FBD495017C1}" type="presParOf" srcId="{9D7613B0-E4AC-4458-8DE5-879D384E22E4}" destId="{120FE488-D953-4997-8370-7608F8B20E8A}" srcOrd="0" destOrd="0" presId="urn:microsoft.com/office/officeart/2008/layout/VerticalCurvedList"/>
    <dgm:cxn modelId="{E2BB4AD5-4A56-41D6-BE4B-8347D1487625}" type="presParOf" srcId="{120FE488-D953-4997-8370-7608F8B20E8A}" destId="{6B453DE4-523E-4D30-99F3-60B6D2EAABDF}" srcOrd="0" destOrd="0" presId="urn:microsoft.com/office/officeart/2008/layout/VerticalCurvedList"/>
    <dgm:cxn modelId="{893543D4-90DC-4D44-AC53-6C408B6A7D71}" type="presParOf" srcId="{6B453DE4-523E-4D30-99F3-60B6D2EAABDF}" destId="{33891421-E873-4F16-BBAA-B62678B4831D}" srcOrd="0" destOrd="0" presId="urn:microsoft.com/office/officeart/2008/layout/VerticalCurvedList"/>
    <dgm:cxn modelId="{5599DBBA-E2C0-4BD7-AD46-82390B1D3D1F}" type="presParOf" srcId="{6B453DE4-523E-4D30-99F3-60B6D2EAABDF}" destId="{641EE984-F7DE-429C-AC82-7A72E71D9975}" srcOrd="1" destOrd="0" presId="urn:microsoft.com/office/officeart/2008/layout/VerticalCurvedList"/>
    <dgm:cxn modelId="{9AAAF582-6E8F-41F5-8AA7-37069E07623D}" type="presParOf" srcId="{6B453DE4-523E-4D30-99F3-60B6D2EAABDF}" destId="{4A61C537-844A-4D7E-BB77-3F595DDE7CF5}" srcOrd="2" destOrd="0" presId="urn:microsoft.com/office/officeart/2008/layout/VerticalCurvedList"/>
    <dgm:cxn modelId="{C7417FFB-8EC3-462E-B7FC-A90D0A2C5E57}" type="presParOf" srcId="{6B453DE4-523E-4D30-99F3-60B6D2EAABDF}" destId="{1139766A-68A2-450B-AB23-14BE61E582E9}" srcOrd="3" destOrd="0" presId="urn:microsoft.com/office/officeart/2008/layout/VerticalCurvedList"/>
    <dgm:cxn modelId="{66BF208F-37A2-4370-A299-EFB44A1A510E}" type="presParOf" srcId="{120FE488-D953-4997-8370-7608F8B20E8A}" destId="{7AA52526-9121-4157-9468-403FBA0D9C96}" srcOrd="1" destOrd="0" presId="urn:microsoft.com/office/officeart/2008/layout/VerticalCurvedList"/>
    <dgm:cxn modelId="{75B2CBD0-2013-4AFE-A72F-FE716A17548F}" type="presParOf" srcId="{120FE488-D953-4997-8370-7608F8B20E8A}" destId="{9BB31CE0-9090-4189-B311-8E313A3CD9D0}" srcOrd="2" destOrd="0" presId="urn:microsoft.com/office/officeart/2008/layout/VerticalCurvedList"/>
    <dgm:cxn modelId="{37BB3334-C865-475C-95C6-B127EE403CFD}" type="presParOf" srcId="{9BB31CE0-9090-4189-B311-8E313A3CD9D0}" destId="{1D50FDA8-DF9D-440A-8B56-242A842CA902}" srcOrd="0" destOrd="0" presId="urn:microsoft.com/office/officeart/2008/layout/VerticalCurvedList"/>
    <dgm:cxn modelId="{33040FF2-A327-40CA-9AD8-2160D039DE54}" type="presParOf" srcId="{120FE488-D953-4997-8370-7608F8B20E8A}" destId="{741074F3-192A-4761-9ED6-AC622D51E02B}" srcOrd="3" destOrd="0" presId="urn:microsoft.com/office/officeart/2008/layout/VerticalCurvedList"/>
    <dgm:cxn modelId="{6392F5EA-BFBF-47B3-8423-A7A25A1D1904}" type="presParOf" srcId="{120FE488-D953-4997-8370-7608F8B20E8A}" destId="{B161471E-195C-4DA5-AD8C-426C02D0F173}" srcOrd="4" destOrd="0" presId="urn:microsoft.com/office/officeart/2008/layout/VerticalCurvedList"/>
    <dgm:cxn modelId="{DECFB0A9-4E88-42ED-9D9F-C5ADE2C8B077}" type="presParOf" srcId="{B161471E-195C-4DA5-AD8C-426C02D0F173}" destId="{0FAFF238-114B-4FDC-AF93-4DA9FE9C0F6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7C1DA3-60C6-4B01-8AD0-BA8BFF05885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8BEAA6C-3599-4F1A-BC44-C4C0D9F47090}">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تمام همبستگی های فعلی و آینده بین این دستورالعمل ها، ارزیابی ها و برنامه ها</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E8E5DB12-3379-4DC2-82B4-065D494D75BB}" type="parTrans" cxnId="{F730275A-3A20-4A97-9197-CA14E82B5D1C}">
      <dgm:prSet/>
      <dgm:spPr/>
      <dgm:t>
        <a:bodyPr/>
        <a:lstStyle/>
        <a:p>
          <a:endParaRPr lang="en-US"/>
        </a:p>
      </dgm:t>
    </dgm:pt>
    <dgm:pt modelId="{EE6AD914-B6DA-44F0-9A3F-A4E04ED629B4}" type="sibTrans" cxnId="{F730275A-3A20-4A97-9197-CA14E82B5D1C}">
      <dgm:prSet/>
      <dgm:spPr/>
      <dgm:t>
        <a:bodyPr/>
        <a:lstStyle/>
        <a:p>
          <a:endParaRPr lang="en-US"/>
        </a:p>
      </dgm:t>
    </dgm:pt>
    <dgm:pt modelId="{2B2F49B9-8683-4723-B6AD-C209D8B5D7DA}">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دستورالعمل چهارچوب استراتژیک دریایی</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13C99A07-D8C1-4AF3-B7C6-92D6EE99B7A4}" type="parTrans" cxnId="{ADCD41BA-72B8-45D0-A04B-0CEBF62A4910}">
      <dgm:prSet/>
      <dgm:spPr/>
      <dgm:t>
        <a:bodyPr/>
        <a:lstStyle/>
        <a:p>
          <a:endParaRPr lang="en-US"/>
        </a:p>
      </dgm:t>
    </dgm:pt>
    <dgm:pt modelId="{06284D06-49EF-4F95-BE30-6BC060ADE026}" type="sibTrans" cxnId="{ADCD41BA-72B8-45D0-A04B-0CEBF62A4910}">
      <dgm:prSet/>
      <dgm:spPr/>
      <dgm:t>
        <a:bodyPr/>
        <a:lstStyle/>
        <a:p>
          <a:endParaRPr lang="en-US"/>
        </a:p>
      </dgm:t>
    </dgm:pt>
    <dgm:pt modelId="{29307097-475F-4D22-B5F4-3310E9F844A1}">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مطالعات ارزیابی ریسک سیل</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758227E6-CCF4-4396-BBED-52FEBFDA731B}" type="parTrans" cxnId="{7A692446-C3B2-4F2D-879E-6A139528515C}">
      <dgm:prSet/>
      <dgm:spPr/>
      <dgm:t>
        <a:bodyPr/>
        <a:lstStyle/>
        <a:p>
          <a:endParaRPr lang="en-US"/>
        </a:p>
      </dgm:t>
    </dgm:pt>
    <dgm:pt modelId="{70F2902F-C96A-4F44-A09A-2E7ACADCA72D}" type="sibTrans" cxnId="{7A692446-C3B2-4F2D-879E-6A139528515C}">
      <dgm:prSet/>
      <dgm:spPr/>
      <dgm:t>
        <a:bodyPr/>
        <a:lstStyle/>
        <a:p>
          <a:endParaRPr lang="en-US"/>
        </a:p>
      </dgm:t>
    </dgm:pt>
    <dgm:pt modelId="{7F904F54-8801-47A5-9993-A2F7195940B2}">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ماده 6 دستورالعمل زیستگاه</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45186B5C-9D55-488C-85FC-921B22137DF9}" type="parTrans" cxnId="{C5C84BCB-C668-49F6-A7E7-7D7322A9BD4D}">
      <dgm:prSet/>
      <dgm:spPr/>
      <dgm:t>
        <a:bodyPr/>
        <a:lstStyle/>
        <a:p>
          <a:endParaRPr lang="en-US"/>
        </a:p>
      </dgm:t>
    </dgm:pt>
    <dgm:pt modelId="{B1C9053D-FC63-4AF4-8776-CE917ECCFA01}" type="sibTrans" cxnId="{C5C84BCB-C668-49F6-A7E7-7D7322A9BD4D}">
      <dgm:prSet/>
      <dgm:spPr/>
      <dgm:t>
        <a:bodyPr/>
        <a:lstStyle/>
        <a:p>
          <a:endParaRPr lang="en-US"/>
        </a:p>
      </dgm:t>
    </dgm:pt>
    <dgm:pt modelId="{2B19DE09-D663-4CF5-9857-334D34F17186}">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بهترین اطلاعات موجود در مورد تاثیرات منطقه ای تغییرات اقلیمی</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A3225699-C6AF-4F63-9929-5F802F496684}" type="parTrans" cxnId="{B041679A-0AC8-4D04-85D8-8C56DF43BF73}">
      <dgm:prSet/>
      <dgm:spPr/>
      <dgm:t>
        <a:bodyPr/>
        <a:lstStyle/>
        <a:p>
          <a:endParaRPr lang="en-US"/>
        </a:p>
      </dgm:t>
    </dgm:pt>
    <dgm:pt modelId="{8B0D1409-CE9C-4864-93B4-C5A588967559}" type="sibTrans" cxnId="{B041679A-0AC8-4D04-85D8-8C56DF43BF73}">
      <dgm:prSet/>
      <dgm:spPr/>
      <dgm:t>
        <a:bodyPr/>
        <a:lstStyle/>
        <a:p>
          <a:endParaRPr lang="en-US"/>
        </a:p>
      </dgm:t>
    </dgm:pt>
    <dgm:pt modelId="{DBA771D9-7CC1-40E5-B140-B84E91B7FA61}">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دستورالعمل چهارچوب آب</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5D868CCB-7710-4600-9CD0-0B776801E242}" type="parTrans" cxnId="{3825D03C-10C4-4C0A-B490-73A73A29A3D4}">
      <dgm:prSet/>
      <dgm:spPr/>
      <dgm:t>
        <a:bodyPr/>
        <a:lstStyle/>
        <a:p>
          <a:endParaRPr lang="en-US"/>
        </a:p>
      </dgm:t>
    </dgm:pt>
    <dgm:pt modelId="{3713470E-7D12-432A-A3C6-5657F4B5052C}" type="sibTrans" cxnId="{3825D03C-10C4-4C0A-B490-73A73A29A3D4}">
      <dgm:prSet/>
      <dgm:spPr/>
      <dgm:t>
        <a:bodyPr/>
        <a:lstStyle/>
        <a:p>
          <a:endParaRPr lang="en-US"/>
        </a:p>
      </dgm:t>
    </dgm:pt>
    <dgm:pt modelId="{A6AEF99D-54D5-496F-B3C5-890863B9CBA2}">
      <dgm:prSet phldrT="[Text]" custT="1"/>
      <dgm:spPr/>
      <dgm:t>
        <a:bodyPr/>
        <a:lstStyle/>
        <a:p>
          <a:pPr algn="ctr" rtl="1"/>
          <a:r>
            <a:rPr lang="fa-IR" sz="1600" b="1" dirty="0" smtClean="0">
              <a:effectLst>
                <a:outerShdw blurRad="38100" dist="38100" dir="2700000" algn="tl">
                  <a:srgbClr val="000000">
                    <a:alpha val="43137"/>
                  </a:srgbClr>
                </a:outerShdw>
              </a:effectLst>
              <a:cs typeface="B Nazanin" panose="00000400000000000000" pitchFamily="2" charset="-78"/>
            </a:rPr>
            <a:t>دستورالعمل پرندگان</a:t>
          </a:r>
          <a:endParaRPr lang="en-US" sz="1600" b="1" dirty="0">
            <a:effectLst>
              <a:outerShdw blurRad="38100" dist="38100" dir="2700000" algn="tl">
                <a:srgbClr val="000000">
                  <a:alpha val="43137"/>
                </a:srgbClr>
              </a:outerShdw>
            </a:effectLst>
            <a:cs typeface="B Nazanin" panose="00000400000000000000" pitchFamily="2" charset="-78"/>
          </a:endParaRPr>
        </a:p>
      </dgm:t>
    </dgm:pt>
    <dgm:pt modelId="{D3B5D057-BA45-41C5-A50A-C6D571F78390}" type="parTrans" cxnId="{4D2EAA17-DC62-4884-ADDA-DCFCDFB17DCC}">
      <dgm:prSet/>
      <dgm:spPr/>
      <dgm:t>
        <a:bodyPr/>
        <a:lstStyle/>
        <a:p>
          <a:endParaRPr lang="en-US"/>
        </a:p>
      </dgm:t>
    </dgm:pt>
    <dgm:pt modelId="{955CEF2F-4596-493F-AAB5-6ADE1269FD04}" type="sibTrans" cxnId="{4D2EAA17-DC62-4884-ADDA-DCFCDFB17DCC}">
      <dgm:prSet/>
      <dgm:spPr/>
      <dgm:t>
        <a:bodyPr/>
        <a:lstStyle/>
        <a:p>
          <a:endParaRPr lang="en-US"/>
        </a:p>
      </dgm:t>
    </dgm:pt>
    <dgm:pt modelId="{3CD953F6-5E1C-4F9F-907B-31DE35A3DC7F}" type="pres">
      <dgm:prSet presAssocID="{B57C1DA3-60C6-4B01-8AD0-BA8BFF058853}" presName="linear" presStyleCnt="0">
        <dgm:presLayoutVars>
          <dgm:animLvl val="lvl"/>
          <dgm:resizeHandles val="exact"/>
        </dgm:presLayoutVars>
      </dgm:prSet>
      <dgm:spPr/>
      <dgm:t>
        <a:bodyPr/>
        <a:lstStyle/>
        <a:p>
          <a:endParaRPr lang="en-US"/>
        </a:p>
      </dgm:t>
    </dgm:pt>
    <dgm:pt modelId="{75149D93-AE6D-4831-81ED-675E4D62C2BE}" type="pres">
      <dgm:prSet presAssocID="{DBA771D9-7CC1-40E5-B140-B84E91B7FA61}" presName="parentText" presStyleLbl="node1" presStyleIdx="0" presStyleCnt="7">
        <dgm:presLayoutVars>
          <dgm:chMax val="0"/>
          <dgm:bulletEnabled val="1"/>
        </dgm:presLayoutVars>
      </dgm:prSet>
      <dgm:spPr/>
      <dgm:t>
        <a:bodyPr/>
        <a:lstStyle/>
        <a:p>
          <a:endParaRPr lang="en-US"/>
        </a:p>
      </dgm:t>
    </dgm:pt>
    <dgm:pt modelId="{2AD15F47-F85C-4498-96EB-B0252543E060}" type="pres">
      <dgm:prSet presAssocID="{3713470E-7D12-432A-A3C6-5657F4B5052C}" presName="spacer" presStyleCnt="0"/>
      <dgm:spPr/>
    </dgm:pt>
    <dgm:pt modelId="{29B0EEFD-E6A2-4295-ACC3-517164310F70}" type="pres">
      <dgm:prSet presAssocID="{A6AEF99D-54D5-496F-B3C5-890863B9CBA2}" presName="parentText" presStyleLbl="node1" presStyleIdx="1" presStyleCnt="7">
        <dgm:presLayoutVars>
          <dgm:chMax val="0"/>
          <dgm:bulletEnabled val="1"/>
        </dgm:presLayoutVars>
      </dgm:prSet>
      <dgm:spPr/>
      <dgm:t>
        <a:bodyPr/>
        <a:lstStyle/>
        <a:p>
          <a:endParaRPr lang="en-US"/>
        </a:p>
      </dgm:t>
    </dgm:pt>
    <dgm:pt modelId="{AB3F2203-ADF8-4EC9-ADBC-5CF72477CE62}" type="pres">
      <dgm:prSet presAssocID="{955CEF2F-4596-493F-AAB5-6ADE1269FD04}" presName="spacer" presStyleCnt="0"/>
      <dgm:spPr/>
    </dgm:pt>
    <dgm:pt modelId="{73520A43-323A-4CEF-91A9-70A3CE9092B2}" type="pres">
      <dgm:prSet presAssocID="{2B2F49B9-8683-4723-B6AD-C209D8B5D7DA}" presName="parentText" presStyleLbl="node1" presStyleIdx="2" presStyleCnt="7">
        <dgm:presLayoutVars>
          <dgm:chMax val="0"/>
          <dgm:bulletEnabled val="1"/>
        </dgm:presLayoutVars>
      </dgm:prSet>
      <dgm:spPr/>
      <dgm:t>
        <a:bodyPr/>
        <a:lstStyle/>
        <a:p>
          <a:endParaRPr lang="en-US"/>
        </a:p>
      </dgm:t>
    </dgm:pt>
    <dgm:pt modelId="{B96D6680-19D0-4DDB-A538-711E9841C76C}" type="pres">
      <dgm:prSet presAssocID="{06284D06-49EF-4F95-BE30-6BC060ADE026}" presName="spacer" presStyleCnt="0"/>
      <dgm:spPr/>
    </dgm:pt>
    <dgm:pt modelId="{B1D24B54-D92F-4F20-B8D5-49F68343AE9D}" type="pres">
      <dgm:prSet presAssocID="{29307097-475F-4D22-B5F4-3310E9F844A1}" presName="parentText" presStyleLbl="node1" presStyleIdx="3" presStyleCnt="7">
        <dgm:presLayoutVars>
          <dgm:chMax val="0"/>
          <dgm:bulletEnabled val="1"/>
        </dgm:presLayoutVars>
      </dgm:prSet>
      <dgm:spPr/>
      <dgm:t>
        <a:bodyPr/>
        <a:lstStyle/>
        <a:p>
          <a:endParaRPr lang="en-US"/>
        </a:p>
      </dgm:t>
    </dgm:pt>
    <dgm:pt modelId="{98084055-ACE1-4449-8748-B1A2FF3A38A7}" type="pres">
      <dgm:prSet presAssocID="{70F2902F-C96A-4F44-A09A-2E7ACADCA72D}" presName="spacer" presStyleCnt="0"/>
      <dgm:spPr/>
    </dgm:pt>
    <dgm:pt modelId="{D08F1BDA-8032-4D01-82A6-8A55C4DFF5DB}" type="pres">
      <dgm:prSet presAssocID="{7F904F54-8801-47A5-9993-A2F7195940B2}" presName="parentText" presStyleLbl="node1" presStyleIdx="4" presStyleCnt="7">
        <dgm:presLayoutVars>
          <dgm:chMax val="0"/>
          <dgm:bulletEnabled val="1"/>
        </dgm:presLayoutVars>
      </dgm:prSet>
      <dgm:spPr/>
      <dgm:t>
        <a:bodyPr/>
        <a:lstStyle/>
        <a:p>
          <a:endParaRPr lang="en-US"/>
        </a:p>
      </dgm:t>
    </dgm:pt>
    <dgm:pt modelId="{D406537E-F487-4520-8BC7-2A343303C5D7}" type="pres">
      <dgm:prSet presAssocID="{B1C9053D-FC63-4AF4-8776-CE917ECCFA01}" presName="spacer" presStyleCnt="0"/>
      <dgm:spPr/>
    </dgm:pt>
    <dgm:pt modelId="{3C594677-3B2D-4EF1-9629-FD92D381B93D}" type="pres">
      <dgm:prSet presAssocID="{2B19DE09-D663-4CF5-9857-334D34F17186}" presName="parentText" presStyleLbl="node1" presStyleIdx="5" presStyleCnt="7">
        <dgm:presLayoutVars>
          <dgm:chMax val="0"/>
          <dgm:bulletEnabled val="1"/>
        </dgm:presLayoutVars>
      </dgm:prSet>
      <dgm:spPr/>
      <dgm:t>
        <a:bodyPr/>
        <a:lstStyle/>
        <a:p>
          <a:endParaRPr lang="en-US"/>
        </a:p>
      </dgm:t>
    </dgm:pt>
    <dgm:pt modelId="{D9B7BB91-FC57-467A-BDF4-499C17D44C0C}" type="pres">
      <dgm:prSet presAssocID="{8B0D1409-CE9C-4864-93B4-C5A588967559}" presName="spacer" presStyleCnt="0"/>
      <dgm:spPr/>
    </dgm:pt>
    <dgm:pt modelId="{9903EDD7-0A9B-4E6F-B4F0-738B23E9A058}" type="pres">
      <dgm:prSet presAssocID="{F8BEAA6C-3599-4F1A-BC44-C4C0D9F47090}" presName="parentText" presStyleLbl="node1" presStyleIdx="6" presStyleCnt="7">
        <dgm:presLayoutVars>
          <dgm:chMax val="0"/>
          <dgm:bulletEnabled val="1"/>
        </dgm:presLayoutVars>
      </dgm:prSet>
      <dgm:spPr/>
      <dgm:t>
        <a:bodyPr/>
        <a:lstStyle/>
        <a:p>
          <a:endParaRPr lang="en-US"/>
        </a:p>
      </dgm:t>
    </dgm:pt>
  </dgm:ptLst>
  <dgm:cxnLst>
    <dgm:cxn modelId="{F730275A-3A20-4A97-9197-CA14E82B5D1C}" srcId="{B57C1DA3-60C6-4B01-8AD0-BA8BFF058853}" destId="{F8BEAA6C-3599-4F1A-BC44-C4C0D9F47090}" srcOrd="6" destOrd="0" parTransId="{E8E5DB12-3379-4DC2-82B4-065D494D75BB}" sibTransId="{EE6AD914-B6DA-44F0-9A3F-A4E04ED629B4}"/>
    <dgm:cxn modelId="{C5C84BCB-C668-49F6-A7E7-7D7322A9BD4D}" srcId="{B57C1DA3-60C6-4B01-8AD0-BA8BFF058853}" destId="{7F904F54-8801-47A5-9993-A2F7195940B2}" srcOrd="4" destOrd="0" parTransId="{45186B5C-9D55-488C-85FC-921B22137DF9}" sibTransId="{B1C9053D-FC63-4AF4-8776-CE917ECCFA01}"/>
    <dgm:cxn modelId="{3825D03C-10C4-4C0A-B490-73A73A29A3D4}" srcId="{B57C1DA3-60C6-4B01-8AD0-BA8BFF058853}" destId="{DBA771D9-7CC1-40E5-B140-B84E91B7FA61}" srcOrd="0" destOrd="0" parTransId="{5D868CCB-7710-4600-9CD0-0B776801E242}" sibTransId="{3713470E-7D12-432A-A3C6-5657F4B5052C}"/>
    <dgm:cxn modelId="{ADCD41BA-72B8-45D0-A04B-0CEBF62A4910}" srcId="{B57C1DA3-60C6-4B01-8AD0-BA8BFF058853}" destId="{2B2F49B9-8683-4723-B6AD-C209D8B5D7DA}" srcOrd="2" destOrd="0" parTransId="{13C99A07-D8C1-4AF3-B7C6-92D6EE99B7A4}" sibTransId="{06284D06-49EF-4F95-BE30-6BC060ADE026}"/>
    <dgm:cxn modelId="{8DB32FD7-2088-4252-9888-6CB3A772D3DB}" type="presOf" srcId="{7F904F54-8801-47A5-9993-A2F7195940B2}" destId="{D08F1BDA-8032-4D01-82A6-8A55C4DFF5DB}" srcOrd="0" destOrd="0" presId="urn:microsoft.com/office/officeart/2005/8/layout/vList2"/>
    <dgm:cxn modelId="{ED721373-E196-44ED-8BDB-2F9F02DC020E}" type="presOf" srcId="{B57C1DA3-60C6-4B01-8AD0-BA8BFF058853}" destId="{3CD953F6-5E1C-4F9F-907B-31DE35A3DC7F}" srcOrd="0" destOrd="0" presId="urn:microsoft.com/office/officeart/2005/8/layout/vList2"/>
    <dgm:cxn modelId="{8A35E870-91CF-41F1-AC7C-1BD5E0289399}" type="presOf" srcId="{DBA771D9-7CC1-40E5-B140-B84E91B7FA61}" destId="{75149D93-AE6D-4831-81ED-675E4D62C2BE}" srcOrd="0" destOrd="0" presId="urn:microsoft.com/office/officeart/2005/8/layout/vList2"/>
    <dgm:cxn modelId="{3D8ED3B7-4CA0-4ED3-B2E0-6724AEFD17A9}" type="presOf" srcId="{2B2F49B9-8683-4723-B6AD-C209D8B5D7DA}" destId="{73520A43-323A-4CEF-91A9-70A3CE9092B2}" srcOrd="0" destOrd="0" presId="urn:microsoft.com/office/officeart/2005/8/layout/vList2"/>
    <dgm:cxn modelId="{7A692446-C3B2-4F2D-879E-6A139528515C}" srcId="{B57C1DA3-60C6-4B01-8AD0-BA8BFF058853}" destId="{29307097-475F-4D22-B5F4-3310E9F844A1}" srcOrd="3" destOrd="0" parTransId="{758227E6-CCF4-4396-BBED-52FEBFDA731B}" sibTransId="{70F2902F-C96A-4F44-A09A-2E7ACADCA72D}"/>
    <dgm:cxn modelId="{CB091B24-E729-40A6-84DB-1B573D579218}" type="presOf" srcId="{2B19DE09-D663-4CF5-9857-334D34F17186}" destId="{3C594677-3B2D-4EF1-9629-FD92D381B93D}" srcOrd="0" destOrd="0" presId="urn:microsoft.com/office/officeart/2005/8/layout/vList2"/>
    <dgm:cxn modelId="{ED20F788-1586-4D9D-9501-DDD4F9293DDA}" type="presOf" srcId="{A6AEF99D-54D5-496F-B3C5-890863B9CBA2}" destId="{29B0EEFD-E6A2-4295-ACC3-517164310F70}" srcOrd="0" destOrd="0" presId="urn:microsoft.com/office/officeart/2005/8/layout/vList2"/>
    <dgm:cxn modelId="{DBB498C2-9AF8-4033-A6B3-5B216BE211DC}" type="presOf" srcId="{29307097-475F-4D22-B5F4-3310E9F844A1}" destId="{B1D24B54-D92F-4F20-B8D5-49F68343AE9D}" srcOrd="0" destOrd="0" presId="urn:microsoft.com/office/officeart/2005/8/layout/vList2"/>
    <dgm:cxn modelId="{4D2EAA17-DC62-4884-ADDA-DCFCDFB17DCC}" srcId="{B57C1DA3-60C6-4B01-8AD0-BA8BFF058853}" destId="{A6AEF99D-54D5-496F-B3C5-890863B9CBA2}" srcOrd="1" destOrd="0" parTransId="{D3B5D057-BA45-41C5-A50A-C6D571F78390}" sibTransId="{955CEF2F-4596-493F-AAB5-6ADE1269FD04}"/>
    <dgm:cxn modelId="{3BC81511-94E2-47AE-A0E0-9209D3747693}" type="presOf" srcId="{F8BEAA6C-3599-4F1A-BC44-C4C0D9F47090}" destId="{9903EDD7-0A9B-4E6F-B4F0-738B23E9A058}" srcOrd="0" destOrd="0" presId="urn:microsoft.com/office/officeart/2005/8/layout/vList2"/>
    <dgm:cxn modelId="{B041679A-0AC8-4D04-85D8-8C56DF43BF73}" srcId="{B57C1DA3-60C6-4B01-8AD0-BA8BFF058853}" destId="{2B19DE09-D663-4CF5-9857-334D34F17186}" srcOrd="5" destOrd="0" parTransId="{A3225699-C6AF-4F63-9929-5F802F496684}" sibTransId="{8B0D1409-CE9C-4864-93B4-C5A588967559}"/>
    <dgm:cxn modelId="{2012B8B0-70AD-44F2-94E6-36939AC51E58}" type="presParOf" srcId="{3CD953F6-5E1C-4F9F-907B-31DE35A3DC7F}" destId="{75149D93-AE6D-4831-81ED-675E4D62C2BE}" srcOrd="0" destOrd="0" presId="urn:microsoft.com/office/officeart/2005/8/layout/vList2"/>
    <dgm:cxn modelId="{5683C5A1-3ACA-42E8-A43C-9047227594CE}" type="presParOf" srcId="{3CD953F6-5E1C-4F9F-907B-31DE35A3DC7F}" destId="{2AD15F47-F85C-4498-96EB-B0252543E060}" srcOrd="1" destOrd="0" presId="urn:microsoft.com/office/officeart/2005/8/layout/vList2"/>
    <dgm:cxn modelId="{D644837D-093B-4454-925C-01B9C46C5D41}" type="presParOf" srcId="{3CD953F6-5E1C-4F9F-907B-31DE35A3DC7F}" destId="{29B0EEFD-E6A2-4295-ACC3-517164310F70}" srcOrd="2" destOrd="0" presId="urn:microsoft.com/office/officeart/2005/8/layout/vList2"/>
    <dgm:cxn modelId="{9638825B-B1F4-4B2E-BEDB-573E5264DE85}" type="presParOf" srcId="{3CD953F6-5E1C-4F9F-907B-31DE35A3DC7F}" destId="{AB3F2203-ADF8-4EC9-ADBC-5CF72477CE62}" srcOrd="3" destOrd="0" presId="urn:microsoft.com/office/officeart/2005/8/layout/vList2"/>
    <dgm:cxn modelId="{D6EEF337-C86E-45A8-9A31-81E7EAD9F644}" type="presParOf" srcId="{3CD953F6-5E1C-4F9F-907B-31DE35A3DC7F}" destId="{73520A43-323A-4CEF-91A9-70A3CE9092B2}" srcOrd="4" destOrd="0" presId="urn:microsoft.com/office/officeart/2005/8/layout/vList2"/>
    <dgm:cxn modelId="{0CEE44F5-4726-48BB-963E-7B623AC1781F}" type="presParOf" srcId="{3CD953F6-5E1C-4F9F-907B-31DE35A3DC7F}" destId="{B96D6680-19D0-4DDB-A538-711E9841C76C}" srcOrd="5" destOrd="0" presId="urn:microsoft.com/office/officeart/2005/8/layout/vList2"/>
    <dgm:cxn modelId="{DBC36912-FF60-42FF-BA95-F06461A1080C}" type="presParOf" srcId="{3CD953F6-5E1C-4F9F-907B-31DE35A3DC7F}" destId="{B1D24B54-D92F-4F20-B8D5-49F68343AE9D}" srcOrd="6" destOrd="0" presId="urn:microsoft.com/office/officeart/2005/8/layout/vList2"/>
    <dgm:cxn modelId="{3C0E24A9-1E22-4356-8B6B-D308319A095D}" type="presParOf" srcId="{3CD953F6-5E1C-4F9F-907B-31DE35A3DC7F}" destId="{98084055-ACE1-4449-8748-B1A2FF3A38A7}" srcOrd="7" destOrd="0" presId="urn:microsoft.com/office/officeart/2005/8/layout/vList2"/>
    <dgm:cxn modelId="{9F06A9BA-759D-4315-AA1C-A6DE88E84FBC}" type="presParOf" srcId="{3CD953F6-5E1C-4F9F-907B-31DE35A3DC7F}" destId="{D08F1BDA-8032-4D01-82A6-8A55C4DFF5DB}" srcOrd="8" destOrd="0" presId="urn:microsoft.com/office/officeart/2005/8/layout/vList2"/>
    <dgm:cxn modelId="{F156EFA8-3FFB-4145-9A64-EA539D2E4818}" type="presParOf" srcId="{3CD953F6-5E1C-4F9F-907B-31DE35A3DC7F}" destId="{D406537E-F487-4520-8BC7-2A343303C5D7}" srcOrd="9" destOrd="0" presId="urn:microsoft.com/office/officeart/2005/8/layout/vList2"/>
    <dgm:cxn modelId="{99C3142D-2F5B-4556-B8B8-075E2E24EEA8}" type="presParOf" srcId="{3CD953F6-5E1C-4F9F-907B-31DE35A3DC7F}" destId="{3C594677-3B2D-4EF1-9629-FD92D381B93D}" srcOrd="10" destOrd="0" presId="urn:microsoft.com/office/officeart/2005/8/layout/vList2"/>
    <dgm:cxn modelId="{735CF7C3-E13D-46B0-B77D-AD81D10B235C}" type="presParOf" srcId="{3CD953F6-5E1C-4F9F-907B-31DE35A3DC7F}" destId="{D9B7BB91-FC57-467A-BDF4-499C17D44C0C}" srcOrd="11" destOrd="0" presId="urn:microsoft.com/office/officeart/2005/8/layout/vList2"/>
    <dgm:cxn modelId="{F051A1EB-7C94-4EB7-90AE-9B8DF569DAE7}" type="presParOf" srcId="{3CD953F6-5E1C-4F9F-907B-31DE35A3DC7F}" destId="{9903EDD7-0A9B-4E6F-B4F0-738B23E9A05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C4A67-59E5-49B9-83E0-7896A60E0CE0}">
      <dsp:nvSpPr>
        <dsp:cNvPr id="0" name=""/>
        <dsp:cNvSpPr/>
      </dsp:nvSpPr>
      <dsp:spPr>
        <a:xfrm>
          <a:off x="2999216" y="1946270"/>
          <a:ext cx="657805" cy="91440"/>
        </a:xfrm>
        <a:custGeom>
          <a:avLst/>
          <a:gdLst/>
          <a:ahLst/>
          <a:cxnLst/>
          <a:rect l="0" t="0" r="0" b="0"/>
          <a:pathLst>
            <a:path>
              <a:moveTo>
                <a:pt x="0" y="45720"/>
              </a:moveTo>
              <a:lnTo>
                <a:pt x="657805"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10909" y="1988548"/>
        <a:ext cx="34420" cy="6884"/>
      </dsp:txXfrm>
    </dsp:sp>
    <dsp:sp modelId="{07B2EB88-F797-45C6-A27D-5D3BF981ABC6}">
      <dsp:nvSpPr>
        <dsp:cNvPr id="0" name=""/>
        <dsp:cNvSpPr/>
      </dsp:nvSpPr>
      <dsp:spPr>
        <a:xfrm>
          <a:off x="7951" y="1094071"/>
          <a:ext cx="2993065" cy="179583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kern="1200" dirty="0" smtClean="0">
              <a:effectLst>
                <a:outerShdw blurRad="38100" dist="38100" dir="2700000" algn="tl">
                  <a:srgbClr val="000000">
                    <a:alpha val="43137"/>
                  </a:srgbClr>
                </a:outerShdw>
              </a:effectLst>
              <a:cs typeface="B Elham" panose="00000400000000000000" pitchFamily="2" charset="-78"/>
            </a:rPr>
            <a:t>معرفی نظام برنامه ریزی کشور ایرلند</a:t>
          </a:r>
          <a:endParaRPr lang="en-US" sz="2600" kern="1200" dirty="0">
            <a:effectLst>
              <a:outerShdw blurRad="38100" dist="38100" dir="2700000" algn="tl">
                <a:srgbClr val="000000">
                  <a:alpha val="43137"/>
                </a:srgbClr>
              </a:outerShdw>
            </a:effectLst>
            <a:cs typeface="B Elham" panose="00000400000000000000" pitchFamily="2" charset="-78"/>
          </a:endParaRPr>
        </a:p>
      </dsp:txBody>
      <dsp:txXfrm>
        <a:off x="7951" y="1094071"/>
        <a:ext cx="2993065" cy="1795839"/>
      </dsp:txXfrm>
    </dsp:sp>
    <dsp:sp modelId="{9DF83DDF-1059-4257-BBC6-413F42DBD776}">
      <dsp:nvSpPr>
        <dsp:cNvPr id="0" name=""/>
        <dsp:cNvSpPr/>
      </dsp:nvSpPr>
      <dsp:spPr>
        <a:xfrm>
          <a:off x="6680687" y="1946270"/>
          <a:ext cx="657805" cy="91440"/>
        </a:xfrm>
        <a:custGeom>
          <a:avLst/>
          <a:gdLst/>
          <a:ahLst/>
          <a:cxnLst/>
          <a:rect l="0" t="0" r="0" b="0"/>
          <a:pathLst>
            <a:path>
              <a:moveTo>
                <a:pt x="0" y="45720"/>
              </a:moveTo>
              <a:lnTo>
                <a:pt x="657805" y="45720"/>
              </a:lnTo>
            </a:path>
          </a:pathLst>
        </a:custGeom>
        <a:noFill/>
        <a:ln w="6350" cap="flat" cmpd="sng" algn="ctr">
          <a:solidFill>
            <a:schemeClr val="accent5">
              <a:hueOff val="-1838336"/>
              <a:satOff val="-2557"/>
              <a:lumOff val="-98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992379" y="1988548"/>
        <a:ext cx="34420" cy="6884"/>
      </dsp:txXfrm>
    </dsp:sp>
    <dsp:sp modelId="{09255F7F-3D34-4114-8C4D-9AA35AC84187}">
      <dsp:nvSpPr>
        <dsp:cNvPr id="0" name=""/>
        <dsp:cNvSpPr/>
      </dsp:nvSpPr>
      <dsp:spPr>
        <a:xfrm>
          <a:off x="3689421" y="1094071"/>
          <a:ext cx="2993065" cy="1795839"/>
        </a:xfrm>
        <a:prstGeom prst="rect">
          <a:avLst/>
        </a:prstGeom>
        <a:solidFill>
          <a:schemeClr val="accent5">
            <a:hueOff val="-1470669"/>
            <a:satOff val="-2046"/>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kern="1200" dirty="0" smtClean="0">
              <a:effectLst>
                <a:outerShdw blurRad="38100" dist="38100" dir="2700000" algn="tl">
                  <a:srgbClr val="000000">
                    <a:alpha val="43137"/>
                  </a:srgbClr>
                </a:outerShdw>
              </a:effectLst>
              <a:cs typeface="B Elham" panose="00000400000000000000" pitchFamily="2" charset="-78"/>
            </a:rPr>
            <a:t>معرفی جایگاه برنامه ریزی مناطق کلانشهری در کشور ایرلند</a:t>
          </a:r>
          <a:endParaRPr lang="en-US" sz="2600" kern="1200" dirty="0">
            <a:effectLst>
              <a:outerShdw blurRad="38100" dist="38100" dir="2700000" algn="tl">
                <a:srgbClr val="000000">
                  <a:alpha val="43137"/>
                </a:srgbClr>
              </a:outerShdw>
            </a:effectLst>
            <a:cs typeface="B Elham" panose="00000400000000000000" pitchFamily="2" charset="-78"/>
          </a:endParaRPr>
        </a:p>
      </dsp:txBody>
      <dsp:txXfrm>
        <a:off x="3689421" y="1094071"/>
        <a:ext cx="2993065" cy="1795839"/>
      </dsp:txXfrm>
    </dsp:sp>
    <dsp:sp modelId="{66AD3A43-1054-4AB1-8A35-BFBABF736A0B}">
      <dsp:nvSpPr>
        <dsp:cNvPr id="0" name=""/>
        <dsp:cNvSpPr/>
      </dsp:nvSpPr>
      <dsp:spPr>
        <a:xfrm>
          <a:off x="1504483" y="2888110"/>
          <a:ext cx="7362941" cy="657805"/>
        </a:xfrm>
        <a:custGeom>
          <a:avLst/>
          <a:gdLst/>
          <a:ahLst/>
          <a:cxnLst/>
          <a:rect l="0" t="0" r="0" b="0"/>
          <a:pathLst>
            <a:path>
              <a:moveTo>
                <a:pt x="7362941" y="0"/>
              </a:moveTo>
              <a:lnTo>
                <a:pt x="7362941" y="346002"/>
              </a:lnTo>
              <a:lnTo>
                <a:pt x="0" y="346002"/>
              </a:lnTo>
              <a:lnTo>
                <a:pt x="0" y="657805"/>
              </a:lnTo>
            </a:path>
          </a:pathLst>
        </a:custGeom>
        <a:noFill/>
        <a:ln w="6350" cap="flat" cmpd="sng" algn="ctr">
          <a:solidFill>
            <a:schemeClr val="accent5">
              <a:hueOff val="-3676672"/>
              <a:satOff val="-5114"/>
              <a:lumOff val="-196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01078" y="3213570"/>
        <a:ext cx="369752" cy="6884"/>
      </dsp:txXfrm>
    </dsp:sp>
    <dsp:sp modelId="{28F5462E-6F55-4548-8A53-5F5355E37701}">
      <dsp:nvSpPr>
        <dsp:cNvPr id="0" name=""/>
        <dsp:cNvSpPr/>
      </dsp:nvSpPr>
      <dsp:spPr>
        <a:xfrm>
          <a:off x="7370892" y="1094071"/>
          <a:ext cx="2993065" cy="1795839"/>
        </a:xfrm>
        <a:prstGeom prst="rect">
          <a:avLst/>
        </a:prstGeom>
        <a:solidFill>
          <a:schemeClr val="accent5">
            <a:hueOff val="-2941338"/>
            <a:satOff val="-4091"/>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kern="1200" dirty="0" smtClean="0">
              <a:effectLst>
                <a:outerShdw blurRad="38100" dist="38100" dir="2700000" algn="tl">
                  <a:srgbClr val="000000">
                    <a:alpha val="43137"/>
                  </a:srgbClr>
                </a:outerShdw>
              </a:effectLst>
              <a:cs typeface="B Elham" panose="00000400000000000000" pitchFamily="2" charset="-78"/>
            </a:rPr>
            <a:t>آشنایی با منطقه کلانشهری دوبلین و مسائل و چالش های آن</a:t>
          </a:r>
          <a:endParaRPr lang="en-US" sz="2600" kern="1200" dirty="0">
            <a:effectLst>
              <a:outerShdw blurRad="38100" dist="38100" dir="2700000" algn="tl">
                <a:srgbClr val="000000">
                  <a:alpha val="43137"/>
                </a:srgbClr>
              </a:outerShdw>
            </a:effectLst>
            <a:cs typeface="B Elham" panose="00000400000000000000" pitchFamily="2" charset="-78"/>
          </a:endParaRPr>
        </a:p>
      </dsp:txBody>
      <dsp:txXfrm>
        <a:off x="7370892" y="1094071"/>
        <a:ext cx="2993065" cy="1795839"/>
      </dsp:txXfrm>
    </dsp:sp>
    <dsp:sp modelId="{1C6A9669-1363-4EDE-A46A-0D7948C96E93}">
      <dsp:nvSpPr>
        <dsp:cNvPr id="0" name=""/>
        <dsp:cNvSpPr/>
      </dsp:nvSpPr>
      <dsp:spPr>
        <a:xfrm>
          <a:off x="2999216" y="4430515"/>
          <a:ext cx="657805" cy="91440"/>
        </a:xfrm>
        <a:custGeom>
          <a:avLst/>
          <a:gdLst/>
          <a:ahLst/>
          <a:cxnLst/>
          <a:rect l="0" t="0" r="0" b="0"/>
          <a:pathLst>
            <a:path>
              <a:moveTo>
                <a:pt x="0" y="45720"/>
              </a:moveTo>
              <a:lnTo>
                <a:pt x="657805" y="45720"/>
              </a:lnTo>
            </a:path>
          </a:pathLst>
        </a:custGeom>
        <a:noFill/>
        <a:ln w="6350" cap="flat" cmpd="sng" algn="ctr">
          <a:solidFill>
            <a:schemeClr val="accent5">
              <a:hueOff val="-5515009"/>
              <a:satOff val="-7671"/>
              <a:lumOff val="-294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10909" y="4472793"/>
        <a:ext cx="34420" cy="6884"/>
      </dsp:txXfrm>
    </dsp:sp>
    <dsp:sp modelId="{E80F823B-C14E-42EE-81FB-8DDDD25144FD}">
      <dsp:nvSpPr>
        <dsp:cNvPr id="0" name=""/>
        <dsp:cNvSpPr/>
      </dsp:nvSpPr>
      <dsp:spPr>
        <a:xfrm>
          <a:off x="7951" y="3578315"/>
          <a:ext cx="2993065" cy="1795839"/>
        </a:xfrm>
        <a:prstGeom prst="rect">
          <a:avLst/>
        </a:prstGeom>
        <a:solidFill>
          <a:schemeClr val="accent5">
            <a:hueOff val="-4412007"/>
            <a:satOff val="-6137"/>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a-IR" sz="2400" kern="1200" dirty="0" smtClean="0">
              <a:effectLst>
                <a:outerShdw blurRad="38100" dist="38100" dir="2700000" algn="tl">
                  <a:srgbClr val="000000">
                    <a:alpha val="43137"/>
                  </a:srgbClr>
                </a:outerShdw>
              </a:effectLst>
              <a:cs typeface="B Elham" panose="00000400000000000000" pitchFamily="2" charset="-78"/>
            </a:rPr>
            <a:t>معرفی سند راهبردی</a:t>
          </a:r>
          <a:endParaRPr lang="en-US" sz="2400" kern="1200" dirty="0">
            <a:effectLst>
              <a:outerShdw blurRad="38100" dist="38100" dir="2700000" algn="tl">
                <a:srgbClr val="000000">
                  <a:alpha val="43137"/>
                </a:srgbClr>
              </a:outerShdw>
            </a:effectLst>
            <a:cs typeface="B Elham" panose="00000400000000000000" pitchFamily="2" charset="-78"/>
          </a:endParaRPr>
        </a:p>
      </dsp:txBody>
      <dsp:txXfrm>
        <a:off x="7951" y="3578315"/>
        <a:ext cx="2993065" cy="1795839"/>
      </dsp:txXfrm>
    </dsp:sp>
    <dsp:sp modelId="{36E950F5-CCCC-4F11-978C-F408DB3F39EC}">
      <dsp:nvSpPr>
        <dsp:cNvPr id="0" name=""/>
        <dsp:cNvSpPr/>
      </dsp:nvSpPr>
      <dsp:spPr>
        <a:xfrm>
          <a:off x="6680687" y="4430515"/>
          <a:ext cx="657805" cy="91440"/>
        </a:xfrm>
        <a:custGeom>
          <a:avLst/>
          <a:gdLst/>
          <a:ahLst/>
          <a:cxnLst/>
          <a:rect l="0" t="0" r="0" b="0"/>
          <a:pathLst>
            <a:path>
              <a:moveTo>
                <a:pt x="0" y="45720"/>
              </a:moveTo>
              <a:lnTo>
                <a:pt x="657805" y="45720"/>
              </a:lnTo>
            </a:path>
          </a:pathLst>
        </a:custGeom>
        <a:noFill/>
        <a:ln w="6350" cap="flat" cmpd="sng" algn="ctr">
          <a:solidFill>
            <a:schemeClr val="accent5">
              <a:hueOff val="-7353344"/>
              <a:satOff val="-10228"/>
              <a:lumOff val="-392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992379" y="4472793"/>
        <a:ext cx="34420" cy="6884"/>
      </dsp:txXfrm>
    </dsp:sp>
    <dsp:sp modelId="{EB28CEA2-1D4E-4712-8A46-D0A8BF14626F}">
      <dsp:nvSpPr>
        <dsp:cNvPr id="0" name=""/>
        <dsp:cNvSpPr/>
      </dsp:nvSpPr>
      <dsp:spPr>
        <a:xfrm>
          <a:off x="3689421" y="3578315"/>
          <a:ext cx="2993065" cy="1795839"/>
        </a:xfrm>
        <a:prstGeom prst="rect">
          <a:avLst/>
        </a:prstGeom>
        <a:solidFill>
          <a:schemeClr val="accent5">
            <a:hueOff val="-5882676"/>
            <a:satOff val="-8182"/>
            <a:lumOff val="-31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a-IR" sz="2400" kern="1200" dirty="0" smtClean="0">
              <a:effectLst>
                <a:outerShdw blurRad="38100" dist="38100" dir="2700000" algn="tl">
                  <a:srgbClr val="000000">
                    <a:alpha val="43137"/>
                  </a:srgbClr>
                </a:outerShdw>
              </a:effectLst>
              <a:cs typeface="B Elham" panose="00000400000000000000" pitchFamily="2" charset="-78"/>
            </a:rPr>
            <a:t>معرفی سند توسعه فضایی</a:t>
          </a:r>
          <a:endParaRPr lang="en-US" sz="2400" kern="1200" dirty="0">
            <a:effectLst>
              <a:outerShdw blurRad="38100" dist="38100" dir="2700000" algn="tl">
                <a:srgbClr val="000000">
                  <a:alpha val="43137"/>
                </a:srgbClr>
              </a:outerShdw>
            </a:effectLst>
            <a:cs typeface="B Elham" panose="00000400000000000000" pitchFamily="2" charset="-78"/>
          </a:endParaRPr>
        </a:p>
      </dsp:txBody>
      <dsp:txXfrm>
        <a:off x="3689421" y="3578315"/>
        <a:ext cx="2993065" cy="1795839"/>
      </dsp:txXfrm>
    </dsp:sp>
    <dsp:sp modelId="{F914439E-897A-4F53-A798-785AB4283FEB}">
      <dsp:nvSpPr>
        <dsp:cNvPr id="0" name=""/>
        <dsp:cNvSpPr/>
      </dsp:nvSpPr>
      <dsp:spPr>
        <a:xfrm>
          <a:off x="7370892" y="3578315"/>
          <a:ext cx="2993065" cy="1795839"/>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fa-IR" sz="2600" kern="1200" dirty="0" smtClean="0">
              <a:effectLst>
                <a:outerShdw blurRad="38100" dist="38100" dir="2700000" algn="tl">
                  <a:srgbClr val="000000">
                    <a:alpha val="43137"/>
                  </a:srgbClr>
                </a:outerShdw>
              </a:effectLst>
              <a:cs typeface="B Elham" panose="00000400000000000000" pitchFamily="2" charset="-78"/>
            </a:rPr>
            <a:t>نقد و ارزیابی</a:t>
          </a:r>
          <a:endParaRPr lang="en-US" sz="2600" kern="1200" dirty="0">
            <a:effectLst>
              <a:outerShdw blurRad="38100" dist="38100" dir="2700000" algn="tl">
                <a:srgbClr val="000000">
                  <a:alpha val="43137"/>
                </a:srgbClr>
              </a:outerShdw>
            </a:effectLst>
            <a:cs typeface="B Elham" panose="00000400000000000000" pitchFamily="2" charset="-78"/>
          </a:endParaRPr>
        </a:p>
      </dsp:txBody>
      <dsp:txXfrm>
        <a:off x="7370892" y="3578315"/>
        <a:ext cx="2993065" cy="17958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20A43-323A-4CEF-91A9-70A3CE9092B2}">
      <dsp:nvSpPr>
        <dsp:cNvPr id="0" name=""/>
        <dsp:cNvSpPr/>
      </dsp:nvSpPr>
      <dsp:spPr>
        <a:xfrm>
          <a:off x="0" y="26334"/>
          <a:ext cx="10439399" cy="8236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بررسی اطلاعات موجود ،اقدامات انجام شده و مطالعات صورت گرفته و شناسایی نواحی برای اقدامات بیشتر .</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66543"/>
        <a:ext cx="10358981" cy="743262"/>
      </dsp:txXfrm>
    </dsp:sp>
    <dsp:sp modelId="{B1D24B54-D92F-4F20-B8D5-49F68343AE9D}">
      <dsp:nvSpPr>
        <dsp:cNvPr id="0" name=""/>
        <dsp:cNvSpPr/>
      </dsp:nvSpPr>
      <dsp:spPr>
        <a:xfrm>
          <a:off x="0" y="976734"/>
          <a:ext cx="10439399" cy="823680"/>
        </a:xfrm>
        <a:prstGeom prst="round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شناسایی تهدیدهای موجود برای سکونتگاه ها و فضاهای سبز به عنوان بخشی از توسعه زیرساخت های سبز و محیا نمودن پاسخ های مناسب و اقدامات انحرافی و کاهشی.</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1016943"/>
        <a:ext cx="10358981" cy="743262"/>
      </dsp:txXfrm>
    </dsp:sp>
    <dsp:sp modelId="{D08F1BDA-8032-4D01-82A6-8A55C4DFF5DB}">
      <dsp:nvSpPr>
        <dsp:cNvPr id="0" name=""/>
        <dsp:cNvSpPr/>
      </dsp:nvSpPr>
      <dsp:spPr>
        <a:xfrm>
          <a:off x="0" y="1927134"/>
          <a:ext cx="10439399" cy="823680"/>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شناسایی نواحی اولویت دار برای سرمایه گذاری و پروژه های اولیه ، برای دستیابی به اهداف کوتاه مدت و بلندمدت </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1967343"/>
        <a:ext cx="10358981" cy="743262"/>
      </dsp:txXfrm>
    </dsp:sp>
    <dsp:sp modelId="{3C594677-3B2D-4EF1-9629-FD92D381B93D}">
      <dsp:nvSpPr>
        <dsp:cNvPr id="0" name=""/>
        <dsp:cNvSpPr/>
      </dsp:nvSpPr>
      <dsp:spPr>
        <a:xfrm>
          <a:off x="0" y="2877534"/>
          <a:ext cx="10439399" cy="823680"/>
        </a:xfrm>
        <a:prstGeom prst="round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درگیرکردن مالکان خصوصی زمین ها ، سازمان های مربوطه و گروه های اجتماعی برای شکل دهی به مشارکت با هدف دستیابی به توسعه و اهداف راهبرد زیرساخت های سبز</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2917743"/>
        <a:ext cx="10358981" cy="743262"/>
      </dsp:txXfrm>
    </dsp:sp>
    <dsp:sp modelId="{9903EDD7-0A9B-4E6F-B4F0-738B23E9A058}">
      <dsp:nvSpPr>
        <dsp:cNvPr id="0" name=""/>
        <dsp:cNvSpPr/>
      </dsp:nvSpPr>
      <dsp:spPr>
        <a:xfrm>
          <a:off x="0" y="3827934"/>
          <a:ext cx="10439399" cy="82368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توجه به ماده 6 دستورالعمل سکونتگاه ها و ارتقای انسجام اکولوژیک شبکه </a:t>
          </a:r>
          <a:r>
            <a:rPr lang="en-US" sz="1600" b="1" kern="1200" dirty="0" smtClean="0">
              <a:effectLst>
                <a:outerShdw blurRad="38100" dist="38100" dir="2700000" algn="tl">
                  <a:srgbClr val="000000">
                    <a:alpha val="43137"/>
                  </a:srgbClr>
                </a:outerShdw>
              </a:effectLst>
              <a:cs typeface="B Nazanin" panose="00000400000000000000" pitchFamily="2" charset="-78"/>
            </a:rPr>
            <a:t>Natura 2000 </a:t>
          </a:r>
          <a:r>
            <a:rPr lang="fa-IR" sz="1600" b="1" kern="1200" dirty="0" smtClean="0">
              <a:effectLst>
                <a:outerShdw blurRad="38100" dist="38100" dir="2700000" algn="tl">
                  <a:srgbClr val="000000">
                    <a:alpha val="43137"/>
                  </a:srgbClr>
                </a:outerShdw>
              </a:effectLst>
              <a:cs typeface="B Nazanin" panose="00000400000000000000" pitchFamily="2" charset="-78"/>
            </a:rPr>
            <a:t>بر طبق ماده 10 دستورالعمل سکونتگاه ها.</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3868143"/>
        <a:ext cx="10358981" cy="7432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20A43-323A-4CEF-91A9-70A3CE9092B2}">
      <dsp:nvSpPr>
        <dsp:cNvPr id="0" name=""/>
        <dsp:cNvSpPr/>
      </dsp:nvSpPr>
      <dsp:spPr>
        <a:xfrm>
          <a:off x="0" y="26334"/>
          <a:ext cx="10439399" cy="8236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سرمایه گذاری در زیرساخت های اساسی با توجه به اولویت مناطق</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66543"/>
        <a:ext cx="10358981" cy="743262"/>
      </dsp:txXfrm>
    </dsp:sp>
    <dsp:sp modelId="{B1D24B54-D92F-4F20-B8D5-49F68343AE9D}">
      <dsp:nvSpPr>
        <dsp:cNvPr id="0" name=""/>
        <dsp:cNvSpPr/>
      </dsp:nvSpPr>
      <dsp:spPr>
        <a:xfrm>
          <a:off x="0" y="976734"/>
          <a:ext cx="10439399" cy="823680"/>
        </a:xfrm>
        <a:prstGeom prst="round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برنامه ریزی یکپارچه کاربری زمین در پیوند با سرمایه گذاری حمل و نقل عمومی  از </a:t>
          </a:r>
          <a:r>
            <a:rPr lang="en-US" sz="1600" b="1" kern="1200" dirty="0" smtClean="0">
              <a:effectLst>
                <a:outerShdw blurRad="38100" dist="38100" dir="2700000" algn="tl">
                  <a:srgbClr val="000000">
                    <a:alpha val="43137"/>
                  </a:srgbClr>
                </a:outerShdw>
              </a:effectLst>
              <a:cs typeface="B Nazanin" panose="00000400000000000000" pitchFamily="2" charset="-78"/>
            </a:rPr>
            <a:t>NDP ، NSS ، RPG ، </a:t>
          </a:r>
          <a:r>
            <a:rPr lang="fa-IR" sz="1600" b="1" kern="1200" dirty="0" smtClean="0">
              <a:effectLst>
                <a:outerShdw blurRad="38100" dist="38100" dir="2700000" algn="tl">
                  <a:srgbClr val="000000">
                    <a:alpha val="43137"/>
                  </a:srgbClr>
                </a:outerShdw>
              </a:effectLst>
              <a:cs typeface="B Nazanin" panose="00000400000000000000" pitchFamily="2" charset="-78"/>
            </a:rPr>
            <a:t>برنامه توسعه تا برنامه های محلی ، که از راهبردهای اقتصادی و سکونت حمایت می کند </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1016943"/>
        <a:ext cx="10358981" cy="743262"/>
      </dsp:txXfrm>
    </dsp:sp>
    <dsp:sp modelId="{D08F1BDA-8032-4D01-82A6-8A55C4DFF5DB}">
      <dsp:nvSpPr>
        <dsp:cNvPr id="0" name=""/>
        <dsp:cNvSpPr/>
      </dsp:nvSpPr>
      <dsp:spPr>
        <a:xfrm>
          <a:off x="0" y="1927134"/>
          <a:ext cx="10439399" cy="823680"/>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رویکرد هماهنگ و یکپارچه برای دستیابی به خدمات کلیدی </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1967343"/>
        <a:ext cx="10358981" cy="743262"/>
      </dsp:txXfrm>
    </dsp:sp>
    <dsp:sp modelId="{3C594677-3B2D-4EF1-9629-FD92D381B93D}">
      <dsp:nvSpPr>
        <dsp:cNvPr id="0" name=""/>
        <dsp:cNvSpPr/>
      </dsp:nvSpPr>
      <dsp:spPr>
        <a:xfrm>
          <a:off x="0" y="2877534"/>
          <a:ext cx="10439399" cy="823680"/>
        </a:xfrm>
        <a:prstGeom prst="round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حفاظت از کریدورهای سبز، سایت های محافظت شده، دشت های سیل طبیعی و حمایت از سرمایه گذاری در ایجاد مکان های با کیفیت بالا از طریق سرمایه گذاری در فضای باز، امکانات تفریحی و اجتماعی</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2917743"/>
        <a:ext cx="10358981" cy="743262"/>
      </dsp:txXfrm>
    </dsp:sp>
    <dsp:sp modelId="{9903EDD7-0A9B-4E6F-B4F0-738B23E9A058}">
      <dsp:nvSpPr>
        <dsp:cNvPr id="0" name=""/>
        <dsp:cNvSpPr/>
      </dsp:nvSpPr>
      <dsp:spPr>
        <a:xfrm>
          <a:off x="0" y="3827934"/>
          <a:ext cx="10439399" cy="82368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نظارت سالانه پروسه پیاده سازی برنامه و شناسایی هر گونه نیاز برای تنظیم سیاست ها در بازنگری های آتی دستورالعمل</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40209" y="3868143"/>
        <a:ext cx="10358981" cy="7432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634FD-6874-42BC-ACA2-C7CCDC0EFC47}">
      <dsp:nvSpPr>
        <dsp:cNvPr id="0" name=""/>
        <dsp:cNvSpPr/>
      </dsp:nvSpPr>
      <dsp:spPr>
        <a:xfrm>
          <a:off x="3289" y="1522280"/>
          <a:ext cx="1978421" cy="2374106"/>
        </a:xfrm>
        <a:prstGeom prst="roundRect">
          <a:avLst>
            <a:gd name="adj" fmla="val 5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109728" rIns="142240" bIns="0" numCol="1" spcCol="1270" anchor="t" anchorCtr="0">
          <a:noAutofit/>
        </a:bodyPr>
        <a:lstStyle/>
        <a:p>
          <a:pPr lvl="0" algn="ctr" defTabSz="1422400">
            <a:lnSpc>
              <a:spcPct val="90000"/>
            </a:lnSpc>
            <a:spcBef>
              <a:spcPct val="0"/>
            </a:spcBef>
            <a:spcAft>
              <a:spcPct val="35000"/>
            </a:spcAft>
          </a:pPr>
          <a:r>
            <a:rPr lang="fa-IR" sz="3200" kern="1200" dirty="0" smtClean="0">
              <a:ln>
                <a:solidFill>
                  <a:schemeClr val="tx1"/>
                </a:solidFill>
              </a:ln>
              <a:cs typeface="B Elham" panose="00000400000000000000" pitchFamily="2" charset="-78"/>
            </a:rPr>
            <a:t>شناخت </a:t>
          </a:r>
          <a:endParaRPr lang="en-US" sz="3200" kern="1200" dirty="0">
            <a:ln>
              <a:solidFill>
                <a:schemeClr val="tx1"/>
              </a:solidFill>
            </a:ln>
            <a:cs typeface="B Elham" panose="00000400000000000000" pitchFamily="2" charset="-78"/>
          </a:endParaRPr>
        </a:p>
      </dsp:txBody>
      <dsp:txXfrm rot="16200000">
        <a:off x="-772252" y="2297821"/>
        <a:ext cx="1946767" cy="395684"/>
      </dsp:txXfrm>
    </dsp:sp>
    <dsp:sp modelId="{8DEE08FD-454E-44FD-AC86-05E1AE12E033}">
      <dsp:nvSpPr>
        <dsp:cNvPr id="0" name=""/>
        <dsp:cNvSpPr/>
      </dsp:nvSpPr>
      <dsp:spPr>
        <a:xfrm>
          <a:off x="398973" y="1522280"/>
          <a:ext cx="1473924" cy="2374106"/>
        </a:xfrm>
        <a:prstGeom prst="rect">
          <a:avLst/>
        </a:prstGeom>
        <a:noFill/>
        <a:ln>
          <a:noFill/>
        </a:ln>
        <a:effectLst>
          <a:outerShdw blurRad="57150" dist="19050" dir="5400000" algn="ctr" rotWithShape="0">
            <a:srgbClr val="000000">
              <a:alpha val="63000"/>
            </a:srgbClr>
          </a:outerShdw>
        </a:effectLst>
        <a:sp3d/>
      </dsp:spPr>
      <dsp:style>
        <a:lnRef idx="0">
          <a:scrgbClr r="0" g="0" b="0"/>
        </a:lnRef>
        <a:fillRef idx="3">
          <a:scrgbClr r="0" g="0" b="0"/>
        </a:fillRef>
        <a:effectRef idx="3">
          <a:scrgbClr r="0" g="0" b="0"/>
        </a:effectRef>
        <a:fontRef idx="minor">
          <a:schemeClr val="lt1"/>
        </a:fontRef>
      </dsp:style>
      <dsp:txBody>
        <a:bodyPr spcFirstLastPara="0" vert="horz" wrap="square" lIns="0" tIns="54864" rIns="0" bIns="0" numCol="1" spcCol="1270" anchor="t" anchorCtr="0">
          <a:noAutofit/>
        </a:bodyPr>
        <a:lstStyle/>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معرفی محدوده</a:t>
          </a:r>
        </a:p>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زمینه ملی</a:t>
          </a:r>
        </a:p>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زمینه منطقه ای</a:t>
          </a:r>
        </a:p>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سابقه طرح قبلی</a:t>
          </a:r>
        </a:p>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اصول کلیدی</a:t>
          </a:r>
        </a:p>
        <a:p>
          <a:pPr lvl="0" algn="ctr" defTabSz="711200" rtl="1">
            <a:lnSpc>
              <a:spcPct val="90000"/>
            </a:lnSpc>
            <a:spcBef>
              <a:spcPct val="0"/>
            </a:spcBef>
            <a:spcAft>
              <a:spcPct val="35000"/>
            </a:spcAft>
          </a:pPr>
          <a:r>
            <a:rPr lang="fa-IR" sz="1600" kern="1200" dirty="0" smtClean="0">
              <a:ln>
                <a:solidFill>
                  <a:schemeClr val="tx1"/>
                </a:solidFill>
              </a:ln>
              <a:cs typeface="B Elham" panose="00000400000000000000" pitchFamily="2" charset="-78"/>
            </a:rPr>
            <a:t>مسائل تغییرات آب و هوایی </a:t>
          </a:r>
          <a:endParaRPr lang="en-US" sz="1600" kern="1200" dirty="0">
            <a:ln>
              <a:solidFill>
                <a:schemeClr val="tx1"/>
              </a:solidFill>
            </a:ln>
            <a:cs typeface="B Elham" panose="00000400000000000000" pitchFamily="2" charset="-78"/>
          </a:endParaRPr>
        </a:p>
      </dsp:txBody>
      <dsp:txXfrm>
        <a:off x="398973" y="1522280"/>
        <a:ext cx="1473924" cy="2374106"/>
      </dsp:txXfrm>
    </dsp:sp>
    <dsp:sp modelId="{54517512-9CD6-4E1A-AF0A-FC69D9DEF90E}">
      <dsp:nvSpPr>
        <dsp:cNvPr id="0" name=""/>
        <dsp:cNvSpPr/>
      </dsp:nvSpPr>
      <dsp:spPr>
        <a:xfrm>
          <a:off x="2050955" y="1522280"/>
          <a:ext cx="1978421" cy="2374106"/>
        </a:xfrm>
        <a:prstGeom prst="roundRect">
          <a:avLst>
            <a:gd name="adj" fmla="val 5000"/>
          </a:avLst>
        </a:prstGeom>
        <a:gradFill rotWithShape="0">
          <a:gsLst>
            <a:gs pos="0">
              <a:schemeClr val="accent5">
                <a:hueOff val="-2451115"/>
                <a:satOff val="-3409"/>
                <a:lumOff val="-1307"/>
                <a:alphaOff val="0"/>
                <a:satMod val="103000"/>
                <a:lumMod val="102000"/>
                <a:tint val="94000"/>
              </a:schemeClr>
            </a:gs>
            <a:gs pos="50000">
              <a:schemeClr val="accent5">
                <a:hueOff val="-2451115"/>
                <a:satOff val="-3409"/>
                <a:lumOff val="-1307"/>
                <a:alphaOff val="0"/>
                <a:satMod val="110000"/>
                <a:lumMod val="100000"/>
                <a:shade val="100000"/>
              </a:schemeClr>
            </a:gs>
            <a:gs pos="100000">
              <a:schemeClr val="accent5">
                <a:hueOff val="-2451115"/>
                <a:satOff val="-3409"/>
                <a:lumOff val="-130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68580" rIns="88900" bIns="0" numCol="1" spcCol="1270" anchor="t" anchorCtr="0">
          <a:noAutofit/>
        </a:bodyPr>
        <a:lstStyle/>
        <a:p>
          <a:pPr lvl="0" algn="ctr" defTabSz="889000">
            <a:lnSpc>
              <a:spcPct val="90000"/>
            </a:lnSpc>
            <a:spcBef>
              <a:spcPct val="0"/>
            </a:spcBef>
            <a:spcAft>
              <a:spcPct val="35000"/>
            </a:spcAft>
          </a:pPr>
          <a:r>
            <a:rPr lang="fa-IR" sz="2000" kern="1200" dirty="0" smtClean="0">
              <a:ln>
                <a:solidFill>
                  <a:schemeClr val="tx1"/>
                </a:solidFill>
              </a:ln>
              <a:cs typeface="B Elham" panose="00000400000000000000" pitchFamily="2" charset="-78"/>
            </a:rPr>
            <a:t>سند توسعه راهبردی</a:t>
          </a:r>
          <a:endParaRPr lang="en-US" sz="2000" kern="1200" dirty="0">
            <a:ln>
              <a:solidFill>
                <a:schemeClr val="tx1"/>
              </a:solidFill>
            </a:ln>
            <a:cs typeface="B Elham" panose="00000400000000000000" pitchFamily="2" charset="-78"/>
          </a:endParaRPr>
        </a:p>
      </dsp:txBody>
      <dsp:txXfrm rot="16200000">
        <a:off x="1275414" y="2297821"/>
        <a:ext cx="1946767" cy="395684"/>
      </dsp:txXfrm>
    </dsp:sp>
    <dsp:sp modelId="{3448DCAE-7EF1-41F1-AD71-EA69E81C3D6D}">
      <dsp:nvSpPr>
        <dsp:cNvPr id="0" name=""/>
        <dsp:cNvSpPr/>
      </dsp:nvSpPr>
      <dsp:spPr>
        <a:xfrm rot="5400000">
          <a:off x="1886412" y="3408973"/>
          <a:ext cx="348869" cy="296763"/>
        </a:xfrm>
        <a:prstGeom prst="flowChartExtract">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350FDE5F-A2BF-4C4F-8D08-490FD0D9AE98}">
      <dsp:nvSpPr>
        <dsp:cNvPr id="0" name=""/>
        <dsp:cNvSpPr/>
      </dsp:nvSpPr>
      <dsp:spPr>
        <a:xfrm>
          <a:off x="2446640" y="1522280"/>
          <a:ext cx="1473924" cy="2374106"/>
        </a:xfrm>
        <a:prstGeom prst="rect">
          <a:avLst/>
        </a:prstGeom>
        <a:noFill/>
        <a:ln>
          <a:noFill/>
        </a:ln>
        <a:effectLst>
          <a:outerShdw blurRad="57150" dist="19050" dir="5400000" algn="ctr" rotWithShape="0">
            <a:srgbClr val="000000">
              <a:alpha val="63000"/>
            </a:srgbClr>
          </a:outerShdw>
        </a:effectLst>
        <a:sp3d/>
      </dsp:spPr>
      <dsp:style>
        <a:lnRef idx="0">
          <a:scrgbClr r="0" g="0" b="0"/>
        </a:lnRef>
        <a:fillRef idx="3">
          <a:scrgbClr r="0" g="0" b="0"/>
        </a:fillRef>
        <a:effectRef idx="3">
          <a:scrgbClr r="0" g="0" b="0"/>
        </a:effectRef>
        <a:fontRef idx="minor">
          <a:schemeClr val="lt1"/>
        </a:fontRef>
      </dsp:style>
      <dsp:txBody>
        <a:bodyPr spcFirstLastPara="0" vert="horz" wrap="square" lIns="0" tIns="54864" rIns="0" bIns="0" numCol="1" spcCol="1270" anchor="t" anchorCtr="0">
          <a:noAutofit/>
        </a:bodyPr>
        <a:lstStyle/>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بیانیه ماموریت</a:t>
          </a:r>
        </a:p>
        <a:p>
          <a:pPr lvl="0" algn="ctr" defTabSz="711200">
            <a:lnSpc>
              <a:spcPct val="90000"/>
            </a:lnSpc>
            <a:spcBef>
              <a:spcPct val="0"/>
            </a:spcBef>
            <a:spcAft>
              <a:spcPct val="35000"/>
            </a:spcAft>
          </a:pPr>
          <a:endParaRPr lang="fa-IR" sz="1600" kern="1200" dirty="0" smtClean="0">
            <a:ln>
              <a:solidFill>
                <a:schemeClr val="tx1"/>
              </a:solidFill>
            </a:ln>
            <a:cs typeface="B Elham" panose="00000400000000000000" pitchFamily="2" charset="-78"/>
          </a:endParaRP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بیانیه چشم انداز</a:t>
          </a:r>
        </a:p>
        <a:p>
          <a:pPr lvl="0" algn="ctr" defTabSz="711200">
            <a:lnSpc>
              <a:spcPct val="90000"/>
            </a:lnSpc>
            <a:spcBef>
              <a:spcPct val="0"/>
            </a:spcBef>
            <a:spcAft>
              <a:spcPct val="35000"/>
            </a:spcAft>
          </a:pPr>
          <a:endParaRPr lang="fa-IR" sz="1600" kern="1200" dirty="0" smtClean="0">
            <a:ln>
              <a:solidFill>
                <a:schemeClr val="tx1"/>
              </a:solidFill>
            </a:ln>
            <a:cs typeface="B Elham" panose="00000400000000000000" pitchFamily="2" charset="-78"/>
          </a:endParaRP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راهبرد ها و سیاست ها</a:t>
          </a:r>
          <a:endParaRPr lang="en-US" sz="1600" kern="1200" dirty="0">
            <a:ln>
              <a:solidFill>
                <a:schemeClr val="tx1"/>
              </a:solidFill>
            </a:ln>
            <a:cs typeface="B Elham" panose="00000400000000000000" pitchFamily="2" charset="-78"/>
          </a:endParaRPr>
        </a:p>
      </dsp:txBody>
      <dsp:txXfrm>
        <a:off x="2446640" y="1522280"/>
        <a:ext cx="1473924" cy="2374106"/>
      </dsp:txXfrm>
    </dsp:sp>
    <dsp:sp modelId="{C3826990-6A3E-4213-B466-0BD96C97371E}">
      <dsp:nvSpPr>
        <dsp:cNvPr id="0" name=""/>
        <dsp:cNvSpPr/>
      </dsp:nvSpPr>
      <dsp:spPr>
        <a:xfrm>
          <a:off x="4098622" y="1522280"/>
          <a:ext cx="1978421" cy="2374106"/>
        </a:xfrm>
        <a:prstGeom prst="roundRect">
          <a:avLst>
            <a:gd name="adj" fmla="val 5000"/>
          </a:avLst>
        </a:prstGeom>
        <a:gradFill rotWithShape="0">
          <a:gsLst>
            <a:gs pos="0">
              <a:schemeClr val="accent5">
                <a:hueOff val="-4902230"/>
                <a:satOff val="-6819"/>
                <a:lumOff val="-2615"/>
                <a:alphaOff val="0"/>
                <a:satMod val="103000"/>
                <a:lumMod val="102000"/>
                <a:tint val="94000"/>
              </a:schemeClr>
            </a:gs>
            <a:gs pos="50000">
              <a:schemeClr val="accent5">
                <a:hueOff val="-4902230"/>
                <a:satOff val="-6819"/>
                <a:lumOff val="-2615"/>
                <a:alphaOff val="0"/>
                <a:satMod val="110000"/>
                <a:lumMod val="100000"/>
                <a:shade val="100000"/>
              </a:schemeClr>
            </a:gs>
            <a:gs pos="100000">
              <a:schemeClr val="accent5">
                <a:hueOff val="-4902230"/>
                <a:satOff val="-6819"/>
                <a:lumOff val="-261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68580" rIns="88900" bIns="0" numCol="1" spcCol="1270" anchor="t" anchorCtr="0">
          <a:noAutofit/>
        </a:bodyPr>
        <a:lstStyle/>
        <a:p>
          <a:pPr lvl="0" algn="ctr" defTabSz="889000">
            <a:lnSpc>
              <a:spcPct val="90000"/>
            </a:lnSpc>
            <a:spcBef>
              <a:spcPct val="0"/>
            </a:spcBef>
            <a:spcAft>
              <a:spcPct val="35000"/>
            </a:spcAft>
          </a:pPr>
          <a:r>
            <a:rPr lang="fa-IR" sz="2000" kern="1200" dirty="0" smtClean="0">
              <a:ln>
                <a:solidFill>
                  <a:schemeClr val="tx1"/>
                </a:solidFill>
              </a:ln>
              <a:cs typeface="B Elham" panose="00000400000000000000" pitchFamily="2" charset="-78"/>
            </a:rPr>
            <a:t>سند توسعه فضایی</a:t>
          </a:r>
          <a:endParaRPr lang="en-US" sz="2000" kern="1200" dirty="0">
            <a:ln>
              <a:solidFill>
                <a:schemeClr val="tx1"/>
              </a:solidFill>
            </a:ln>
            <a:cs typeface="B Elham" panose="00000400000000000000" pitchFamily="2" charset="-78"/>
          </a:endParaRPr>
        </a:p>
      </dsp:txBody>
      <dsp:txXfrm rot="16200000">
        <a:off x="3323081" y="2297821"/>
        <a:ext cx="1946767" cy="395684"/>
      </dsp:txXfrm>
    </dsp:sp>
    <dsp:sp modelId="{8CC5B540-D383-4D92-AD85-8FD025488390}">
      <dsp:nvSpPr>
        <dsp:cNvPr id="0" name=""/>
        <dsp:cNvSpPr/>
      </dsp:nvSpPr>
      <dsp:spPr>
        <a:xfrm rot="5400000">
          <a:off x="3934079" y="3408973"/>
          <a:ext cx="348869" cy="296763"/>
        </a:xfrm>
        <a:prstGeom prst="flowChartExtract">
          <a:avLst/>
        </a:prstGeom>
        <a:solidFill>
          <a:schemeClr val="lt1">
            <a:hueOff val="0"/>
            <a:satOff val="0"/>
            <a:lumOff val="0"/>
            <a:alphaOff val="0"/>
          </a:schemeClr>
        </a:solidFill>
        <a:ln w="6350" cap="flat" cmpd="sng" algn="ctr">
          <a:solidFill>
            <a:schemeClr val="accent5">
              <a:hueOff val="-3676672"/>
              <a:satOff val="-5114"/>
              <a:lumOff val="-1961"/>
              <a:alphaOff val="0"/>
            </a:schemeClr>
          </a:solidFill>
          <a:prstDash val="solid"/>
          <a:miter lim="800000"/>
        </a:ln>
        <a:effectLst/>
      </dsp:spPr>
      <dsp:style>
        <a:lnRef idx="1">
          <a:scrgbClr r="0" g="0" b="0"/>
        </a:lnRef>
        <a:fillRef idx="1">
          <a:scrgbClr r="0" g="0" b="0"/>
        </a:fillRef>
        <a:effectRef idx="2">
          <a:scrgbClr r="0" g="0" b="0"/>
        </a:effectRef>
        <a:fontRef idx="minor"/>
      </dsp:style>
    </dsp:sp>
    <dsp:sp modelId="{3B1FDF93-486A-40DF-BEA1-97CABA281352}">
      <dsp:nvSpPr>
        <dsp:cNvPr id="0" name=""/>
        <dsp:cNvSpPr/>
      </dsp:nvSpPr>
      <dsp:spPr>
        <a:xfrm>
          <a:off x="4494306" y="1522280"/>
          <a:ext cx="1473924" cy="2374106"/>
        </a:xfrm>
        <a:prstGeom prst="rect">
          <a:avLst/>
        </a:prstGeom>
        <a:noFill/>
        <a:ln>
          <a:noFill/>
        </a:ln>
        <a:effectLst>
          <a:outerShdw blurRad="57150" dist="19050" dir="5400000" algn="ctr" rotWithShape="0">
            <a:srgbClr val="000000">
              <a:alpha val="63000"/>
            </a:srgbClr>
          </a:outerShdw>
        </a:effectLst>
        <a:sp3d/>
      </dsp:spPr>
      <dsp:style>
        <a:lnRef idx="0">
          <a:scrgbClr r="0" g="0" b="0"/>
        </a:lnRef>
        <a:fillRef idx="3">
          <a:scrgbClr r="0" g="0" b="0"/>
        </a:fillRef>
        <a:effectRef idx="3">
          <a:scrgbClr r="0" g="0" b="0"/>
        </a:effectRef>
        <a:fontRef idx="minor">
          <a:schemeClr val="lt1"/>
        </a:fontRef>
      </dsp:style>
      <dsp:txBody>
        <a:bodyPr spcFirstLastPara="0" vert="horz" wrap="square" lIns="0" tIns="54864" rIns="0" bIns="0" numCol="1" spcCol="1270" anchor="t" anchorCtr="0">
          <a:noAutofit/>
        </a:bodyPr>
        <a:lstStyle/>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نظام اقتصادی</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نظام اسکان</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توسعه روستایی</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زیرساخت های فیزیکی</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زیرساخت های سبز</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زیرساخت های اجتماعی</a:t>
          </a:r>
        </a:p>
        <a:p>
          <a:pPr lvl="0" algn="ctr" defTabSz="711200">
            <a:lnSpc>
              <a:spcPct val="90000"/>
            </a:lnSpc>
            <a:spcBef>
              <a:spcPct val="0"/>
            </a:spcBef>
            <a:spcAft>
              <a:spcPct val="35000"/>
            </a:spcAft>
          </a:pPr>
          <a:r>
            <a:rPr lang="fa-IR" sz="1600" kern="1200" dirty="0" smtClean="0">
              <a:ln>
                <a:solidFill>
                  <a:schemeClr val="tx1"/>
                </a:solidFill>
              </a:ln>
              <a:cs typeface="B Elham" panose="00000400000000000000" pitchFamily="2" charset="-78"/>
            </a:rPr>
            <a:t>کنترل سیل</a:t>
          </a:r>
        </a:p>
      </dsp:txBody>
      <dsp:txXfrm>
        <a:off x="4494306" y="1522280"/>
        <a:ext cx="1473924" cy="2374106"/>
      </dsp:txXfrm>
    </dsp:sp>
    <dsp:sp modelId="{AD30626D-93AA-4468-BE14-8DEE3D3ACC79}">
      <dsp:nvSpPr>
        <dsp:cNvPr id="0" name=""/>
        <dsp:cNvSpPr/>
      </dsp:nvSpPr>
      <dsp:spPr>
        <a:xfrm>
          <a:off x="6146289" y="1522280"/>
          <a:ext cx="1978421" cy="2374106"/>
        </a:xfrm>
        <a:prstGeom prst="roundRect">
          <a:avLst>
            <a:gd name="adj" fmla="val 500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68580" rIns="88900" bIns="0" numCol="1" spcCol="1270" anchor="t" anchorCtr="0">
          <a:noAutofit/>
        </a:bodyPr>
        <a:lstStyle/>
        <a:p>
          <a:pPr lvl="0" algn="ctr" defTabSz="889000">
            <a:lnSpc>
              <a:spcPct val="90000"/>
            </a:lnSpc>
            <a:spcBef>
              <a:spcPct val="0"/>
            </a:spcBef>
            <a:spcAft>
              <a:spcPct val="35000"/>
            </a:spcAft>
          </a:pPr>
          <a:r>
            <a:rPr lang="fa-IR" sz="2000" kern="1200" dirty="0" smtClean="0">
              <a:ln>
                <a:solidFill>
                  <a:schemeClr val="tx1"/>
                </a:solidFill>
              </a:ln>
              <a:cs typeface="B Elham" panose="00000400000000000000" pitchFamily="2" charset="-78"/>
            </a:rPr>
            <a:t>اجرا و پایش</a:t>
          </a:r>
        </a:p>
      </dsp:txBody>
      <dsp:txXfrm rot="16200000">
        <a:off x="5370747" y="2297821"/>
        <a:ext cx="1946767" cy="395684"/>
      </dsp:txXfrm>
    </dsp:sp>
    <dsp:sp modelId="{C13900CC-112C-4FF1-AD02-057B4CF08E64}">
      <dsp:nvSpPr>
        <dsp:cNvPr id="0" name=""/>
        <dsp:cNvSpPr/>
      </dsp:nvSpPr>
      <dsp:spPr>
        <a:xfrm rot="5400000">
          <a:off x="5981746" y="3408973"/>
          <a:ext cx="348869" cy="296763"/>
        </a:xfrm>
        <a:prstGeom prst="flowChartExtract">
          <a:avLst/>
        </a:prstGeom>
        <a:solidFill>
          <a:schemeClr val="lt1">
            <a:hueOff val="0"/>
            <a:satOff val="0"/>
            <a:lumOff val="0"/>
            <a:alphaOff val="0"/>
          </a:schemeClr>
        </a:soli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7470940" y="-525287"/>
          <a:ext cx="4073174" cy="4073174"/>
        </a:xfrm>
        <a:prstGeom prst="blockArc">
          <a:avLst>
            <a:gd name="adj1" fmla="val 8100000"/>
            <a:gd name="adj2" fmla="val 13500000"/>
            <a:gd name="adj3" fmla="val 53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38738" y="302260"/>
          <a:ext cx="7666751" cy="60452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479838" bIns="60960" numCol="1" spcCol="1270" anchor="ctr" anchorCtr="0">
          <a:noAutofit/>
        </a:bodyPr>
        <a:lstStyle/>
        <a:p>
          <a:pPr lvl="0" algn="r" defTabSz="1066800" rtl="1">
            <a:lnSpc>
              <a:spcPct val="90000"/>
            </a:lnSpc>
            <a:spcBef>
              <a:spcPct val="0"/>
            </a:spcBef>
            <a:spcAft>
              <a:spcPct val="35000"/>
            </a:spcAft>
          </a:pPr>
          <a:r>
            <a:rPr lang="fa-IR" sz="2400" b="1" kern="1200" dirty="0" smtClean="0">
              <a:effectLst>
                <a:outerShdw blurRad="38100" dist="38100" dir="2700000" algn="tl">
                  <a:srgbClr val="000000">
                    <a:alpha val="43137"/>
                  </a:srgbClr>
                </a:outerShdw>
              </a:effectLst>
              <a:cs typeface="B Nazanin" panose="00000400000000000000" pitchFamily="2" charset="-78"/>
            </a:rPr>
            <a:t>رویکرد استراتژیک </a:t>
          </a:r>
          <a:endParaRPr lang="en-US" sz="2400" b="1" kern="1200" dirty="0">
            <a:effectLst>
              <a:outerShdw blurRad="38100" dist="38100" dir="2700000" algn="tl">
                <a:srgbClr val="000000">
                  <a:alpha val="43137"/>
                </a:srgbClr>
              </a:outerShdw>
            </a:effectLst>
            <a:cs typeface="B Nazanin" panose="00000400000000000000" pitchFamily="2" charset="-78"/>
          </a:endParaRPr>
        </a:p>
      </dsp:txBody>
      <dsp:txXfrm>
        <a:off x="38738" y="302260"/>
        <a:ext cx="7666751" cy="604520"/>
      </dsp:txXfrm>
    </dsp:sp>
    <dsp:sp modelId="{1D50FDA8-DF9D-440A-8B56-242A842CA902}">
      <dsp:nvSpPr>
        <dsp:cNvPr id="0" name=""/>
        <dsp:cNvSpPr/>
      </dsp:nvSpPr>
      <dsp:spPr>
        <a:xfrm>
          <a:off x="7327665" y="226695"/>
          <a:ext cx="755650" cy="75565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38738" y="1209040"/>
          <a:ext cx="7447008" cy="604520"/>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479838" bIns="60960" numCol="1" spcCol="1270" anchor="ctr" anchorCtr="0">
          <a:noAutofit/>
        </a:bodyPr>
        <a:lstStyle/>
        <a:p>
          <a:pPr lvl="0" algn="r" defTabSz="1066800" rtl="1">
            <a:lnSpc>
              <a:spcPct val="90000"/>
            </a:lnSpc>
            <a:spcBef>
              <a:spcPct val="0"/>
            </a:spcBef>
            <a:spcAft>
              <a:spcPct val="35000"/>
            </a:spcAft>
          </a:pPr>
          <a:r>
            <a:rPr lang="fa-IR" sz="2400" b="1" kern="1200" dirty="0" smtClean="0">
              <a:effectLst>
                <a:outerShdw blurRad="38100" dist="38100" dir="2700000" algn="tl">
                  <a:srgbClr val="000000">
                    <a:alpha val="43137"/>
                  </a:srgbClr>
                </a:outerShdw>
              </a:effectLst>
              <a:cs typeface="B Nazanin" panose="00000400000000000000" pitchFamily="2" charset="-78"/>
            </a:rPr>
            <a:t>پیروی از اصول توسعه پایدار</a:t>
          </a:r>
          <a:endParaRPr lang="en-US" sz="2400" b="1" kern="1200" dirty="0">
            <a:effectLst>
              <a:outerShdw blurRad="38100" dist="38100" dir="2700000" algn="tl">
                <a:srgbClr val="000000">
                  <a:alpha val="43137"/>
                </a:srgbClr>
              </a:outerShdw>
            </a:effectLst>
            <a:cs typeface="B Nazanin" panose="00000400000000000000" pitchFamily="2" charset="-78"/>
          </a:endParaRPr>
        </a:p>
      </dsp:txBody>
      <dsp:txXfrm>
        <a:off x="38738" y="1209040"/>
        <a:ext cx="7447008" cy="604520"/>
      </dsp:txXfrm>
    </dsp:sp>
    <dsp:sp modelId="{0FAFF238-114B-4FDC-AF93-4DA9FE9C0F68}">
      <dsp:nvSpPr>
        <dsp:cNvPr id="0" name=""/>
        <dsp:cNvSpPr/>
      </dsp:nvSpPr>
      <dsp:spPr>
        <a:xfrm>
          <a:off x="7107921" y="1133475"/>
          <a:ext cx="755650" cy="755650"/>
        </a:xfrm>
        <a:prstGeom prst="ellipse">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F39AEA-A205-4B45-8CFD-DD0D59C71B2E}">
      <dsp:nvSpPr>
        <dsp:cNvPr id="0" name=""/>
        <dsp:cNvSpPr/>
      </dsp:nvSpPr>
      <dsp:spPr>
        <a:xfrm>
          <a:off x="38738" y="2115820"/>
          <a:ext cx="7666751" cy="604520"/>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479838" bIns="60960" numCol="1" spcCol="1270" anchor="ctr" anchorCtr="0">
          <a:noAutofit/>
        </a:bodyPr>
        <a:lstStyle/>
        <a:p>
          <a:pPr lvl="0" algn="r" defTabSz="1066800" rtl="1">
            <a:lnSpc>
              <a:spcPct val="90000"/>
            </a:lnSpc>
            <a:spcBef>
              <a:spcPct val="0"/>
            </a:spcBef>
            <a:spcAft>
              <a:spcPct val="35000"/>
            </a:spcAft>
          </a:pPr>
          <a:r>
            <a:rPr lang="fa-IR" sz="2400" b="1" kern="1200" dirty="0" smtClean="0">
              <a:effectLst>
                <a:outerShdw blurRad="38100" dist="38100" dir="2700000" algn="tl">
                  <a:srgbClr val="000000">
                    <a:alpha val="43137"/>
                  </a:srgbClr>
                </a:outerShdw>
              </a:effectLst>
              <a:cs typeface="B Nazanin" panose="00000400000000000000" pitchFamily="2" charset="-78"/>
            </a:rPr>
            <a:t>دستیابی به عملکردی با بالاترین کیفیت</a:t>
          </a:r>
          <a:endParaRPr lang="en-US" sz="2400" b="1" kern="1200" dirty="0">
            <a:effectLst>
              <a:outerShdw blurRad="38100" dist="38100" dir="2700000" algn="tl">
                <a:srgbClr val="000000">
                  <a:alpha val="43137"/>
                </a:srgbClr>
              </a:outerShdw>
            </a:effectLst>
            <a:cs typeface="B Nazanin" panose="00000400000000000000" pitchFamily="2" charset="-78"/>
          </a:endParaRPr>
        </a:p>
      </dsp:txBody>
      <dsp:txXfrm>
        <a:off x="38738" y="2115820"/>
        <a:ext cx="7666751" cy="604520"/>
      </dsp:txXfrm>
    </dsp:sp>
    <dsp:sp modelId="{BB37862B-F511-4C08-8E4F-FDAD547EFDA2}">
      <dsp:nvSpPr>
        <dsp:cNvPr id="0" name=""/>
        <dsp:cNvSpPr/>
      </dsp:nvSpPr>
      <dsp:spPr>
        <a:xfrm>
          <a:off x="7327665" y="2040255"/>
          <a:ext cx="755650" cy="755650"/>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1950815" y="-303930"/>
          <a:ext cx="2343501" cy="2343501"/>
        </a:xfrm>
        <a:prstGeom prst="blockArc">
          <a:avLst>
            <a:gd name="adj1" fmla="val 18900000"/>
            <a:gd name="adj2" fmla="val 2700000"/>
            <a:gd name="adj3" fmla="val 922"/>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319054" y="247953"/>
          <a:ext cx="10367003" cy="49583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571" tIns="60960" rIns="60960" bIns="60960" numCol="1" spcCol="1270" anchor="ctr" anchorCtr="0">
          <a:noAutofit/>
        </a:bodyPr>
        <a:lstStyle/>
        <a:p>
          <a:pPr lvl="0" algn="l" defTabSz="1066800" rtl="1">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cs typeface="B Nazanin" panose="00000400000000000000" pitchFamily="2" charset="-78"/>
            </a:rPr>
            <a:t>Department for the Environment, Heritage and Local Government (</a:t>
          </a:r>
          <a:r>
            <a:rPr lang="en-US" sz="2400" b="1" kern="1200" dirty="0" err="1" smtClean="0">
              <a:effectLst>
                <a:outerShdw blurRad="38100" dist="38100" dir="2700000" algn="tl">
                  <a:srgbClr val="000000">
                    <a:alpha val="43137"/>
                  </a:srgbClr>
                </a:outerShdw>
              </a:effectLst>
              <a:cs typeface="B Nazanin" panose="00000400000000000000" pitchFamily="2" charset="-78"/>
            </a:rPr>
            <a:t>DoEHLG</a:t>
          </a:r>
          <a:r>
            <a:rPr lang="en-US" sz="2400" b="1" kern="1200" dirty="0" smtClean="0">
              <a:effectLst>
                <a:outerShdw blurRad="38100" dist="38100" dir="2700000" algn="tl">
                  <a:srgbClr val="000000">
                    <a:alpha val="43137"/>
                  </a:srgbClr>
                </a:outerShdw>
              </a:effectLst>
              <a:cs typeface="B Nazanin" panose="00000400000000000000" pitchFamily="2" charset="-78"/>
            </a:rPr>
            <a:t>)</a:t>
          </a:r>
          <a:endParaRPr lang="en-US" sz="2400" b="1" kern="1200" dirty="0">
            <a:effectLst>
              <a:outerShdw blurRad="38100" dist="38100" dir="2700000" algn="tl">
                <a:srgbClr val="000000">
                  <a:alpha val="43137"/>
                </a:srgbClr>
              </a:outerShdw>
            </a:effectLst>
            <a:cs typeface="B Nazanin" panose="00000400000000000000" pitchFamily="2" charset="-78"/>
          </a:endParaRPr>
        </a:p>
      </dsp:txBody>
      <dsp:txXfrm>
        <a:off x="319054" y="247953"/>
        <a:ext cx="10367003" cy="495837"/>
      </dsp:txXfrm>
    </dsp:sp>
    <dsp:sp modelId="{1D50FDA8-DF9D-440A-8B56-242A842CA902}">
      <dsp:nvSpPr>
        <dsp:cNvPr id="0" name=""/>
        <dsp:cNvSpPr/>
      </dsp:nvSpPr>
      <dsp:spPr>
        <a:xfrm>
          <a:off x="9155" y="185973"/>
          <a:ext cx="619797" cy="619797"/>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319054" y="991849"/>
          <a:ext cx="10367003" cy="495837"/>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571" tIns="60960" rIns="60960" bIns="60960" numCol="1" spcCol="1270" anchor="ctr" anchorCtr="0">
          <a:noAutofit/>
        </a:bodyPr>
        <a:lstStyle/>
        <a:p>
          <a:pPr lvl="0" algn="l" defTabSz="1066800" rtl="1">
            <a:lnSpc>
              <a:spcPct val="90000"/>
            </a:lnSpc>
            <a:spcBef>
              <a:spcPct val="0"/>
            </a:spcBef>
            <a:spcAft>
              <a:spcPct val="35000"/>
            </a:spcAft>
          </a:pPr>
          <a:r>
            <a:rPr lang="en-US" sz="2400" kern="1200" dirty="0" smtClean="0">
              <a:effectLst>
                <a:outerShdw blurRad="38100" dist="38100" dir="2700000" algn="tl">
                  <a:srgbClr val="000000">
                    <a:alpha val="43137"/>
                  </a:srgbClr>
                </a:outerShdw>
              </a:effectLst>
            </a:rPr>
            <a:t>An </a:t>
          </a:r>
          <a:r>
            <a:rPr lang="en-US" sz="2400" kern="1200" dirty="0" err="1" smtClean="0">
              <a:effectLst>
                <a:outerShdw blurRad="38100" dist="38100" dir="2700000" algn="tl">
                  <a:srgbClr val="000000">
                    <a:alpha val="43137"/>
                  </a:srgbClr>
                </a:outerShdw>
              </a:effectLst>
            </a:rPr>
            <a:t>Bord</a:t>
          </a:r>
          <a:r>
            <a:rPr lang="en-US" sz="2400" kern="1200" dirty="0" smtClean="0">
              <a:effectLst>
                <a:outerShdw blurRad="38100" dist="38100" dir="2700000" algn="tl">
                  <a:srgbClr val="000000">
                    <a:alpha val="43137"/>
                  </a:srgbClr>
                </a:outerShdw>
              </a:effectLst>
            </a:rPr>
            <a:t> Pleanála (Planning Appeals Board)</a:t>
          </a:r>
          <a:endParaRPr lang="en-US" sz="2400" b="1" kern="1200" dirty="0">
            <a:effectLst>
              <a:outerShdw blurRad="38100" dist="38100" dir="2700000" algn="tl">
                <a:srgbClr val="000000">
                  <a:alpha val="43137"/>
                </a:srgbClr>
              </a:outerShdw>
            </a:effectLst>
            <a:cs typeface="B Nazanin" panose="00000400000000000000" pitchFamily="2" charset="-78"/>
          </a:endParaRPr>
        </a:p>
      </dsp:txBody>
      <dsp:txXfrm>
        <a:off x="319054" y="991849"/>
        <a:ext cx="10367003" cy="495837"/>
      </dsp:txXfrm>
    </dsp:sp>
    <dsp:sp modelId="{0FAFF238-114B-4FDC-AF93-4DA9FE9C0F68}">
      <dsp:nvSpPr>
        <dsp:cNvPr id="0" name=""/>
        <dsp:cNvSpPr/>
      </dsp:nvSpPr>
      <dsp:spPr>
        <a:xfrm>
          <a:off x="9155" y="929869"/>
          <a:ext cx="619797" cy="619797"/>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0E5D2C-3879-4DAF-8814-A2DBA6354475}">
      <dsp:nvSpPr>
        <dsp:cNvPr id="0" name=""/>
        <dsp:cNvSpPr/>
      </dsp:nvSpPr>
      <dsp:spPr>
        <a:xfrm rot="5400000">
          <a:off x="9395595" y="183937"/>
          <a:ext cx="1210074" cy="847052"/>
        </a:xfrm>
        <a:prstGeom prst="chevron">
          <a:avLst/>
        </a:prstGeom>
        <a:solidFill>
          <a:schemeClr val="accent5">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National </a:t>
          </a:r>
          <a:r>
            <a:rPr lang="en-US" sz="1200" b="1" kern="1200" dirty="0" err="1" smtClean="0">
              <a:effectLst>
                <a:outerShdw blurRad="38100" dist="38100" dir="2700000" algn="tl">
                  <a:srgbClr val="000000">
                    <a:alpha val="43137"/>
                  </a:srgbClr>
                </a:outerShdw>
              </a:effectLst>
            </a:rPr>
            <a:t>Developmet</a:t>
          </a:r>
          <a:r>
            <a:rPr lang="en-US" sz="1200" b="1" kern="1200" dirty="0" smtClean="0">
              <a:effectLst>
                <a:outerShdw blurRad="38100" dist="38100" dir="2700000" algn="tl">
                  <a:srgbClr val="000000">
                    <a:alpha val="43137"/>
                  </a:srgbClr>
                </a:outerShdw>
              </a:effectLst>
            </a:rPr>
            <a:t> Plan</a:t>
          </a:r>
        </a:p>
      </dsp:txBody>
      <dsp:txXfrm rot="-5400000">
        <a:off x="9577106" y="425952"/>
        <a:ext cx="847052" cy="363022"/>
      </dsp:txXfrm>
    </dsp:sp>
    <dsp:sp modelId="{871C1D14-23A5-4915-AB4A-E00F717238C6}">
      <dsp:nvSpPr>
        <dsp:cNvPr id="0" name=""/>
        <dsp:cNvSpPr/>
      </dsp:nvSpPr>
      <dsp:spPr>
        <a:xfrm rot="16200000">
          <a:off x="4395072" y="-4392646"/>
          <a:ext cx="786962" cy="9577106"/>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fa-IR" sz="1900" kern="1200" dirty="0" smtClean="0">
              <a:effectLst>
                <a:outerShdw blurRad="38100" dist="38100" dir="2700000" algn="tl">
                  <a:srgbClr val="000000">
                    <a:alpha val="43137"/>
                  </a:srgbClr>
                </a:outerShdw>
              </a:effectLst>
              <a:cs typeface="B Nazanin" panose="00000400000000000000" pitchFamily="2" charset="-78"/>
            </a:rPr>
            <a:t>این سند ، طرح های توسعه منطقه ای را به عنوان سند راهنما که بر اساس</a:t>
          </a:r>
          <a:r>
            <a:rPr lang="en-US" sz="1900" kern="1200" dirty="0" smtClean="0">
              <a:effectLst>
                <a:outerShdw blurRad="38100" dist="38100" dir="2700000" algn="tl">
                  <a:srgbClr val="000000">
                    <a:alpha val="43137"/>
                  </a:srgbClr>
                </a:outerShdw>
              </a:effectLst>
              <a:cs typeface="B Nazanin" panose="00000400000000000000" pitchFamily="2" charset="-78"/>
            </a:rPr>
            <a:t> </a:t>
          </a:r>
          <a:r>
            <a:rPr lang="fa-IR" sz="1900" kern="1200" dirty="0" smtClean="0">
              <a:effectLst>
                <a:outerShdw blurRad="38100" dist="38100" dir="2700000" algn="tl">
                  <a:srgbClr val="000000">
                    <a:alpha val="43137"/>
                  </a:srgbClr>
                </a:outerShdw>
              </a:effectLst>
              <a:cs typeface="B Nazanin" panose="00000400000000000000" pitchFamily="2" charset="-78"/>
            </a:rPr>
            <a:t>طرح توسعه ملی تیهه میشوند معرفی می کند و بر همکاری در سطوح محلی و منطقه ای تاکید دارد. </a:t>
          </a:r>
          <a:endParaRPr lang="en-US" sz="1900" kern="1200" dirty="0">
            <a:effectLst>
              <a:outerShdw blurRad="38100" dist="38100" dir="2700000" algn="tl">
                <a:srgbClr val="000000">
                  <a:alpha val="43137"/>
                </a:srgbClr>
              </a:outerShdw>
            </a:effectLst>
            <a:cs typeface="B Nazanin" panose="00000400000000000000" pitchFamily="2" charset="-78"/>
          </a:endParaRPr>
        </a:p>
      </dsp:txBody>
      <dsp:txXfrm rot="5400000">
        <a:off x="38416" y="40842"/>
        <a:ext cx="9538690" cy="710130"/>
      </dsp:txXfrm>
    </dsp:sp>
    <dsp:sp modelId="{AD4F5451-4708-4616-B16A-ED7A39441241}">
      <dsp:nvSpPr>
        <dsp:cNvPr id="0" name=""/>
        <dsp:cNvSpPr/>
      </dsp:nvSpPr>
      <dsp:spPr>
        <a:xfrm rot="5400000">
          <a:off x="9395595" y="1193589"/>
          <a:ext cx="1210074" cy="847052"/>
        </a:xfrm>
        <a:prstGeom prst="chevron">
          <a:avLst/>
        </a:prstGeom>
        <a:solidFill>
          <a:schemeClr val="accent5">
            <a:hueOff val="-3676672"/>
            <a:satOff val="-5114"/>
            <a:lumOff val="-1961"/>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smtClean="0">
              <a:effectLst>
                <a:outerShdw blurRad="38100" dist="38100" dir="2700000" algn="tl">
                  <a:srgbClr val="000000">
                    <a:alpha val="43137"/>
                  </a:srgbClr>
                </a:outerShdw>
              </a:effectLst>
            </a:rPr>
            <a:t>National Spatial strategy</a:t>
          </a:r>
          <a:endParaRPr lang="en-US" sz="1050" b="1" kern="1200" dirty="0">
            <a:effectLst>
              <a:outerShdw blurRad="38100" dist="38100" dir="2700000" algn="tl">
                <a:srgbClr val="000000">
                  <a:alpha val="43137"/>
                </a:srgbClr>
              </a:outerShdw>
            </a:effectLst>
          </a:endParaRPr>
        </a:p>
      </dsp:txBody>
      <dsp:txXfrm rot="-5400000">
        <a:off x="9577106" y="1435604"/>
        <a:ext cx="847052" cy="363022"/>
      </dsp:txXfrm>
    </dsp:sp>
    <dsp:sp modelId="{212D2442-1CE5-4CC6-BDAA-402FC9E3AC2C}">
      <dsp:nvSpPr>
        <dsp:cNvPr id="0" name=""/>
        <dsp:cNvSpPr/>
      </dsp:nvSpPr>
      <dsp:spPr>
        <a:xfrm rot="16200000">
          <a:off x="4395279" y="-3383200"/>
          <a:ext cx="786548" cy="9577106"/>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fa-IR" sz="1900" kern="1200" dirty="0" smtClean="0">
              <a:effectLst>
                <a:outerShdw blurRad="38100" dist="38100" dir="2700000" algn="tl">
                  <a:srgbClr val="000000">
                    <a:alpha val="43137"/>
                  </a:srgbClr>
                </a:outerShdw>
              </a:effectLst>
              <a:cs typeface="B Nazanin" panose="00000400000000000000" pitchFamily="2" charset="-78"/>
            </a:rPr>
            <a:t>این سند یک افق 20 ساله برای تعادل بخشی در سطح ملی در حوزه های اجتماعی ، اقتصادی و البته کالبدی و رشد جمعییتی منتشر می کند.</a:t>
          </a:r>
          <a:endParaRPr lang="en-US" sz="1900" kern="1200" dirty="0">
            <a:effectLst>
              <a:outerShdw blurRad="38100" dist="38100" dir="2700000" algn="tl">
                <a:srgbClr val="000000">
                  <a:alpha val="43137"/>
                </a:srgbClr>
              </a:outerShdw>
            </a:effectLst>
            <a:cs typeface="B Nazanin" panose="00000400000000000000" pitchFamily="2" charset="-78"/>
          </a:endParaRPr>
        </a:p>
      </dsp:txBody>
      <dsp:txXfrm rot="5400000">
        <a:off x="38396" y="1050475"/>
        <a:ext cx="9538710" cy="709756"/>
      </dsp:txXfrm>
    </dsp:sp>
    <dsp:sp modelId="{8F11DEE5-0F9A-42AB-9BDA-5D8C5B50C204}">
      <dsp:nvSpPr>
        <dsp:cNvPr id="0" name=""/>
        <dsp:cNvSpPr/>
      </dsp:nvSpPr>
      <dsp:spPr>
        <a:xfrm rot="5400000">
          <a:off x="9395595" y="2203241"/>
          <a:ext cx="1210074" cy="847052"/>
        </a:xfrm>
        <a:prstGeom prst="chevron">
          <a:avLst/>
        </a:prstGeom>
        <a:solidFill>
          <a:schemeClr val="accent5">
            <a:hueOff val="-7353344"/>
            <a:satOff val="-10228"/>
            <a:lumOff val="-3922"/>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2009 National Transport</a:t>
          </a:r>
          <a:r>
            <a:rPr lang="fa-IR" sz="1200" b="1" kern="1200" dirty="0" smtClean="0">
              <a:effectLst>
                <a:outerShdw blurRad="38100" dist="38100" dir="2700000" algn="tl">
                  <a:srgbClr val="000000">
                    <a:alpha val="43137"/>
                  </a:srgbClr>
                </a:outerShdw>
              </a:effectLst>
            </a:rPr>
            <a:t> </a:t>
          </a:r>
          <a:r>
            <a:rPr lang="en-US" sz="1200" b="1" kern="1200" dirty="0" smtClean="0">
              <a:effectLst>
                <a:outerShdw blurRad="38100" dist="38100" dir="2700000" algn="tl">
                  <a:srgbClr val="000000">
                    <a:alpha val="43137"/>
                  </a:srgbClr>
                </a:outerShdw>
              </a:effectLst>
            </a:rPr>
            <a:t> Policy</a:t>
          </a:r>
          <a:endParaRPr lang="en-US" sz="1200" b="1" kern="1200" dirty="0">
            <a:effectLst>
              <a:outerShdw blurRad="38100" dist="38100" dir="2700000" algn="tl">
                <a:srgbClr val="000000">
                  <a:alpha val="43137"/>
                </a:srgbClr>
              </a:outerShdw>
            </a:effectLst>
          </a:endParaRPr>
        </a:p>
      </dsp:txBody>
      <dsp:txXfrm rot="-5400000">
        <a:off x="9577106" y="2445256"/>
        <a:ext cx="847052" cy="363022"/>
      </dsp:txXfrm>
    </dsp:sp>
    <dsp:sp modelId="{BDE546D0-A443-4FBF-ADE3-C3C7083F4DC6}">
      <dsp:nvSpPr>
        <dsp:cNvPr id="0" name=""/>
        <dsp:cNvSpPr/>
      </dsp:nvSpPr>
      <dsp:spPr>
        <a:xfrm rot="16200000">
          <a:off x="4395279" y="-2373548"/>
          <a:ext cx="786548" cy="9577106"/>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fa-IR" sz="1900" kern="1200" dirty="0" smtClean="0">
              <a:effectLst>
                <a:outerShdw blurRad="38100" dist="38100" dir="2700000" algn="tl">
                  <a:srgbClr val="000000">
                    <a:alpha val="43137"/>
                  </a:srgbClr>
                </a:outerShdw>
              </a:effectLst>
              <a:cs typeface="B Nazanin" panose="00000400000000000000" pitchFamily="2" charset="-78"/>
            </a:rPr>
            <a:t>این سند افقی 10 ساله برای حمل و نقل کشور به منظور دستیابی به حمل و نقل هوشمند از طریق تنوع گونه ها ، بهینه سازی وسایل حمل و نقل موتوری و... می باشد.</a:t>
          </a:r>
          <a:endParaRPr lang="en-US" sz="1900" kern="1200" dirty="0">
            <a:effectLst>
              <a:outerShdw blurRad="38100" dist="38100" dir="2700000" algn="tl">
                <a:srgbClr val="000000">
                  <a:alpha val="43137"/>
                </a:srgbClr>
              </a:outerShdw>
            </a:effectLst>
            <a:cs typeface="B Nazanin" panose="00000400000000000000" pitchFamily="2" charset="-78"/>
          </a:endParaRPr>
        </a:p>
      </dsp:txBody>
      <dsp:txXfrm rot="5400000">
        <a:off x="38396" y="2060127"/>
        <a:ext cx="9538710" cy="7097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9552552" y="-918119"/>
          <a:ext cx="7142750" cy="7142750"/>
        </a:xfrm>
        <a:prstGeom prst="blockArc">
          <a:avLst>
            <a:gd name="adj1" fmla="val 8100000"/>
            <a:gd name="adj2" fmla="val 13500000"/>
            <a:gd name="adj3" fmla="val 302"/>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74810" y="407964"/>
          <a:ext cx="10022347" cy="81635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798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حمایت از توصیه‌های برنامه اقدام توسعه اقتصادی برای شهرمنطقه دوبلین و " رشته‌های مرتبط " برنامه اقدام .</a:t>
          </a:r>
          <a:endParaRPr lang="en-US" sz="1600" b="1" kern="1200" dirty="0">
            <a:cs typeface="B Nazanin" panose="00000400000000000000" pitchFamily="2" charset="-78"/>
          </a:endParaRPr>
        </a:p>
      </dsp:txBody>
      <dsp:txXfrm>
        <a:off x="74810" y="407964"/>
        <a:ext cx="10022347" cy="816353"/>
      </dsp:txXfrm>
    </dsp:sp>
    <dsp:sp modelId="{1D50FDA8-DF9D-440A-8B56-242A842CA902}">
      <dsp:nvSpPr>
        <dsp:cNvPr id="0" name=""/>
        <dsp:cNvSpPr/>
      </dsp:nvSpPr>
      <dsp:spPr>
        <a:xfrm>
          <a:off x="9586937" y="305920"/>
          <a:ext cx="1020442" cy="1020442"/>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74810" y="1632707"/>
          <a:ext cx="9554313" cy="816353"/>
        </a:xfrm>
        <a:prstGeom prst="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798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حمایت از ارائه طرح اقدام توسعه اقتصادی خاور میانه , توسعه‌یافته و در ارتباط با مقامات محلی و سازمان‌های تجاری ملی و محلی , در نظر گرفتن رفتار مکانی و الزامات نسل بعدی پروژه‌های سرمایه‌گذاری مستقیم خارجی ، ظرفیت های زیرساختی و اهمیت ایجاد ظرفیت در مهارت‌ها و آموزش .</a:t>
          </a:r>
          <a:endParaRPr lang="en-US" sz="1600" b="1" kern="1200" dirty="0">
            <a:cs typeface="B Nazanin" panose="00000400000000000000" pitchFamily="2" charset="-78"/>
          </a:endParaRPr>
        </a:p>
      </dsp:txBody>
      <dsp:txXfrm>
        <a:off x="74810" y="1632707"/>
        <a:ext cx="9554313" cy="816353"/>
      </dsp:txXfrm>
    </dsp:sp>
    <dsp:sp modelId="{0FAFF238-114B-4FDC-AF93-4DA9FE9C0F68}">
      <dsp:nvSpPr>
        <dsp:cNvPr id="0" name=""/>
        <dsp:cNvSpPr/>
      </dsp:nvSpPr>
      <dsp:spPr>
        <a:xfrm>
          <a:off x="9118902" y="1530663"/>
          <a:ext cx="1020442" cy="1020442"/>
        </a:xfrm>
        <a:prstGeom prst="ellipse">
          <a:avLst/>
        </a:prstGeom>
        <a:solidFill>
          <a:schemeClr val="lt1">
            <a:hueOff val="0"/>
            <a:satOff val="0"/>
            <a:lumOff val="0"/>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F39AEA-A205-4B45-8CFD-DD0D59C71B2E}">
      <dsp:nvSpPr>
        <dsp:cNvPr id="0" name=""/>
        <dsp:cNvSpPr/>
      </dsp:nvSpPr>
      <dsp:spPr>
        <a:xfrm>
          <a:off x="74810" y="2857450"/>
          <a:ext cx="9554313" cy="816353"/>
        </a:xfrm>
        <a:prstGeom prst="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7981" bIns="40640" numCol="1" spcCol="1270" anchor="ctr" anchorCtr="0">
          <a:noAutofit/>
        </a:bodyPr>
        <a:lstStyle/>
        <a:p>
          <a:pPr lvl="0" algn="r" defTabSz="711200" rtl="1">
            <a:lnSpc>
              <a:spcPct val="90000"/>
            </a:lnSpc>
            <a:spcBef>
              <a:spcPct val="0"/>
            </a:spcBef>
            <a:spcAft>
              <a:spcPct val="35000"/>
            </a:spcAft>
          </a:pPr>
          <a:r>
            <a:rPr lang="fa-IR" sz="1600" b="1" kern="1200" smtClean="0">
              <a:cs typeface="B Nazanin" panose="00000400000000000000" pitchFamily="2" charset="-78"/>
            </a:rPr>
            <a:t>توسعه و ترویج تخصص های منطقه‌ای و مراکز دارای برتری نسبی با منطقه گذرگاهی و در شهرهای اصلی رشد اقتصادی و خوشه‌های آن‌ها .</a:t>
          </a:r>
          <a:endParaRPr lang="en-US" sz="1600" b="1" kern="1200" dirty="0">
            <a:cs typeface="B Nazanin" panose="00000400000000000000" pitchFamily="2" charset="-78"/>
          </a:endParaRPr>
        </a:p>
      </dsp:txBody>
      <dsp:txXfrm>
        <a:off x="74810" y="2857450"/>
        <a:ext cx="9554313" cy="816353"/>
      </dsp:txXfrm>
    </dsp:sp>
    <dsp:sp modelId="{BB37862B-F511-4C08-8E4F-FDAD547EFDA2}">
      <dsp:nvSpPr>
        <dsp:cNvPr id="0" name=""/>
        <dsp:cNvSpPr/>
      </dsp:nvSpPr>
      <dsp:spPr>
        <a:xfrm>
          <a:off x="9118902" y="2755405"/>
          <a:ext cx="1020442" cy="1020442"/>
        </a:xfrm>
        <a:prstGeom prst="ellipse">
          <a:avLst/>
        </a:prstGeom>
        <a:solidFill>
          <a:schemeClr val="lt1">
            <a:hueOff val="0"/>
            <a:satOff val="0"/>
            <a:lumOff val="0"/>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78D9B5-2900-4B02-8FE7-EE4E1938A496}">
      <dsp:nvSpPr>
        <dsp:cNvPr id="0" name=""/>
        <dsp:cNvSpPr/>
      </dsp:nvSpPr>
      <dsp:spPr>
        <a:xfrm>
          <a:off x="74810" y="4082192"/>
          <a:ext cx="10022347" cy="816353"/>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798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حمایت از اقتصاد اجتماعی در زمینه‌های هنر , فرهنگ و گردشگری , همراه با فعالیت‌های اجتماعی , که به کیفیت زندگی جمعیت </a:t>
          </a:r>
          <a:r>
            <a:rPr lang="en-US" sz="1600" b="1" kern="1200" dirty="0" smtClean="0">
              <a:cs typeface="B Nazanin" panose="00000400000000000000" pitchFamily="2" charset="-78"/>
            </a:rPr>
            <a:t>GDA </a:t>
          </a:r>
          <a:r>
            <a:rPr lang="fa-IR" sz="1600" b="1" kern="1200" dirty="0" smtClean="0">
              <a:cs typeface="B Nazanin" panose="00000400000000000000" pitchFamily="2" charset="-78"/>
            </a:rPr>
            <a:t>کمک می‌کند .</a:t>
          </a:r>
          <a:endParaRPr lang="en-US" sz="1600" b="1" kern="1200" dirty="0">
            <a:cs typeface="B Nazanin" panose="00000400000000000000" pitchFamily="2" charset="-78"/>
          </a:endParaRPr>
        </a:p>
      </dsp:txBody>
      <dsp:txXfrm>
        <a:off x="74810" y="4082192"/>
        <a:ext cx="10022347" cy="816353"/>
      </dsp:txXfrm>
    </dsp:sp>
    <dsp:sp modelId="{025460D4-9514-4C3E-B5B9-7DA7B457DD90}">
      <dsp:nvSpPr>
        <dsp:cNvPr id="0" name=""/>
        <dsp:cNvSpPr/>
      </dsp:nvSpPr>
      <dsp:spPr>
        <a:xfrm>
          <a:off x="9586937" y="3980148"/>
          <a:ext cx="1020442" cy="1020442"/>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9403017" y="-1039087"/>
          <a:ext cx="8087988" cy="8087988"/>
        </a:xfrm>
        <a:prstGeom prst="blockArc">
          <a:avLst>
            <a:gd name="adj1" fmla="val 8100000"/>
            <a:gd name="adj2" fmla="val 13500000"/>
            <a:gd name="adj3" fmla="val 267"/>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85918" y="462034"/>
          <a:ext cx="9933168" cy="92454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73386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اجتناب از هرگونه تاثیرات منفی بر محل های  </a:t>
          </a:r>
          <a:r>
            <a:rPr lang="en-US" sz="1600" b="1" kern="1200" dirty="0" smtClean="0">
              <a:cs typeface="B Nazanin" panose="00000400000000000000" pitchFamily="2" charset="-78"/>
            </a:rPr>
            <a:t>Natura 2000 ، </a:t>
          </a:r>
          <a:r>
            <a:rPr lang="fa-IR" sz="1600" b="1" kern="1200" dirty="0" smtClean="0">
              <a:cs typeface="B Nazanin" panose="00000400000000000000" pitchFamily="2" charset="-78"/>
            </a:rPr>
            <a:t>به وسیله شناسایی تاثیرات محتمل پروژه یا برنامه و طراحی به گونه ای که از این تاثیرات اجتناب شود. </a:t>
          </a:r>
          <a:endParaRPr lang="en-US" sz="1600" b="1" kern="1200" dirty="0">
            <a:cs typeface="B Nazanin" panose="00000400000000000000" pitchFamily="2" charset="-78"/>
          </a:endParaRPr>
        </a:p>
      </dsp:txBody>
      <dsp:txXfrm>
        <a:off x="85918" y="462034"/>
        <a:ext cx="9933168" cy="924549"/>
      </dsp:txXfrm>
    </dsp:sp>
    <dsp:sp modelId="{1D50FDA8-DF9D-440A-8B56-242A842CA902}">
      <dsp:nvSpPr>
        <dsp:cNvPr id="0" name=""/>
        <dsp:cNvSpPr/>
      </dsp:nvSpPr>
      <dsp:spPr>
        <a:xfrm>
          <a:off x="9441243" y="346465"/>
          <a:ext cx="1155687" cy="1155687"/>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85918" y="1849099"/>
          <a:ext cx="9403103" cy="924549"/>
        </a:xfrm>
        <a:prstGeom prst="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73386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روش های کاهشی می بایست در طول فرآیند ارزیابی اجرا شوند تا اطمینان حاصل شود که اثرات نامطلوبی بر محل ها وجود ندارد. </a:t>
          </a:r>
          <a:endParaRPr lang="en-US" sz="1600" b="1" kern="1200" dirty="0">
            <a:cs typeface="B Nazanin" panose="00000400000000000000" pitchFamily="2" charset="-78"/>
          </a:endParaRPr>
        </a:p>
      </dsp:txBody>
      <dsp:txXfrm>
        <a:off x="85918" y="1849099"/>
        <a:ext cx="9403103" cy="924549"/>
      </dsp:txXfrm>
    </dsp:sp>
    <dsp:sp modelId="{0FAFF238-114B-4FDC-AF93-4DA9FE9C0F68}">
      <dsp:nvSpPr>
        <dsp:cNvPr id="0" name=""/>
        <dsp:cNvSpPr/>
      </dsp:nvSpPr>
      <dsp:spPr>
        <a:xfrm>
          <a:off x="8911178" y="1733530"/>
          <a:ext cx="1155687" cy="1155687"/>
        </a:xfrm>
        <a:prstGeom prst="ellipse">
          <a:avLst/>
        </a:prstGeom>
        <a:solidFill>
          <a:schemeClr val="lt1">
            <a:hueOff val="0"/>
            <a:satOff val="0"/>
            <a:lumOff val="0"/>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F39AEA-A205-4B45-8CFD-DD0D59C71B2E}">
      <dsp:nvSpPr>
        <dsp:cNvPr id="0" name=""/>
        <dsp:cNvSpPr/>
      </dsp:nvSpPr>
      <dsp:spPr>
        <a:xfrm>
          <a:off x="85918" y="3236164"/>
          <a:ext cx="9403103" cy="924549"/>
        </a:xfrm>
        <a:prstGeom prst="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73386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در صورتی که پروزه یا برنامه مورد نظر به رغم اقدامات کاهشی ، اثرات نامطلوبی به جای می گذارد و اقدامات کاهشی دیگری وجود ندارد ، رد خواهد شد . در صورتی که جایگزینی برای برنامه وجود نداشته باشد و ناگزیر به اجرای برنامه باشیم میبایست اقدامات جبرانی برای اثرات نامطلوب باقی مانده در نظر گرفته شود.</a:t>
          </a:r>
          <a:endParaRPr lang="en-US" sz="1600" b="1" kern="1200" dirty="0">
            <a:cs typeface="B Nazanin" panose="00000400000000000000" pitchFamily="2" charset="-78"/>
          </a:endParaRPr>
        </a:p>
      </dsp:txBody>
      <dsp:txXfrm>
        <a:off x="85918" y="3236164"/>
        <a:ext cx="9403103" cy="924549"/>
      </dsp:txXfrm>
    </dsp:sp>
    <dsp:sp modelId="{BB37862B-F511-4C08-8E4F-FDAD547EFDA2}">
      <dsp:nvSpPr>
        <dsp:cNvPr id="0" name=""/>
        <dsp:cNvSpPr/>
      </dsp:nvSpPr>
      <dsp:spPr>
        <a:xfrm>
          <a:off x="8911178" y="3120595"/>
          <a:ext cx="1155687" cy="1155687"/>
        </a:xfrm>
        <a:prstGeom prst="ellipse">
          <a:avLst/>
        </a:prstGeom>
        <a:solidFill>
          <a:schemeClr val="lt1">
            <a:hueOff val="0"/>
            <a:satOff val="0"/>
            <a:lumOff val="0"/>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78D9B5-2900-4B02-8FE7-EE4E1938A496}">
      <dsp:nvSpPr>
        <dsp:cNvPr id="0" name=""/>
        <dsp:cNvSpPr/>
      </dsp:nvSpPr>
      <dsp:spPr>
        <a:xfrm>
          <a:off x="85918" y="4623228"/>
          <a:ext cx="9933168" cy="924549"/>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733861"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با توجه به سیاست های راهبردی </a:t>
          </a:r>
          <a:r>
            <a:rPr lang="en-US" sz="1600" b="1" kern="1200" dirty="0" smtClean="0">
              <a:cs typeface="B Nazanin" panose="00000400000000000000" pitchFamily="2" charset="-78"/>
            </a:rPr>
            <a:t>RPGs</a:t>
          </a:r>
          <a:r>
            <a:rPr lang="fa-IR" sz="1600" b="1" kern="1200" dirty="0" smtClean="0">
              <a:cs typeface="B Nazanin" panose="00000400000000000000" pitchFamily="2" charset="-78"/>
            </a:rPr>
            <a:t> سیاست های کاهشی ، در مواردی ضروری به نظر برسد اعمال خواهد شد . در این راستا هر برنامه یا پروژه ای که پتانسیل ایجاد تاثیر قابل توجه ای بر </a:t>
          </a:r>
          <a:r>
            <a:rPr lang="en-US" sz="1600" b="1" kern="1200" dirty="0" smtClean="0">
              <a:cs typeface="B Nazanin" panose="00000400000000000000" pitchFamily="2" charset="-78"/>
            </a:rPr>
            <a:t>Natura 2000</a:t>
          </a:r>
          <a:r>
            <a:rPr lang="fa-IR" sz="1600" b="1" kern="1200" dirty="0" smtClean="0">
              <a:cs typeface="B Nazanin" panose="00000400000000000000" pitchFamily="2" charset="-78"/>
            </a:rPr>
            <a:t> را داشته باشد ، به طور کامل مورد ارزیابی قرار می گیرد تا از اثرات نامطلوب آن جلوگیری شود. </a:t>
          </a:r>
          <a:endParaRPr lang="en-US" sz="1600" b="1" kern="1200" dirty="0">
            <a:cs typeface="B Nazanin" panose="00000400000000000000" pitchFamily="2" charset="-78"/>
          </a:endParaRPr>
        </a:p>
      </dsp:txBody>
      <dsp:txXfrm>
        <a:off x="85918" y="4623228"/>
        <a:ext cx="9933168" cy="924549"/>
      </dsp:txXfrm>
    </dsp:sp>
    <dsp:sp modelId="{025460D4-9514-4C3E-B5B9-7DA7B457DD90}">
      <dsp:nvSpPr>
        <dsp:cNvPr id="0" name=""/>
        <dsp:cNvSpPr/>
      </dsp:nvSpPr>
      <dsp:spPr>
        <a:xfrm>
          <a:off x="9441243" y="4507660"/>
          <a:ext cx="1155687" cy="1155687"/>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10080432" y="-491084"/>
          <a:ext cx="3805918" cy="3805918"/>
        </a:xfrm>
        <a:prstGeom prst="blockArc">
          <a:avLst>
            <a:gd name="adj1" fmla="val 8100000"/>
            <a:gd name="adj2" fmla="val 13500000"/>
            <a:gd name="adj3" fmla="val 568"/>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35598" y="282374"/>
          <a:ext cx="10264308" cy="56474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48270" bIns="40640" numCol="1" spcCol="1270" anchor="ctr" anchorCtr="0">
          <a:noAutofit/>
        </a:bodyPr>
        <a:lstStyle/>
        <a:p>
          <a:pPr lvl="0" algn="r" defTabSz="711200" rtl="1">
            <a:lnSpc>
              <a:spcPct val="90000"/>
            </a:lnSpc>
            <a:spcBef>
              <a:spcPct val="0"/>
            </a:spcBef>
            <a:spcAft>
              <a:spcPct val="35000"/>
            </a:spcAft>
          </a:pPr>
          <a:r>
            <a:rPr lang="fa-IR" sz="1600" b="1" kern="1200" smtClean="0">
              <a:cs typeface="B Nazanin" panose="00000400000000000000" pitchFamily="2" charset="-78"/>
            </a:rPr>
            <a:t>ایجاد مسیر ارتباطی با کیفیت بالا به فرودگاه دوبلین </a:t>
          </a:r>
          <a:endParaRPr lang="en-US" sz="1600" b="1" kern="1200" dirty="0">
            <a:cs typeface="B Nazanin" panose="00000400000000000000" pitchFamily="2" charset="-78"/>
          </a:endParaRPr>
        </a:p>
      </dsp:txBody>
      <dsp:txXfrm>
        <a:off x="35598" y="282374"/>
        <a:ext cx="10264308" cy="564749"/>
      </dsp:txXfrm>
    </dsp:sp>
    <dsp:sp modelId="{1D50FDA8-DF9D-440A-8B56-242A842CA902}">
      <dsp:nvSpPr>
        <dsp:cNvPr id="0" name=""/>
        <dsp:cNvSpPr/>
      </dsp:nvSpPr>
      <dsp:spPr>
        <a:xfrm>
          <a:off x="9946938" y="211781"/>
          <a:ext cx="705937" cy="705937"/>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35598" y="1129499"/>
          <a:ext cx="10059022" cy="564749"/>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48270" bIns="40640" numCol="1" spcCol="1270" anchor="ctr" anchorCtr="0">
          <a:noAutofit/>
        </a:bodyPr>
        <a:lstStyle/>
        <a:p>
          <a:pPr lvl="0" algn="r" defTabSz="711200" rtl="1">
            <a:lnSpc>
              <a:spcPct val="90000"/>
            </a:lnSpc>
            <a:spcBef>
              <a:spcPct val="0"/>
            </a:spcBef>
            <a:spcAft>
              <a:spcPct val="35000"/>
            </a:spcAft>
          </a:pPr>
          <a:r>
            <a:rPr lang="fa-IR" sz="1600" b="1" kern="1200" smtClean="0">
              <a:cs typeface="B Nazanin" panose="00000400000000000000" pitchFamily="2" charset="-78"/>
            </a:rPr>
            <a:t>ذخیره زمین های مناسب برای توسعه آتی</a:t>
          </a:r>
          <a:endParaRPr lang="en-US" sz="1600" b="1" kern="1200" dirty="0">
            <a:cs typeface="B Nazanin" panose="00000400000000000000" pitchFamily="2" charset="-78"/>
          </a:endParaRPr>
        </a:p>
      </dsp:txBody>
      <dsp:txXfrm>
        <a:off x="35598" y="1129499"/>
        <a:ext cx="10059022" cy="564749"/>
      </dsp:txXfrm>
    </dsp:sp>
    <dsp:sp modelId="{0FAFF238-114B-4FDC-AF93-4DA9FE9C0F68}">
      <dsp:nvSpPr>
        <dsp:cNvPr id="0" name=""/>
        <dsp:cNvSpPr/>
      </dsp:nvSpPr>
      <dsp:spPr>
        <a:xfrm>
          <a:off x="9741651" y="1058905"/>
          <a:ext cx="705937" cy="705937"/>
        </a:xfrm>
        <a:prstGeom prst="ellipse">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F39AEA-A205-4B45-8CFD-DD0D59C71B2E}">
      <dsp:nvSpPr>
        <dsp:cNvPr id="0" name=""/>
        <dsp:cNvSpPr/>
      </dsp:nvSpPr>
      <dsp:spPr>
        <a:xfrm>
          <a:off x="35598" y="1976624"/>
          <a:ext cx="10264308" cy="564749"/>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48270"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محدود کردن توسعه در مناطق ایمنی عمومی ، مناطق نزدیک به تمامی فرودگاه های دوبلین و در مناطقی که آلودگی صوتی ناشی از فعالیت های های هوایی وجود دارد.</a:t>
          </a:r>
          <a:endParaRPr lang="en-US" sz="1600" b="1" kern="1200" dirty="0">
            <a:cs typeface="B Nazanin" panose="00000400000000000000" pitchFamily="2" charset="-78"/>
          </a:endParaRPr>
        </a:p>
      </dsp:txBody>
      <dsp:txXfrm>
        <a:off x="35598" y="1976624"/>
        <a:ext cx="10264308" cy="564749"/>
      </dsp:txXfrm>
    </dsp:sp>
    <dsp:sp modelId="{BB37862B-F511-4C08-8E4F-FDAD547EFDA2}">
      <dsp:nvSpPr>
        <dsp:cNvPr id="0" name=""/>
        <dsp:cNvSpPr/>
      </dsp:nvSpPr>
      <dsp:spPr>
        <a:xfrm>
          <a:off x="9946938" y="1906030"/>
          <a:ext cx="705937" cy="705937"/>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EE984-F7DE-429C-AC82-7A72E71D9975}">
      <dsp:nvSpPr>
        <dsp:cNvPr id="0" name=""/>
        <dsp:cNvSpPr/>
      </dsp:nvSpPr>
      <dsp:spPr>
        <a:xfrm>
          <a:off x="10059729" y="-491084"/>
          <a:ext cx="3805918" cy="3805918"/>
        </a:xfrm>
        <a:prstGeom prst="blockArc">
          <a:avLst>
            <a:gd name="adj1" fmla="val 8100000"/>
            <a:gd name="adj2" fmla="val 13500000"/>
            <a:gd name="adj3" fmla="val 568"/>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A52526-9121-4157-9468-403FBA0D9C96}">
      <dsp:nvSpPr>
        <dsp:cNvPr id="0" name=""/>
        <dsp:cNvSpPr/>
      </dsp:nvSpPr>
      <dsp:spPr>
        <a:xfrm>
          <a:off x="14895" y="403400"/>
          <a:ext cx="10161242" cy="80668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0309"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سرمایه گذاری قابل توجه در  نوسازی و تعمیر لوله های توزیع آب ، برای افزایش ظرفیت دردسترس به کمک حذف نشتی های موجود در شبکه.</a:t>
          </a:r>
          <a:endParaRPr lang="en-US" sz="1600" b="1" kern="1200" dirty="0">
            <a:cs typeface="B Nazanin" panose="00000400000000000000" pitchFamily="2" charset="-78"/>
          </a:endParaRPr>
        </a:p>
      </dsp:txBody>
      <dsp:txXfrm>
        <a:off x="14895" y="403400"/>
        <a:ext cx="10161242" cy="806688"/>
      </dsp:txXfrm>
    </dsp:sp>
    <dsp:sp modelId="{1D50FDA8-DF9D-440A-8B56-242A842CA902}">
      <dsp:nvSpPr>
        <dsp:cNvPr id="0" name=""/>
        <dsp:cNvSpPr/>
      </dsp:nvSpPr>
      <dsp:spPr>
        <a:xfrm>
          <a:off x="9671956" y="302564"/>
          <a:ext cx="1008360" cy="100836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1074F3-192A-4761-9ED6-AC622D51E02B}">
      <dsp:nvSpPr>
        <dsp:cNvPr id="0" name=""/>
        <dsp:cNvSpPr/>
      </dsp:nvSpPr>
      <dsp:spPr>
        <a:xfrm>
          <a:off x="14895" y="1613659"/>
          <a:ext cx="10161242" cy="806688"/>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640309" bIns="40640" numCol="1" spcCol="1270" anchor="ctr" anchorCtr="0">
          <a:noAutofit/>
        </a:bodyPr>
        <a:lstStyle/>
        <a:p>
          <a:pPr lvl="0" algn="r" defTabSz="711200" rtl="1">
            <a:lnSpc>
              <a:spcPct val="90000"/>
            </a:lnSpc>
            <a:spcBef>
              <a:spcPct val="0"/>
            </a:spcBef>
            <a:spcAft>
              <a:spcPct val="35000"/>
            </a:spcAft>
          </a:pPr>
          <a:r>
            <a:rPr lang="fa-IR" sz="1600" b="1" kern="1200" dirty="0" smtClean="0">
              <a:cs typeface="B Nazanin" panose="00000400000000000000" pitchFamily="2" charset="-78"/>
            </a:rPr>
            <a:t>یکپارچه سازی اقدامات مربوط به مدیریت آب از جمله استفاده از آب خاکستری یا آب باران به عنوان جایگزینی برای آب تصفویه شده در ساختمان ها و تاسیاتی که امکان آن وجود دارد. </a:t>
          </a:r>
          <a:endParaRPr lang="en-US" sz="1600" b="1" kern="1200" dirty="0">
            <a:cs typeface="B Nazanin" panose="00000400000000000000" pitchFamily="2" charset="-78"/>
          </a:endParaRPr>
        </a:p>
      </dsp:txBody>
      <dsp:txXfrm>
        <a:off x="14895" y="1613659"/>
        <a:ext cx="10161242" cy="806688"/>
      </dsp:txXfrm>
    </dsp:sp>
    <dsp:sp modelId="{0FAFF238-114B-4FDC-AF93-4DA9FE9C0F68}">
      <dsp:nvSpPr>
        <dsp:cNvPr id="0" name=""/>
        <dsp:cNvSpPr/>
      </dsp:nvSpPr>
      <dsp:spPr>
        <a:xfrm>
          <a:off x="9671956" y="1512823"/>
          <a:ext cx="1008360" cy="1008360"/>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149D93-AE6D-4831-81ED-675E4D62C2BE}">
      <dsp:nvSpPr>
        <dsp:cNvPr id="0" name=""/>
        <dsp:cNvSpPr/>
      </dsp:nvSpPr>
      <dsp:spPr>
        <a:xfrm>
          <a:off x="0" y="26621"/>
          <a:ext cx="7047594" cy="4680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دستورالعمل چهارچوب آب</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49467"/>
        <a:ext cx="7001902" cy="422308"/>
      </dsp:txXfrm>
    </dsp:sp>
    <dsp:sp modelId="{29B0EEFD-E6A2-4295-ACC3-517164310F70}">
      <dsp:nvSpPr>
        <dsp:cNvPr id="0" name=""/>
        <dsp:cNvSpPr/>
      </dsp:nvSpPr>
      <dsp:spPr>
        <a:xfrm>
          <a:off x="0" y="566622"/>
          <a:ext cx="7047594" cy="468000"/>
        </a:xfrm>
        <a:prstGeom prst="roundRect">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دستورالعمل پرندگان</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589468"/>
        <a:ext cx="7001902" cy="422308"/>
      </dsp:txXfrm>
    </dsp:sp>
    <dsp:sp modelId="{73520A43-323A-4CEF-91A9-70A3CE9092B2}">
      <dsp:nvSpPr>
        <dsp:cNvPr id="0" name=""/>
        <dsp:cNvSpPr/>
      </dsp:nvSpPr>
      <dsp:spPr>
        <a:xfrm>
          <a:off x="0" y="1106622"/>
          <a:ext cx="7047594" cy="468000"/>
        </a:xfrm>
        <a:prstGeom prst="round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دستورالعمل چهارچوب استراتژیک دریایی</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1129468"/>
        <a:ext cx="7001902" cy="422308"/>
      </dsp:txXfrm>
    </dsp:sp>
    <dsp:sp modelId="{B1D24B54-D92F-4F20-B8D5-49F68343AE9D}">
      <dsp:nvSpPr>
        <dsp:cNvPr id="0" name=""/>
        <dsp:cNvSpPr/>
      </dsp:nvSpPr>
      <dsp:spPr>
        <a:xfrm>
          <a:off x="0" y="1646622"/>
          <a:ext cx="7047594" cy="468000"/>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مطالعات ارزیابی ریسک سیل</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1669468"/>
        <a:ext cx="7001902" cy="422308"/>
      </dsp:txXfrm>
    </dsp:sp>
    <dsp:sp modelId="{D08F1BDA-8032-4D01-82A6-8A55C4DFF5DB}">
      <dsp:nvSpPr>
        <dsp:cNvPr id="0" name=""/>
        <dsp:cNvSpPr/>
      </dsp:nvSpPr>
      <dsp:spPr>
        <a:xfrm>
          <a:off x="0" y="2186622"/>
          <a:ext cx="7047594" cy="468000"/>
        </a:xfrm>
        <a:prstGeom prst="round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ماده 6 دستورالعمل زیستگاه</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2209468"/>
        <a:ext cx="7001902" cy="422308"/>
      </dsp:txXfrm>
    </dsp:sp>
    <dsp:sp modelId="{3C594677-3B2D-4EF1-9629-FD92D381B93D}">
      <dsp:nvSpPr>
        <dsp:cNvPr id="0" name=""/>
        <dsp:cNvSpPr/>
      </dsp:nvSpPr>
      <dsp:spPr>
        <a:xfrm>
          <a:off x="0" y="2726621"/>
          <a:ext cx="7047594" cy="468000"/>
        </a:xfrm>
        <a:prstGeom prst="roundRect">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بهترین اطلاعات موجود در مورد تاثیرات منطقه ای تغییرات اقلیمی</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2749467"/>
        <a:ext cx="7001902" cy="422308"/>
      </dsp:txXfrm>
    </dsp:sp>
    <dsp:sp modelId="{9903EDD7-0A9B-4E6F-B4F0-738B23E9A058}">
      <dsp:nvSpPr>
        <dsp:cNvPr id="0" name=""/>
        <dsp:cNvSpPr/>
      </dsp:nvSpPr>
      <dsp:spPr>
        <a:xfrm>
          <a:off x="0" y="3266621"/>
          <a:ext cx="7047594" cy="46800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effectLst>
                <a:outerShdw blurRad="38100" dist="38100" dir="2700000" algn="tl">
                  <a:srgbClr val="000000">
                    <a:alpha val="43137"/>
                  </a:srgbClr>
                </a:outerShdw>
              </a:effectLst>
              <a:cs typeface="B Nazanin" panose="00000400000000000000" pitchFamily="2" charset="-78"/>
            </a:rPr>
            <a:t>تمام همبستگی های فعلی و آینده بین این دستورالعمل ها، ارزیابی ها و برنامه ها</a:t>
          </a:r>
          <a:endParaRPr lang="en-US" sz="1600" b="1" kern="1200" dirty="0">
            <a:effectLst>
              <a:outerShdw blurRad="38100" dist="38100" dir="2700000" algn="tl">
                <a:srgbClr val="000000">
                  <a:alpha val="43137"/>
                </a:srgbClr>
              </a:outerShdw>
            </a:effectLst>
            <a:cs typeface="B Nazanin" panose="00000400000000000000" pitchFamily="2" charset="-78"/>
          </a:endParaRPr>
        </a:p>
      </dsp:txBody>
      <dsp:txXfrm>
        <a:off x="22846" y="3289467"/>
        <a:ext cx="7001902" cy="42230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9FF8E9-91EC-444B-A8B2-5607A4D5875B}" type="datetimeFigureOut">
              <a:rPr lang="en-US" smtClean="0"/>
              <a:t>9/17/2019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202528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FF8E9-91EC-444B-A8B2-5607A4D5875B}" type="datetimeFigureOut">
              <a:rPr lang="en-US" smtClean="0"/>
              <a:t>9/17/2019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3651746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FF8E9-91EC-444B-A8B2-5607A4D5875B}" type="datetimeFigureOut">
              <a:rPr lang="en-US" smtClean="0"/>
              <a:t>9/17/2019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929232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FF8E9-91EC-444B-A8B2-5607A4D5875B}" type="datetimeFigureOut">
              <a:rPr lang="en-US" smtClean="0"/>
              <a:t>9/17/2019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219264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09FF8E9-91EC-444B-A8B2-5607A4D5875B}" type="datetimeFigureOut">
              <a:rPr lang="en-US" smtClean="0"/>
              <a:t>9/17/2019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65007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9FF8E9-91EC-444B-A8B2-5607A4D5875B}" type="datetimeFigureOut">
              <a:rPr lang="en-US" smtClean="0"/>
              <a:t>9/17/2019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542781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9FF8E9-91EC-444B-A8B2-5607A4D5875B}" type="datetimeFigureOut">
              <a:rPr lang="en-US" smtClean="0"/>
              <a:t>9/17/2019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340904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9FF8E9-91EC-444B-A8B2-5607A4D5875B}" type="datetimeFigureOut">
              <a:rPr lang="en-US" smtClean="0"/>
              <a:t>9/17/2019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994736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9FF8E9-91EC-444B-A8B2-5607A4D5875B}" type="datetimeFigureOut">
              <a:rPr lang="en-US" smtClean="0"/>
              <a:t>9/17/2019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453917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09FF8E9-91EC-444B-A8B2-5607A4D5875B}" type="datetimeFigureOut">
              <a:rPr lang="en-US" smtClean="0"/>
              <a:t>9/17/2019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189642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09FF8E9-91EC-444B-A8B2-5607A4D5875B}" type="datetimeFigureOut">
              <a:rPr lang="en-US" smtClean="0"/>
              <a:t>9/17/2019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C1100-ADC4-47FF-A461-A936F776EAEA}" type="slidenum">
              <a:rPr lang="en-US" smtClean="0"/>
              <a:t>‹#›</a:t>
            </a:fld>
            <a:endParaRPr lang="en-US"/>
          </a:p>
        </p:txBody>
      </p:sp>
    </p:spTree>
    <p:extLst>
      <p:ext uri="{BB962C8B-B14F-4D97-AF65-F5344CB8AC3E}">
        <p14:creationId xmlns:p14="http://schemas.microsoft.com/office/powerpoint/2010/main" val="238188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FF8E9-91EC-444B-A8B2-5607A4D5875B}" type="datetimeFigureOut">
              <a:rPr lang="en-US" smtClean="0"/>
              <a:t>9/17/2019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C1100-ADC4-47FF-A461-A936F776EAEA}" type="slidenum">
              <a:rPr lang="en-US" smtClean="0"/>
              <a:t>‹#›</a:t>
            </a:fld>
            <a:endParaRPr lang="en-US"/>
          </a:p>
        </p:txBody>
      </p:sp>
    </p:spTree>
    <p:extLst>
      <p:ext uri="{BB962C8B-B14F-4D97-AF65-F5344CB8AC3E}">
        <p14:creationId xmlns:p14="http://schemas.microsoft.com/office/powerpoint/2010/main" val="1788146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10476"/>
          <a:stretch/>
        </p:blipFill>
        <p:spPr>
          <a:xfrm>
            <a:off x="0" y="0"/>
            <a:ext cx="11943471" cy="6779207"/>
          </a:xfrm>
          <a:prstGeom prst="rect">
            <a:avLst/>
          </a:prstGeom>
        </p:spPr>
      </p:pic>
      <p:sp>
        <p:nvSpPr>
          <p:cNvPr id="9" name="TextBox 8"/>
          <p:cNvSpPr txBox="1"/>
          <p:nvPr/>
        </p:nvSpPr>
        <p:spPr>
          <a:xfrm>
            <a:off x="3402348" y="2850994"/>
            <a:ext cx="4846329" cy="1077218"/>
          </a:xfrm>
          <a:prstGeom prst="rect">
            <a:avLst/>
          </a:prstGeom>
          <a:noFill/>
        </p:spPr>
        <p:txBody>
          <a:bodyPr wrap="square" rtlCol="0">
            <a:spAutoFit/>
          </a:bodyPr>
          <a:lstStyle/>
          <a:p>
            <a:pPr algn="ctr" rtl="1"/>
            <a:r>
              <a:rPr lang="fa-IR" sz="3200" b="1" dirty="0" smtClean="0">
                <a:ln w="3175">
                  <a:solidFill>
                    <a:schemeClr val="tx1"/>
                  </a:solidFill>
                </a:ln>
                <a:solidFill>
                  <a:srgbClr val="009A49"/>
                </a:solidFill>
                <a:cs typeface="B Bardiya" panose="00000400000000000000" pitchFamily="2" charset="-78"/>
              </a:rPr>
              <a:t>تحلیل و ارزیابی طرح مجموعه شهری </a:t>
            </a:r>
            <a:r>
              <a:rPr lang="fa-IR" sz="3200" b="1" dirty="0" smtClean="0">
                <a:ln w="3175">
                  <a:solidFill>
                    <a:schemeClr val="tx1"/>
                  </a:solidFill>
                </a:ln>
                <a:solidFill>
                  <a:srgbClr val="009A49"/>
                </a:solidFill>
                <a:cs typeface="B Bardiya" panose="00000400000000000000" pitchFamily="2" charset="-78"/>
              </a:rPr>
              <a:t>دوبلین</a:t>
            </a:r>
            <a:endParaRPr lang="en-US" sz="3200" b="1" dirty="0" smtClean="0">
              <a:ln w="3175">
                <a:solidFill>
                  <a:schemeClr val="tx1"/>
                </a:solidFill>
              </a:ln>
              <a:solidFill>
                <a:srgbClr val="009A49"/>
              </a:solidFill>
              <a:cs typeface="B Bardiya" panose="00000400000000000000" pitchFamily="2" charset="-78"/>
            </a:endParaRPr>
          </a:p>
        </p:txBody>
      </p:sp>
      <p:sp>
        <p:nvSpPr>
          <p:cNvPr id="13" name="TextBox 12"/>
          <p:cNvSpPr txBox="1"/>
          <p:nvPr/>
        </p:nvSpPr>
        <p:spPr>
          <a:xfrm>
            <a:off x="8820443" y="886265"/>
            <a:ext cx="2124222" cy="492369"/>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979908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8" name="TextBox 7"/>
          <p:cNvSpPr txBox="1"/>
          <p:nvPr/>
        </p:nvSpPr>
        <p:spPr>
          <a:xfrm>
            <a:off x="1056919" y="1264739"/>
            <a:ext cx="10665990" cy="1323439"/>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a:cs typeface="B Nazanin" panose="00000400000000000000" pitchFamily="2" charset="-78"/>
              </a:rPr>
              <a:t>رشد بیرونی </a:t>
            </a:r>
            <a:r>
              <a:rPr lang="fa-IR" sz="2000" dirty="0" smtClean="0">
                <a:cs typeface="B Nazanin" panose="00000400000000000000" pitchFamily="2" charset="-78"/>
              </a:rPr>
              <a:t>دنباله دار </a:t>
            </a:r>
            <a:r>
              <a:rPr lang="fa-IR" sz="2000" dirty="0">
                <a:cs typeface="B Nazanin" panose="00000400000000000000" pitchFamily="2" charset="-78"/>
              </a:rPr>
              <a:t>دوبلین به معنای گسترش میزان رفت و آمد حومه ای است که در اواسط دهه 1990 شامل شهرک‌های به فاصله  50 کیلومتری مرکز شهر بود </a:t>
            </a:r>
            <a:r>
              <a:rPr lang="fa-IR" sz="2000" dirty="0" smtClean="0">
                <a:cs typeface="B Nazanin" panose="00000400000000000000" pitchFamily="2" charset="-78"/>
              </a:rPr>
              <a:t>. این </a:t>
            </a:r>
            <a:r>
              <a:rPr lang="fa-IR" sz="2000" dirty="0">
                <a:cs typeface="B Nazanin" panose="00000400000000000000" pitchFamily="2" charset="-78"/>
              </a:rPr>
              <a:t>امر به دلیل فقدان برنامه‌ریزی است که منجر به پراکندگی شهری می‌شود که موجب  ناپایداری استفاده از منابع و نفوذ بصری در محیط روستایی است . ازدحام ترافیک , به دلیل سفرهای آونگی و نبود زیرساخت حمل و نقل عمومی در حومه , به یک مساله بسیار جدی تبدیل شده است .</a:t>
            </a:r>
          </a:p>
        </p:txBody>
      </p:sp>
      <p:sp>
        <p:nvSpPr>
          <p:cNvPr id="10" name="TextBox 9"/>
          <p:cNvSpPr txBox="1"/>
          <p:nvPr/>
        </p:nvSpPr>
        <p:spPr>
          <a:xfrm>
            <a:off x="6970627" y="152643"/>
            <a:ext cx="4964722" cy="584775"/>
          </a:xfrm>
          <a:prstGeom prst="rect">
            <a:avLst/>
          </a:prstGeom>
          <a:noFill/>
        </p:spPr>
        <p:txBody>
          <a:bodyPr wrap="square" rtlCol="0">
            <a:spAutoFit/>
          </a:bodyPr>
          <a:lstStyle/>
          <a:p>
            <a:pPr algn="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معرفی محدوده منطقه کلانشهری</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1" name="TextBox 10"/>
          <p:cNvSpPr txBox="1"/>
          <p:nvPr/>
        </p:nvSpPr>
        <p:spPr>
          <a:xfrm>
            <a:off x="8961119" y="767572"/>
            <a:ext cx="2647405" cy="461665"/>
          </a:xfrm>
          <a:prstGeom prst="rect">
            <a:avLst/>
          </a:prstGeom>
          <a:noFill/>
        </p:spPr>
        <p:txBody>
          <a:bodyPr wrap="square" rtlCol="0">
            <a:spAutoFit/>
          </a:bodyPr>
          <a:lstStyle/>
          <a:p>
            <a:pPr algn="r"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مشکلات حومه گرایی</a:t>
            </a:r>
            <a:endParaRPr lang="en-US"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14329"/>
          <a:stretch/>
        </p:blipFill>
        <p:spPr>
          <a:xfrm>
            <a:off x="3581831" y="2805120"/>
            <a:ext cx="4788446" cy="39396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Oval 2"/>
          <p:cNvSpPr/>
          <p:nvPr/>
        </p:nvSpPr>
        <p:spPr>
          <a:xfrm>
            <a:off x="4572000" y="3783851"/>
            <a:ext cx="2011680" cy="201168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tx1"/>
                </a:solidFill>
                <a:cs typeface="B Nazanin" panose="00000400000000000000" pitchFamily="2" charset="-78"/>
              </a:rPr>
              <a:t>محدوده مرکزی</a:t>
            </a:r>
            <a:endParaRPr lang="en-US" sz="2400" dirty="0">
              <a:solidFill>
                <a:schemeClr val="tx1"/>
              </a:solidFill>
              <a:cs typeface="B Nazanin" panose="00000400000000000000" pitchFamily="2" charset="-78"/>
            </a:endParaRPr>
          </a:p>
        </p:txBody>
      </p:sp>
      <p:sp>
        <p:nvSpPr>
          <p:cNvPr id="22" name="Oval 21"/>
          <p:cNvSpPr/>
          <p:nvPr/>
        </p:nvSpPr>
        <p:spPr>
          <a:xfrm>
            <a:off x="3581831" y="2805121"/>
            <a:ext cx="3212865" cy="3838188"/>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cs typeface="B Nazanin" panose="00000400000000000000" pitchFamily="2" charset="-78"/>
            </a:endParaRPr>
          </a:p>
        </p:txBody>
      </p:sp>
      <p:sp>
        <p:nvSpPr>
          <p:cNvPr id="23" name="TextBox 22"/>
          <p:cNvSpPr txBox="1"/>
          <p:nvPr/>
        </p:nvSpPr>
        <p:spPr>
          <a:xfrm rot="16200000">
            <a:off x="3195356" y="4401049"/>
            <a:ext cx="1865573" cy="646331"/>
          </a:xfrm>
          <a:prstGeom prst="rect">
            <a:avLst/>
          </a:prstGeom>
          <a:noFill/>
        </p:spPr>
        <p:txBody>
          <a:bodyPr wrap="square" rtlCol="0">
            <a:spAutoFit/>
          </a:bodyPr>
          <a:lstStyle/>
          <a:p>
            <a:r>
              <a:rPr lang="fa-IR" dirty="0" smtClean="0">
                <a:effectLst>
                  <a:outerShdw blurRad="38100" dist="38100" dir="2700000" algn="tl">
                    <a:srgbClr val="000000">
                      <a:alpha val="43137"/>
                    </a:srgbClr>
                  </a:outerShdw>
                </a:effectLst>
                <a:cs typeface="B Nazanin" panose="00000400000000000000" pitchFamily="2" charset="-78"/>
              </a:rPr>
              <a:t>جهت حرکت مهاجرت های درون منطقه ای</a:t>
            </a:r>
            <a:endParaRPr lang="en-US"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1478682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2" name="TextBox 1"/>
          <p:cNvSpPr txBox="1"/>
          <p:nvPr/>
        </p:nvSpPr>
        <p:spPr>
          <a:xfrm>
            <a:off x="8093445" y="128937"/>
            <a:ext cx="3825407" cy="584775"/>
          </a:xfrm>
          <a:prstGeom prst="rect">
            <a:avLst/>
          </a:prstGeom>
          <a:noFill/>
        </p:spPr>
        <p:txBody>
          <a:bodyPr wrap="square" rtlCol="0">
            <a:spAutoFit/>
          </a:bodyPr>
          <a:lstStyle/>
          <a:p>
            <a:pPr algn="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راهبردی</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3" name="TextBox 2"/>
          <p:cNvSpPr txBox="1"/>
          <p:nvPr/>
        </p:nvSpPr>
        <p:spPr>
          <a:xfrm>
            <a:off x="1841864" y="890060"/>
            <a:ext cx="9810206" cy="400110"/>
          </a:xfrm>
          <a:prstGeom prst="rect">
            <a:avLst/>
          </a:prstGeom>
          <a:noFill/>
        </p:spPr>
        <p:txBody>
          <a:bodyPr wrap="square" rtlCol="0">
            <a:spAutoFit/>
          </a:bodyPr>
          <a:lstStyle/>
          <a:p>
            <a:pPr marL="285750" indent="-285750" algn="r" rtl="1">
              <a:buFont typeface="Arial" panose="020B0604020202020204" pitchFamily="34" charset="0"/>
              <a:buChar char="•"/>
            </a:pPr>
            <a:r>
              <a:rPr lang="fa-IR" sz="2000" dirty="0" smtClean="0">
                <a:cs typeface="B Nazanin" panose="00000400000000000000" pitchFamily="2" charset="-78"/>
              </a:rPr>
              <a:t>در تهیه سند چشم انداز منطقه کلانشهری دوبلین 3 طرح به طور کلی تاثیرگذار بوده اند:</a:t>
            </a:r>
            <a:endParaRPr lang="en-US" sz="2000" dirty="0">
              <a:cs typeface="B Nazanin" panose="00000400000000000000" pitchFamily="2" charset="-78"/>
            </a:endParaRPr>
          </a:p>
        </p:txBody>
      </p:sp>
      <p:graphicFrame>
        <p:nvGraphicFramePr>
          <p:cNvPr id="8" name="Diagram 7"/>
          <p:cNvGraphicFramePr/>
          <p:nvPr>
            <p:extLst>
              <p:ext uri="{D42A27DB-BD31-4B8C-83A1-F6EECF244321}">
                <p14:modId xmlns:p14="http://schemas.microsoft.com/office/powerpoint/2010/main" val="3713990882"/>
              </p:ext>
            </p:extLst>
          </p:nvPr>
        </p:nvGraphicFramePr>
        <p:xfrm>
          <a:off x="1110343" y="1612088"/>
          <a:ext cx="10424159" cy="3234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Oval 8"/>
          <p:cNvSpPr/>
          <p:nvPr/>
        </p:nvSpPr>
        <p:spPr>
          <a:xfrm>
            <a:off x="10006149" y="4931228"/>
            <a:ext cx="2090057" cy="1841863"/>
          </a:xfrm>
          <a:prstGeom prst="ellipse">
            <a:avLst/>
          </a:prstGeom>
          <a:solidFill>
            <a:srgbClr val="009A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effectLst>
                  <a:outerShdw blurRad="38100" dist="38100" dir="2700000" algn="tl">
                    <a:srgbClr val="000000">
                      <a:alpha val="43137"/>
                    </a:srgbClr>
                  </a:outerShdw>
                </a:effectLst>
              </a:rPr>
              <a:t>Vision Statement</a:t>
            </a:r>
            <a:endParaRPr lang="en-US" sz="2400" dirty="0">
              <a:effectLst>
                <a:outerShdw blurRad="38100" dist="38100" dir="2700000" algn="tl">
                  <a:srgbClr val="000000">
                    <a:alpha val="43137"/>
                  </a:srgbClr>
                </a:outerShdw>
              </a:effectLst>
            </a:endParaRPr>
          </a:p>
        </p:txBody>
      </p:sp>
      <p:sp>
        <p:nvSpPr>
          <p:cNvPr id="10" name="TextBox 9"/>
          <p:cNvSpPr txBox="1"/>
          <p:nvPr/>
        </p:nvSpPr>
        <p:spPr>
          <a:xfrm>
            <a:off x="1110343" y="4931228"/>
            <a:ext cx="8699862" cy="1631216"/>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rtl="1"/>
            <a:r>
              <a:rPr lang="fa-IR" sz="2000" dirty="0" smtClean="0">
                <a:cs typeface="B Nazanin" panose="00000400000000000000" pitchFamily="2" charset="-78"/>
              </a:rPr>
              <a:t>منطقه کلانشهری دوبلین به لحاظ اقتصادی کاملا شکوفا ، فعال و پایدار است و به عنوان دروازه ای بین المللی با انواع اتصالات مطلوب در سراسر منطقه ، سطح کشور و سطح بین المللی  برای ورود به قاره سبز شناخته می شود. جامعه انسانی این منطقه کاملا بالغ بوده که در مکان های قابل دسترس و جذاب زندگی می کنند که توسط انواع زیرساخت ها حمایت می شوند و در عین حال از کریدور های سبز و زمین های کشاورزی و منابع طبیعی به شکل مطلوبی حفاظت می شود.</a:t>
            </a:r>
            <a:endParaRPr lang="en-US" sz="2000" dirty="0">
              <a:cs typeface="B Nazanin" panose="00000400000000000000" pitchFamily="2" charset="-78"/>
            </a:endParaRPr>
          </a:p>
        </p:txBody>
      </p:sp>
    </p:spTree>
    <p:extLst>
      <p:ext uri="{BB962C8B-B14F-4D97-AF65-F5344CB8AC3E}">
        <p14:creationId xmlns:p14="http://schemas.microsoft.com/office/powerpoint/2010/main" val="3016406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4" name="TextBox 3"/>
          <p:cNvSpPr txBox="1"/>
          <p:nvPr/>
        </p:nvSpPr>
        <p:spPr>
          <a:xfrm>
            <a:off x="9962605" y="216500"/>
            <a:ext cx="1724297" cy="461665"/>
          </a:xfrm>
          <a:prstGeom prst="rect">
            <a:avLst/>
          </a:prstGeom>
          <a:noFill/>
        </p:spPr>
        <p:txBody>
          <a:bodyPr wrap="square" rtlCol="0">
            <a:spAutoFit/>
          </a:bodyPr>
          <a:lstStyle/>
          <a:p>
            <a:pPr algn="r"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بیانیه ماموریت</a:t>
            </a:r>
            <a:endParaRPr lang="en-US"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2" name="TextBox 1"/>
          <p:cNvSpPr txBox="1"/>
          <p:nvPr/>
        </p:nvSpPr>
        <p:spPr>
          <a:xfrm>
            <a:off x="679269" y="836511"/>
            <a:ext cx="11007633" cy="5632311"/>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دوبلین به عنوان پایتخت کشور ایرلن</a:t>
            </a:r>
            <a:r>
              <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د</a:t>
            </a: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 به دنبال رشد و گسترش ، افزایش رقابت پذیری با سایر شهرهای اروپا و تامین کننده خدمات مورد نیاز در سطح محلی ، ملی و فرامیلی است.</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منطقه کلانشهری دوبلین فراهم کننده محیطی جذاب و فعال برای سرمایه گذاری های صنعتی</a:t>
            </a:r>
            <a:r>
              <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 </a:t>
            </a: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 مناطق تفریحی توریستی و محملی برای تمرکز رشد اقتصادی کشور می باشد.</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دوبلین به دلیل موقعیت جغرافیایی خود و همچنین وجود بنادر و فرودگاه ها متصل کننده اروپا به سایر نقاط دنیا می باشد.</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ایجاد زیرساخت های حمل ونفل شهری و ایجاد فرم های شهری فشرده از موضوعات اصلی سرمایه گذاری در این منطقه است.</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تحدید گسترش افقی شهری و ایجاد فرم شهری فشرده همراه با حمل ونقل متناسب با امکان جا به جایی تعداد بالای مسافر از جمله اقدامات مورد نظرمنطقه کلانشهری است.</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توسعه مناطق پسکرانه شهر مرکزی به صورت نقاط کلیدی و جدا از هم به کمک کمربندهای سبز برای هرکدام از این نقاط گسترش می یابد تا فشردگی شهری مورد نظر محقق شود.</a:t>
            </a:r>
          </a:p>
          <a:p>
            <a:pPr marL="285750" indent="-285750" algn="just" rtl="1">
              <a:buFont typeface="Arial" panose="020B0604020202020204" pitchFamily="34" charset="0"/>
              <a:buChar char="•"/>
            </a:pPr>
            <a:endParaRPr lang="fa-IR"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a:p>
            <a:pPr marL="285750" indent="-285750" algn="just" rtl="1">
              <a:buFont typeface="Arial" panose="020B0604020202020204" pitchFamily="34" charset="0"/>
              <a:buChar char="•"/>
            </a:pPr>
            <a:r>
              <a:rPr lang="fa-IR" sz="2000" dirty="0" smtClean="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rPr>
              <a:t>سرمایه گذاری های در شهرهای کوچک داخل حوزه کلانشهری به منظور توسعه خدمات شهری ، ایجاد فرصت های شغلی وافر ،  بهبود دسترسی و شرایط حمل و نقلی عمومی به سایر نقاط منطقه و ارائه دهنده خدمات به نقاط روستایی پیرامون انجام می شود.</a:t>
            </a:r>
            <a:endParaRPr lang="en-US" sz="2000" dirty="0">
              <a:ln>
                <a:solidFill>
                  <a:schemeClr val="tx1"/>
                </a:solidFill>
              </a:ln>
              <a:solidFill>
                <a:schemeClr val="accent6">
                  <a:lumMod val="75000"/>
                </a:schemeClr>
              </a:solidFill>
              <a:effectLst>
                <a:outerShdw blurRad="50800" dist="38100" dir="5400000" algn="t" rotWithShape="0">
                  <a:prstClr val="black">
                    <a:alpha val="40000"/>
                  </a:prstClr>
                </a:outerShdw>
              </a:effectLst>
              <a:cs typeface="B Nazanin" panose="00000400000000000000" pitchFamily="2" charset="-78"/>
            </a:endParaRPr>
          </a:p>
        </p:txBody>
      </p:sp>
    </p:spTree>
    <p:extLst>
      <p:ext uri="{BB962C8B-B14F-4D97-AF65-F5344CB8AC3E}">
        <p14:creationId xmlns:p14="http://schemas.microsoft.com/office/powerpoint/2010/main" val="315483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5" name="TextBox 4"/>
          <p:cNvSpPr txBox="1"/>
          <p:nvPr/>
        </p:nvSpPr>
        <p:spPr>
          <a:xfrm>
            <a:off x="9453489" y="99405"/>
            <a:ext cx="2418637" cy="523220"/>
          </a:xfrm>
          <a:prstGeom prst="rect">
            <a:avLst/>
          </a:prstGeom>
          <a:noFill/>
        </p:spPr>
        <p:txBody>
          <a:bodyPr wrap="square" rtlCol="0">
            <a:spAutoFit/>
          </a:bodyPr>
          <a:lstStyle/>
          <a:p>
            <a:pPr algn="r"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بیانیه سیاست ها:</a:t>
            </a:r>
          </a:p>
        </p:txBody>
      </p:sp>
      <p:sp>
        <p:nvSpPr>
          <p:cNvPr id="9" name="TextBox 8"/>
          <p:cNvSpPr txBox="1"/>
          <p:nvPr/>
        </p:nvSpPr>
        <p:spPr>
          <a:xfrm>
            <a:off x="8525022" y="722029"/>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تغییرات آب و هوایی</a:t>
            </a:r>
          </a:p>
        </p:txBody>
      </p:sp>
      <p:sp>
        <p:nvSpPr>
          <p:cNvPr id="10" name="TextBox 9"/>
          <p:cNvSpPr txBox="1"/>
          <p:nvPr/>
        </p:nvSpPr>
        <p:spPr>
          <a:xfrm>
            <a:off x="4724674" y="1259392"/>
            <a:ext cx="6883851" cy="1938992"/>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با توجه با تغییرات جهانی آب و هوایی ، متولیان محلی برنامه ریزی می بایست ملاحظات یکپارچه  و هماهنگی را بر اساس حوزه های مداخله خود در دستور کار خود قرار داده ودر طرح های مختلفی اعم ازطرح های توسعه ، مدیریت سیلاب ها ، طرح های حفاظت از کونه های جانوری و منابع طبیعی وهمچنین در  پروژه های اجرایی نظیر پروژه مدیریت رودخانه بیسین و مدیریت مناطق ساحلی منعکس نمایند.</a:t>
            </a:r>
          </a:p>
        </p:txBody>
      </p:sp>
      <p:sp>
        <p:nvSpPr>
          <p:cNvPr id="11" name="TextBox 10"/>
          <p:cNvSpPr txBox="1"/>
          <p:nvPr/>
        </p:nvSpPr>
        <p:spPr>
          <a:xfrm>
            <a:off x="9734842" y="3366415"/>
            <a:ext cx="1873683" cy="369332"/>
          </a:xfrm>
          <a:prstGeom prst="rect">
            <a:avLst/>
          </a:prstGeom>
          <a:noFill/>
        </p:spPr>
        <p:txBody>
          <a:bodyPr wrap="square" rtlCol="0">
            <a:spAutoFit/>
          </a:bodyPr>
          <a:lstStyle/>
          <a:p>
            <a:pPr algn="r" rtl="1"/>
            <a:r>
              <a:rPr lang="fa-IR" dirty="0" smtClean="0">
                <a:ln>
                  <a:solidFill>
                    <a:schemeClr val="tx1"/>
                  </a:solidFill>
                </a:ln>
                <a:solidFill>
                  <a:schemeClr val="accent6">
                    <a:lumMod val="60000"/>
                    <a:lumOff val="40000"/>
                  </a:schemeClr>
                </a:solidFill>
                <a:cs typeface="B Nazanin" panose="00000400000000000000" pitchFamily="2" charset="-78"/>
              </a:rPr>
              <a:t>سیاست های اقتصادی</a:t>
            </a:r>
          </a:p>
        </p:txBody>
      </p:sp>
      <p:sp>
        <p:nvSpPr>
          <p:cNvPr id="12" name="TextBox 11"/>
          <p:cNvSpPr txBox="1"/>
          <p:nvPr/>
        </p:nvSpPr>
        <p:spPr>
          <a:xfrm>
            <a:off x="4724674" y="3911879"/>
            <a:ext cx="6883852" cy="2862322"/>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نقاط مشخص رشد اقتصادی در منطقه کلانشهری می بایست از درگاه های حمل و نقلی کشور بهره مند گردیده وبرای طیف وسیعی از انواع سرمایه گذاری های ملی و فراملی، محملی امن و جذاب</a:t>
            </a:r>
            <a:r>
              <a:rPr lang="en-US" sz="2000" dirty="0" smtClean="0">
                <a:cs typeface="B Nazanin" panose="00000400000000000000" pitchFamily="2" charset="-78"/>
              </a:rPr>
              <a:t> </a:t>
            </a:r>
            <a:r>
              <a:rPr lang="fa-IR" sz="2000" dirty="0" smtClean="0">
                <a:cs typeface="B Nazanin" panose="00000400000000000000" pitchFamily="2" charset="-78"/>
              </a:rPr>
              <a:t>از طریق انتقال جهات توسعه فیزیکی و جمعیتی به نقاط مشخص</a:t>
            </a:r>
            <a:r>
              <a:rPr lang="en-US" sz="2000" dirty="0" smtClean="0">
                <a:cs typeface="B Nazanin" panose="00000400000000000000" pitchFamily="2" charset="-78"/>
              </a:rPr>
              <a:t> </a:t>
            </a:r>
            <a:r>
              <a:rPr lang="fa-IR" sz="2000" dirty="0" smtClean="0">
                <a:cs typeface="B Nazanin" panose="00000400000000000000" pitchFamily="2" charset="-78"/>
              </a:rPr>
              <a:t>، ظرفیت سازی برای بروز خلاقیت ، اررتقا سطح دانش و مهارت ، توسعه زیرساخت های </a:t>
            </a:r>
            <a:r>
              <a:rPr lang="en-US" sz="2000" dirty="0" smtClean="0">
                <a:cs typeface="B Nazanin" panose="00000400000000000000" pitchFamily="2" charset="-78"/>
              </a:rPr>
              <a:t>ICT</a:t>
            </a:r>
            <a:r>
              <a:rPr lang="fa-IR" sz="2000" dirty="0" smtClean="0">
                <a:cs typeface="B Nazanin" panose="00000400000000000000" pitchFamily="2" charset="-78"/>
              </a:rPr>
              <a:t> و بهبود حمل و نقل عمومی ایجاد نمایند.</a:t>
            </a:r>
          </a:p>
          <a:p>
            <a:pPr marL="285750" indent="-285750" algn="just" rtl="1">
              <a:buFont typeface="Arial" panose="020B0604020202020204" pitchFamily="34" charset="0"/>
              <a:buChar char="•"/>
            </a:pPr>
            <a:endParaRPr lang="fa-IR" sz="2000" dirty="0">
              <a:cs typeface="B Nazanin" panose="00000400000000000000" pitchFamily="2" charset="-78"/>
            </a:endParaRPr>
          </a:p>
          <a:p>
            <a:pPr marL="285750" indent="-285750" algn="just" rtl="1">
              <a:buFont typeface="Arial" panose="020B0604020202020204" pitchFamily="34" charset="0"/>
              <a:buChar char="•"/>
            </a:pPr>
            <a:r>
              <a:rPr lang="fa-IR" sz="2000" dirty="0" smtClean="0">
                <a:cs typeface="B Nazanin" panose="00000400000000000000" pitchFamily="2" charset="-78"/>
              </a:rPr>
              <a:t>به منظور دستیابی به رشد اقتصادی متوازن و پایدار ، نقاط کلیدی اقتصادی منطقه می بایست به منظور افزایش فرصت های شغلی تقویت و توسعه یابند تا ازحجم  مهاجرت های آونگی غیرپایدار روزانه کاسته شود.</a:t>
            </a:r>
          </a:p>
        </p:txBody>
      </p:sp>
      <p:pic>
        <p:nvPicPr>
          <p:cNvPr id="13" name="Picture 12"/>
          <p:cNvPicPr>
            <a:picLocks noChangeAspect="1"/>
          </p:cNvPicPr>
          <p:nvPr/>
        </p:nvPicPr>
        <p:blipFill>
          <a:blip r:embed="rId3"/>
          <a:stretch>
            <a:fillRect/>
          </a:stretch>
        </p:blipFill>
        <p:spPr>
          <a:xfrm>
            <a:off x="1054010" y="890060"/>
            <a:ext cx="3204482" cy="22916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4"/>
          <a:stretch>
            <a:fillRect/>
          </a:stretch>
        </p:blipFill>
        <p:spPr>
          <a:xfrm>
            <a:off x="1054010" y="4044625"/>
            <a:ext cx="3204482" cy="22922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03872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 </a:t>
            </a: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0" name="TextBox 9"/>
          <p:cNvSpPr txBox="1"/>
          <p:nvPr/>
        </p:nvSpPr>
        <p:spPr>
          <a:xfrm>
            <a:off x="4724674" y="1259392"/>
            <a:ext cx="6883851" cy="1631216"/>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سیاست های نظام اسکان را می توان در 3 بخش زیر مورد توجه قرار داد:</a:t>
            </a:r>
            <a:r>
              <a:rPr lang="en-US" sz="2000" dirty="0" smtClean="0">
                <a:cs typeface="B Nazanin" panose="00000400000000000000" pitchFamily="2" charset="-78"/>
              </a:rPr>
              <a:t>I</a:t>
            </a:r>
            <a:r>
              <a:rPr lang="fa-IR" sz="2000" dirty="0" smtClean="0">
                <a:cs typeface="B Nazanin" panose="00000400000000000000" pitchFamily="2" charset="-78"/>
              </a:rPr>
              <a:t>)تثبیت اسکان جمعیت در مناطق ساخته شده کنونی در داخل محدوده کلانشهری </a:t>
            </a:r>
            <a:r>
              <a:rPr lang="en-US" sz="2000" dirty="0" smtClean="0">
                <a:cs typeface="B Nazanin" panose="00000400000000000000" pitchFamily="2" charset="-78"/>
              </a:rPr>
              <a:t>II</a:t>
            </a:r>
            <a:r>
              <a:rPr lang="fa-IR" sz="2000" dirty="0" smtClean="0">
                <a:cs typeface="B Nazanin" panose="00000400000000000000" pitchFamily="2" charset="-78"/>
              </a:rPr>
              <a:t>)حمایت از ایجاد محلات مسکونی جدید پایدار </a:t>
            </a:r>
            <a:r>
              <a:rPr lang="en-US" sz="2000" dirty="0" smtClean="0">
                <a:cs typeface="B Nazanin" panose="00000400000000000000" pitchFamily="2" charset="-78"/>
              </a:rPr>
              <a:t>III</a:t>
            </a:r>
            <a:r>
              <a:rPr lang="fa-IR" sz="2000" dirty="0" smtClean="0">
                <a:cs typeface="B Nazanin" panose="00000400000000000000" pitchFamily="2" charset="-78"/>
              </a:rPr>
              <a:t>)جهت دهی به سرمایه گذاری در بخش حمل و نقل عمومی در مناطق توسعه جدید به منظور دستیابی به نظام کاربری و حمل و نقل یکپارچه و مطلوب</a:t>
            </a:r>
          </a:p>
        </p:txBody>
      </p:sp>
      <p:sp>
        <p:nvSpPr>
          <p:cNvPr id="12" name="TextBox 11"/>
          <p:cNvSpPr txBox="1"/>
          <p:nvPr/>
        </p:nvSpPr>
        <p:spPr>
          <a:xfrm>
            <a:off x="5081449" y="4009095"/>
            <a:ext cx="6527076" cy="1938992"/>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حفاظت از نقاط روستایی و مدیریت محتاطانه منابع فیزیکی ومحیطی از طریق بازشناسی نیازهای جوامع روستایی به منابع کلیدی و همچنین حفاظت و تقویت زیرساخت های اجتماعی برای دستابی به پایداری جوامع روستایی</a:t>
            </a:r>
          </a:p>
          <a:p>
            <a:pPr marL="285750" indent="-285750" algn="just" rtl="1">
              <a:buFont typeface="Arial" panose="020B0604020202020204" pitchFamily="34" charset="0"/>
              <a:buChar char="•"/>
            </a:pPr>
            <a:endParaRPr lang="fa-IR" sz="2000" dirty="0">
              <a:cs typeface="B Nazanin" panose="00000400000000000000" pitchFamily="2" charset="-78"/>
            </a:endParaRPr>
          </a:p>
          <a:p>
            <a:pPr marL="285750" indent="-285750" algn="just" rtl="1">
              <a:buFont typeface="Arial" panose="020B0604020202020204" pitchFamily="34" charset="0"/>
              <a:buChar char="•"/>
            </a:pPr>
            <a:r>
              <a:rPr lang="fa-IR" sz="2000" dirty="0" smtClean="0">
                <a:cs typeface="B Nazanin" panose="00000400000000000000" pitchFamily="2" charset="-78"/>
              </a:rPr>
              <a:t>حمایت از فعالیت های کشاورزی و باغبانی و سرمایه گذاری برای تقویت کشاورزی و خلاقیت های این حوزه در چهارچوب توسعه پایدار</a:t>
            </a:r>
          </a:p>
        </p:txBody>
      </p:sp>
      <p:pic>
        <p:nvPicPr>
          <p:cNvPr id="2" name="Picture 1"/>
          <p:cNvPicPr>
            <a:picLocks noChangeAspect="1"/>
          </p:cNvPicPr>
          <p:nvPr/>
        </p:nvPicPr>
        <p:blipFill>
          <a:blip r:embed="rId3"/>
          <a:stretch>
            <a:fillRect/>
          </a:stretch>
        </p:blipFill>
        <p:spPr>
          <a:xfrm>
            <a:off x="1078775" y="722029"/>
            <a:ext cx="3154952" cy="2291689"/>
          </a:xfrm>
          <a:prstGeom prst="rect">
            <a:avLst/>
          </a:prstGeom>
          <a:ln w="88900" cap="sq" cmpd="thickThin">
            <a:solidFill>
              <a:srgbClr val="000000"/>
            </a:solidFill>
            <a:prstDash val="solid"/>
            <a:miter lim="800000"/>
          </a:ln>
          <a:effectLst>
            <a:innerShdw blurRad="76200">
              <a:srgbClr val="000000"/>
            </a:innerShdw>
          </a:effectLst>
        </p:spPr>
      </p:pic>
      <p:pic>
        <p:nvPicPr>
          <p:cNvPr id="3" name="Picture 2"/>
          <p:cNvPicPr>
            <a:picLocks noChangeAspect="1"/>
          </p:cNvPicPr>
          <p:nvPr/>
        </p:nvPicPr>
        <p:blipFill>
          <a:blip r:embed="rId4"/>
          <a:stretch>
            <a:fillRect/>
          </a:stretch>
        </p:blipFill>
        <p:spPr>
          <a:xfrm>
            <a:off x="1046953" y="3743848"/>
            <a:ext cx="3289916" cy="2576959"/>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9578760" y="84233"/>
            <a:ext cx="2418637" cy="523220"/>
          </a:xfrm>
          <a:prstGeom prst="rect">
            <a:avLst/>
          </a:prstGeom>
          <a:noFill/>
        </p:spPr>
        <p:txBody>
          <a:bodyPr wrap="square" rtlCol="0">
            <a:spAutoFit/>
          </a:bodyPr>
          <a:lstStyle/>
          <a:p>
            <a:pPr algn="r"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بیانیه سیاست ها:</a:t>
            </a:r>
          </a:p>
        </p:txBody>
      </p:sp>
      <p:sp>
        <p:nvSpPr>
          <p:cNvPr id="14" name="TextBox 13"/>
          <p:cNvSpPr txBox="1"/>
          <p:nvPr/>
        </p:nvSpPr>
        <p:spPr>
          <a:xfrm>
            <a:off x="9578759" y="738639"/>
            <a:ext cx="2232575"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نظام اسکان</a:t>
            </a:r>
          </a:p>
        </p:txBody>
      </p:sp>
      <p:sp>
        <p:nvSpPr>
          <p:cNvPr id="15" name="TextBox 14"/>
          <p:cNvSpPr txBox="1"/>
          <p:nvPr/>
        </p:nvSpPr>
        <p:spPr>
          <a:xfrm>
            <a:off x="8727830" y="3411361"/>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توسعه روستایی</a:t>
            </a:r>
          </a:p>
        </p:txBody>
      </p:sp>
    </p:spTree>
    <p:extLst>
      <p:ext uri="{BB962C8B-B14F-4D97-AF65-F5344CB8AC3E}">
        <p14:creationId xmlns:p14="http://schemas.microsoft.com/office/powerpoint/2010/main" val="942988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0" name="TextBox 9"/>
          <p:cNvSpPr txBox="1"/>
          <p:nvPr/>
        </p:nvSpPr>
        <p:spPr>
          <a:xfrm>
            <a:off x="4811102" y="1259392"/>
            <a:ext cx="6797424" cy="1938992"/>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زیرساخت های حمل و نقلی منطقه می بایست:کارآمدو پایدار بوده  و تمامی افراد را به مقاصد مختلف را با کمترین آثار زیست محیطی و حامی توسعه پایدار و به صورت هم راستا با طرح کاربری زمین جا به جا نماید.</a:t>
            </a:r>
          </a:p>
          <a:p>
            <a:pPr marL="285750" indent="-285750" algn="just" rtl="1">
              <a:buFont typeface="Arial" panose="020B0604020202020204" pitchFamily="34" charset="0"/>
              <a:buChar char="•"/>
            </a:pPr>
            <a:r>
              <a:rPr lang="fa-IR" sz="2000" dirty="0" smtClean="0">
                <a:cs typeface="B Nazanin" panose="00000400000000000000" pitchFamily="2" charset="-78"/>
              </a:rPr>
              <a:t>تلاش برای افزایش کیفیت آب مصرفی و تشویق برای سرمایه گذاری در بخش تامین آب در نقاط جدید</a:t>
            </a:r>
          </a:p>
          <a:p>
            <a:pPr marL="285750" indent="-285750" algn="just" rtl="1">
              <a:buFont typeface="Arial" panose="020B0604020202020204" pitchFamily="34" charset="0"/>
              <a:buChar char="•"/>
            </a:pPr>
            <a:endParaRPr lang="fa-IR" sz="2000" dirty="0">
              <a:cs typeface="B Nazanin" panose="00000400000000000000" pitchFamily="2" charset="-78"/>
            </a:endParaRPr>
          </a:p>
        </p:txBody>
      </p:sp>
      <p:sp>
        <p:nvSpPr>
          <p:cNvPr id="12" name="TextBox 11"/>
          <p:cNvSpPr txBox="1"/>
          <p:nvPr/>
        </p:nvSpPr>
        <p:spPr>
          <a:xfrm>
            <a:off x="4811101" y="3702044"/>
            <a:ext cx="6871447" cy="3170099"/>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حفاظت و نگهداری از مناطق مناطق طبیعی اعم از مناطق مشخص طبیعی ملی ، مناطق مورد نظر اتحادیه اروپا ، گونه های جانوری و گیاهی خاص و تنوع های زیستی و... </a:t>
            </a:r>
          </a:p>
          <a:p>
            <a:pPr marL="285750" indent="-285750" algn="just" rtl="1">
              <a:buFont typeface="Arial" panose="020B0604020202020204" pitchFamily="34" charset="0"/>
              <a:buChar char="•"/>
            </a:pPr>
            <a:endParaRPr lang="fa-IR" sz="2000" dirty="0">
              <a:cs typeface="B Nazanin" panose="00000400000000000000" pitchFamily="2" charset="-78"/>
            </a:endParaRPr>
          </a:p>
          <a:p>
            <a:pPr marL="285750" indent="-285750" algn="just" rtl="1">
              <a:buFont typeface="Arial" panose="020B0604020202020204" pitchFamily="34" charset="0"/>
              <a:buChar char="•"/>
            </a:pPr>
            <a:r>
              <a:rPr lang="fa-IR" sz="2000" dirty="0" smtClean="0">
                <a:cs typeface="B Nazanin" panose="00000400000000000000" pitchFamily="2" charset="-78"/>
              </a:rPr>
              <a:t>افزایش هماهنگی بین طرح ها و اسناد مختلف مثل طرح مدیریت آب و طرح های توسعه </a:t>
            </a:r>
          </a:p>
          <a:p>
            <a:pPr marL="285750" indent="-285750" algn="just" rtl="1">
              <a:buFont typeface="Arial" panose="020B0604020202020204" pitchFamily="34" charset="0"/>
              <a:buChar char="•"/>
            </a:pPr>
            <a:r>
              <a:rPr lang="fa-IR" sz="2000" dirty="0" smtClean="0">
                <a:cs typeface="B Nazanin" panose="00000400000000000000" pitchFamily="2" charset="-78"/>
              </a:rPr>
              <a:t>افزایش توجه و تقویت و توسعه مدیریت مناطق ساحلی به کمک همه نهادهای ذینفع و متولی </a:t>
            </a:r>
          </a:p>
          <a:p>
            <a:pPr marL="285750" indent="-285750" algn="just" rtl="1">
              <a:buFont typeface="Arial" panose="020B0604020202020204" pitchFamily="34" charset="0"/>
              <a:buChar char="•"/>
            </a:pPr>
            <a:r>
              <a:rPr lang="fa-IR" sz="2000" dirty="0" smtClean="0">
                <a:cs typeface="B Nazanin" panose="00000400000000000000" pitchFamily="2" charset="-78"/>
              </a:rPr>
              <a:t>تعریف شاخص ها و سنجه های متناسب برای شناسایی و دسته بندی مناظر و مناطق طبیعی به صورت هماهنگ و منطبق با اسناد راهنمای اروپایی و کشوری</a:t>
            </a:r>
          </a:p>
        </p:txBody>
      </p:sp>
      <p:pic>
        <p:nvPicPr>
          <p:cNvPr id="13" name="Picture 12"/>
          <p:cNvPicPr>
            <a:picLocks noChangeAspect="1"/>
          </p:cNvPicPr>
          <p:nvPr/>
        </p:nvPicPr>
        <p:blipFill>
          <a:blip r:embed="rId3"/>
          <a:stretch>
            <a:fillRect/>
          </a:stretch>
        </p:blipFill>
        <p:spPr>
          <a:xfrm>
            <a:off x="1054010" y="890060"/>
            <a:ext cx="3204482" cy="22916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010" y="3949150"/>
            <a:ext cx="3290909" cy="23681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9452150" y="99405"/>
            <a:ext cx="2418637" cy="523220"/>
          </a:xfrm>
          <a:prstGeom prst="rect">
            <a:avLst/>
          </a:prstGeom>
          <a:noFill/>
        </p:spPr>
        <p:txBody>
          <a:bodyPr wrap="square" rtlCol="0">
            <a:spAutoFit/>
          </a:bodyPr>
          <a:lstStyle/>
          <a:p>
            <a:pPr algn="r"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بیانیه سیاست ها:</a:t>
            </a:r>
          </a:p>
        </p:txBody>
      </p:sp>
      <p:sp>
        <p:nvSpPr>
          <p:cNvPr id="15" name="TextBox 14"/>
          <p:cNvSpPr txBox="1"/>
          <p:nvPr/>
        </p:nvSpPr>
        <p:spPr>
          <a:xfrm>
            <a:off x="8787283" y="810312"/>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زیرساخت های فیزیکی</a:t>
            </a:r>
          </a:p>
        </p:txBody>
      </p:sp>
      <p:sp>
        <p:nvSpPr>
          <p:cNvPr id="16" name="TextBox 15"/>
          <p:cNvSpPr txBox="1"/>
          <p:nvPr/>
        </p:nvSpPr>
        <p:spPr>
          <a:xfrm>
            <a:off x="8599044" y="3259304"/>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زیرساخت های سبز</a:t>
            </a:r>
          </a:p>
        </p:txBody>
      </p:sp>
    </p:spTree>
    <p:extLst>
      <p:ext uri="{BB962C8B-B14F-4D97-AF65-F5344CB8AC3E}">
        <p14:creationId xmlns:p14="http://schemas.microsoft.com/office/powerpoint/2010/main" val="89495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6093" y="0"/>
            <a:ext cx="587828" cy="6858000"/>
          </a:xfrm>
          <a:prstGeom prst="rect">
            <a:avLst/>
          </a:prstGeom>
        </p:spPr>
      </p:pic>
      <p:sp>
        <p:nvSpPr>
          <p:cNvPr id="10" name="TextBox 9"/>
          <p:cNvSpPr txBox="1"/>
          <p:nvPr/>
        </p:nvSpPr>
        <p:spPr>
          <a:xfrm>
            <a:off x="5155472" y="1259392"/>
            <a:ext cx="6453053" cy="1631216"/>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همکاری نهاد های محلی با متولیان اصلی برنامه ریزی جوامع به منظور اتخاذ یک رویکرد یکپارچه برای رشد و تغییرات جمعییت ساکن در محدوده </a:t>
            </a:r>
          </a:p>
          <a:p>
            <a:pPr marL="285750" indent="-285750" algn="just" rtl="1">
              <a:buFont typeface="Arial" panose="020B0604020202020204" pitchFamily="34" charset="0"/>
              <a:buChar char="•"/>
            </a:pPr>
            <a:r>
              <a:rPr lang="fa-IR" sz="2000" dirty="0" smtClean="0">
                <a:cs typeface="B Nazanin" panose="00000400000000000000" pitchFamily="2" charset="-78"/>
              </a:rPr>
              <a:t>افزایش کیفیت زندگی به عنوان یک بخش مهم از برنامه ریزی اجتماعی و ایجاد محیط و فعالیت های مطلب اجتماعی</a:t>
            </a:r>
          </a:p>
          <a:p>
            <a:pPr marL="285750" indent="-285750" algn="just" rtl="1">
              <a:buFont typeface="Arial" panose="020B0604020202020204" pitchFamily="34" charset="0"/>
              <a:buChar char="•"/>
            </a:pPr>
            <a:endParaRPr lang="fa-IR" sz="2000" dirty="0">
              <a:cs typeface="B Nazanin" panose="00000400000000000000" pitchFamily="2" charset="-78"/>
            </a:endParaRPr>
          </a:p>
        </p:txBody>
      </p:sp>
      <p:sp>
        <p:nvSpPr>
          <p:cNvPr id="12" name="TextBox 11"/>
          <p:cNvSpPr txBox="1"/>
          <p:nvPr/>
        </p:nvSpPr>
        <p:spPr>
          <a:xfrm>
            <a:off x="5345050" y="4747239"/>
            <a:ext cx="6527076" cy="1015663"/>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smtClean="0">
                <a:cs typeface="B Nazanin" panose="00000400000000000000" pitchFamily="2" charset="-78"/>
              </a:rPr>
              <a:t>درنظرگیری خطر سیلاب در همه سطوح و مراحل برنامه ریزی منطقه کلانشهری به منظور جلوگیری از ساخت و ساز و توسعه آینده در محدوده ریسک سیلاب و  افزایش آمادگی مقابله با آن</a:t>
            </a:r>
            <a:endParaRPr lang="fa-IR" sz="2000" dirty="0">
              <a:cs typeface="B Nazanin" panose="000004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482" y="876225"/>
            <a:ext cx="3545538" cy="22436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482" y="4121716"/>
            <a:ext cx="3660051" cy="22667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p:cNvSpPr txBox="1"/>
          <p:nvPr/>
        </p:nvSpPr>
        <p:spPr>
          <a:xfrm>
            <a:off x="9453489" y="99405"/>
            <a:ext cx="2418637" cy="523220"/>
          </a:xfrm>
          <a:prstGeom prst="rect">
            <a:avLst/>
          </a:prstGeom>
          <a:noFill/>
        </p:spPr>
        <p:txBody>
          <a:bodyPr wrap="square" rtlCol="0">
            <a:spAutoFit/>
          </a:bodyPr>
          <a:lstStyle/>
          <a:p>
            <a:pPr algn="r"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بیانیه سیاست ها:</a:t>
            </a:r>
          </a:p>
        </p:txBody>
      </p:sp>
      <p:sp>
        <p:nvSpPr>
          <p:cNvPr id="14" name="TextBox 13"/>
          <p:cNvSpPr txBox="1"/>
          <p:nvPr/>
        </p:nvSpPr>
        <p:spPr>
          <a:xfrm>
            <a:off x="8727831" y="765496"/>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زیرساخت های اجتماعی</a:t>
            </a:r>
          </a:p>
        </p:txBody>
      </p:sp>
      <p:sp>
        <p:nvSpPr>
          <p:cNvPr id="15" name="TextBox 14"/>
          <p:cNvSpPr txBox="1"/>
          <p:nvPr/>
        </p:nvSpPr>
        <p:spPr>
          <a:xfrm>
            <a:off x="8727831" y="4320306"/>
            <a:ext cx="3083504" cy="369332"/>
          </a:xfrm>
          <a:prstGeom prst="rect">
            <a:avLst/>
          </a:prstGeom>
          <a:noFill/>
        </p:spPr>
        <p:txBody>
          <a:bodyPr wrap="square" rtlCol="0">
            <a:spAutoFit/>
          </a:bodyPr>
          <a:lstStyle/>
          <a:p>
            <a:pPr algn="r" rtl="1"/>
            <a:r>
              <a:rPr lang="fa-IR" b="1" dirty="0" smtClean="0">
                <a:ln>
                  <a:solidFill>
                    <a:schemeClr val="tx1"/>
                  </a:solidFill>
                </a:ln>
                <a:solidFill>
                  <a:schemeClr val="accent6">
                    <a:lumMod val="60000"/>
                    <a:lumOff val="40000"/>
                  </a:schemeClr>
                </a:solidFill>
                <a:cs typeface="B Nazanin" panose="00000400000000000000" pitchFamily="2" charset="-78"/>
              </a:rPr>
              <a:t>سیاست های مدیریت سیلاب</a:t>
            </a:r>
          </a:p>
        </p:txBody>
      </p:sp>
    </p:spTree>
    <p:extLst>
      <p:ext uri="{BB962C8B-B14F-4D97-AF65-F5344CB8AC3E}">
        <p14:creationId xmlns:p14="http://schemas.microsoft.com/office/powerpoint/2010/main" val="25305685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2" name="TextBox 1"/>
          <p:cNvSpPr txBox="1"/>
          <p:nvPr/>
        </p:nvSpPr>
        <p:spPr>
          <a:xfrm>
            <a:off x="9172134" y="786267"/>
            <a:ext cx="258987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اقتصادی</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9" name="TextBox 8"/>
          <p:cNvSpPr txBox="1"/>
          <p:nvPr/>
        </p:nvSpPr>
        <p:spPr>
          <a:xfrm>
            <a:off x="1066800" y="1380797"/>
            <a:ext cx="10695214" cy="5016758"/>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تبدیل شدن به  یک مقصد بین‌المللی جذاب برای تجارت , به همراه منطقه شهری و مراکز رشد اقتصادی استراتژیک مشخص شده به عنوان نقاط کانونی برای تجمع انتقادی منطقه‌ای و رشد اشتغال ، به منظور حفظ , توسعه , ارتقا و جذب فعالیت اقتصادی.</a:t>
            </a:r>
          </a:p>
          <a:p>
            <a:pPr marL="342900" indent="-342900" algn="just" rtl="1">
              <a:buFont typeface="Wingdings" panose="05000000000000000000" pitchFamily="2" charset="2"/>
              <a:buChar char="q"/>
            </a:pPr>
            <a:r>
              <a:rPr lang="fa-IR" sz="2000" dirty="0">
                <a:cs typeface="B Nazanin" panose="00000400000000000000" pitchFamily="2" charset="-78"/>
              </a:rPr>
              <a:t>حمایت از توسعه پیوندهای بین مراکز استخدامی شهری و مناطق روستایی براساس مهارت‌ها , ارتقای پیوندهای تجاری , ارتباطات ، زیرساخت ها و راهروهای ترابری برای تضمین توسعه منطقه‌ای متوازن و فرصت‌های شغلی برای سکونتگاه های پراکنده</a:t>
            </a:r>
          </a:p>
          <a:p>
            <a:pPr marL="342900" indent="-342900" algn="just" rtl="1">
              <a:buFont typeface="Wingdings" panose="05000000000000000000" pitchFamily="2" charset="2"/>
              <a:buChar char="q"/>
            </a:pPr>
            <a:r>
              <a:rPr lang="fa-IR" sz="2000" dirty="0">
                <a:cs typeface="B Nazanin" panose="00000400000000000000" pitchFamily="2" charset="-78"/>
              </a:rPr>
              <a:t>تشویق استفاده اشکال سکونتگاهی مختلط و مراکز پایدار , که در آن اشتغال و اقامت در مجاورت هم قرار دارند و گونه های متنوع حمل و نقل استراتژیک , که امکان انتخاب سفر پایدار و سفر سبز را ارتقا می دهند و روند سفرهای رفت و برگشتی و ترافیک های شدید را متوقف می کنند . </a:t>
            </a:r>
          </a:p>
          <a:p>
            <a:pPr marL="342900" indent="-342900" algn="just" rtl="1">
              <a:buFont typeface="Wingdings" panose="05000000000000000000" pitchFamily="2" charset="2"/>
              <a:buChar char="q"/>
            </a:pPr>
            <a:r>
              <a:rPr lang="fa-IR" sz="2000" dirty="0">
                <a:cs typeface="B Nazanin" panose="00000400000000000000" pitchFamily="2" charset="-78"/>
              </a:rPr>
              <a:t>پشتیبانی از کارآفرینی و سرمایه‌گذاری در مکان‌های مناسب که بهترین روش‌ها را در کاهش انتشار گازهای گلخانه‌ای به کار می‌گیرند و از اقدامات محیطی و اجتماعی مسئولانه حمایت می کنند</a:t>
            </a:r>
            <a:r>
              <a:rPr lang="fa-IR" sz="2000" dirty="0" smtClean="0">
                <a:cs typeface="B Nazanin" panose="00000400000000000000" pitchFamily="2" charset="-78"/>
              </a:rPr>
              <a:t>.</a:t>
            </a:r>
          </a:p>
          <a:p>
            <a:pPr marL="342900" indent="-342900" algn="just" rtl="1">
              <a:buFont typeface="Wingdings" panose="05000000000000000000" pitchFamily="2" charset="2"/>
              <a:buChar char="q"/>
            </a:pPr>
            <a:r>
              <a:rPr lang="fa-IR" sz="2000" dirty="0">
                <a:cs typeface="B Nazanin" panose="00000400000000000000" pitchFamily="2" charset="-78"/>
              </a:rPr>
              <a:t>حمایت از توسعه خوشه‌های اقتصادی و فرصت‌های بخشی ، پیرامون مناطق اصلی اقتصادی و شهرهای استراتژیک رشد </a:t>
            </a:r>
            <a:r>
              <a:rPr lang="en-US" sz="2000" dirty="0">
                <a:cs typeface="B Nazanin" panose="00000400000000000000" pitchFamily="2" charset="-78"/>
              </a:rPr>
              <a:t>RPG </a:t>
            </a:r>
            <a:r>
              <a:rPr lang="fa-IR" sz="2000" dirty="0">
                <a:cs typeface="B Nazanin" panose="00000400000000000000" pitchFamily="2" charset="-78"/>
              </a:rPr>
              <a:t>و حمایت از سیاست هایی که که فعالیت های خوشه ای را تسهیل می کند که یک الزام مکانی ملموس در خارج از این مراکز وجود دارد که شامل پروژه‌های مربوط به پروژه‌های اقتصاد سبز مانند انرژی‌های تجدید پذیر - به عنوان مثال انرژی باد و تولید محصولات زیستی ; پارک های علم و فن آوری و زیست محیطی ; تولید مواد غذایی و صنعت کشاورزی , باغبانی و گردشگری مبتنی بر روستا می‌باشد .</a:t>
            </a:r>
          </a:p>
          <a:p>
            <a:pPr marL="342900" indent="-342900" algn="just" rtl="1">
              <a:buFont typeface="Wingdings" panose="05000000000000000000" pitchFamily="2" charset="2"/>
              <a:buChar char="q"/>
            </a:pPr>
            <a:r>
              <a:rPr lang="fa-IR" sz="2000" dirty="0">
                <a:cs typeface="B Nazanin" panose="00000400000000000000" pitchFamily="2" charset="-78"/>
              </a:rPr>
              <a:t>ارتقا و حمایت از نقش فرودگاه دوبلین به عنوان دروازه اصلی برای ایرلند و </a:t>
            </a:r>
            <a:r>
              <a:rPr lang="en-US" sz="2000" dirty="0">
                <a:cs typeface="B Nazanin" panose="00000400000000000000" pitchFamily="2" charset="-78"/>
              </a:rPr>
              <a:t>GDA  </a:t>
            </a:r>
            <a:r>
              <a:rPr lang="fa-IR" sz="2000" dirty="0">
                <a:cs typeface="B Nazanin" panose="00000400000000000000" pitchFamily="2" charset="-78"/>
              </a:rPr>
              <a:t>درگاهی برای کسب‌وکار در منطقه از طریق برنامه‌ریزی کاربری زمین که که نیازهای آتی مربوط به توسعه فرودگاه را تامین کرده و پیوندهای حمل و نقلی بین شهر و منطقه را بهبود می </a:t>
            </a:r>
            <a:r>
              <a:rPr lang="fa-IR" sz="2000" dirty="0" smtClean="0">
                <a:cs typeface="B Nazanin" panose="00000400000000000000" pitchFamily="2" charset="-78"/>
              </a:rPr>
              <a:t>بخشد</a:t>
            </a:r>
            <a:endParaRPr lang="fa-IR" sz="2000" dirty="0">
              <a:cs typeface="B Nazanin" panose="00000400000000000000" pitchFamily="2" charset="-78"/>
            </a:endParaRPr>
          </a:p>
        </p:txBody>
      </p:sp>
      <p:sp>
        <p:nvSpPr>
          <p:cNvPr id="8" name="TextBox 7"/>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1287941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graphicFrame>
        <p:nvGraphicFramePr>
          <p:cNvPr id="8" name="Diagram 7"/>
          <p:cNvGraphicFramePr/>
          <p:nvPr>
            <p:extLst/>
          </p:nvPr>
        </p:nvGraphicFramePr>
        <p:xfrm>
          <a:off x="914401" y="1676400"/>
          <a:ext cx="10695213" cy="5306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066800" y="1380797"/>
            <a:ext cx="10695214" cy="400110"/>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smtClean="0">
                <a:cs typeface="B Nazanin" panose="00000400000000000000" pitchFamily="2" charset="-78"/>
              </a:rPr>
              <a:t>توسعه به عنوان رهبر منطقه‌ای در " اقتصاد هوشمند " و دروازه دوبلین به عنوان " شهر هوشمند " توسط :</a:t>
            </a:r>
            <a:endParaRPr lang="fa-IR" sz="2000" dirty="0">
              <a:cs typeface="B Nazanin" panose="00000400000000000000" pitchFamily="2" charset="-78"/>
            </a:endParaRPr>
          </a:p>
        </p:txBody>
      </p:sp>
      <p:sp>
        <p:nvSpPr>
          <p:cNvPr id="10" name="TextBox 9"/>
          <p:cNvSpPr txBox="1"/>
          <p:nvPr/>
        </p:nvSpPr>
        <p:spPr>
          <a:xfrm>
            <a:off x="9200270" y="782796"/>
            <a:ext cx="258987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اقتصادی</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1" name="TextBox 10"/>
          <p:cNvSpPr txBox="1"/>
          <p:nvPr/>
        </p:nvSpPr>
        <p:spPr>
          <a:xfrm>
            <a:off x="8685963" y="13646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21200868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1380797"/>
            <a:ext cx="10695214" cy="5016758"/>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ایجاد سیاست‌هایی که از فرصت‌های موجود در اقتصاد سبز سازگار با بهترین شیوه‌های برنامه‌ریزی پشتیبانی می‌کنند.</a:t>
            </a:r>
          </a:p>
          <a:p>
            <a:pPr marL="342900" indent="-342900" algn="just" rtl="1">
              <a:buFont typeface="Wingdings" panose="05000000000000000000" pitchFamily="2" charset="2"/>
              <a:buChar char="q"/>
            </a:pPr>
            <a:r>
              <a:rPr lang="fa-IR" sz="2000" dirty="0">
                <a:cs typeface="B Nazanin" panose="00000400000000000000" pitchFamily="2" charset="-78"/>
              </a:rPr>
              <a:t>ارتقا عوامل رقابتی بودن و بهره‌برداری از فرصت‌ها و مکانیسم‌های تحقق کارآفرینی و کسب و کارهای پایدار  از جمله تنوع خدمات و بخش‌های تولیدی از طریق فراهم نمودن فضاهایی منطقه بندی شده و که خدمات آنها تامین شده است و سرمایه گذاری در زیرساخت های نرم و سخت در یک روش برنامه‌ریزی‌شده و استراتژیک .</a:t>
            </a:r>
          </a:p>
          <a:p>
            <a:pPr marL="342900" indent="-342900" algn="just" rtl="1">
              <a:buFont typeface="Wingdings" panose="05000000000000000000" pitchFamily="2" charset="2"/>
              <a:buChar char="q"/>
            </a:pPr>
            <a:r>
              <a:rPr lang="fa-IR" sz="2000" dirty="0">
                <a:cs typeface="B Nazanin" panose="00000400000000000000" pitchFamily="2" charset="-78"/>
              </a:rPr>
              <a:t>کار با آژانس‌های استخدامی و کسب و کار برای شناسایی و ارائه سایت‌های اشتغال استراتژیک برای توسعه در مکان‌هایی که به طور مناسب در این استراتژی مورد حمایت قرار گرفته‌اند , مانند مناطق کسب و کار عقلانی و مناطق مورد حمایت  </a:t>
            </a:r>
            <a:r>
              <a:rPr lang="en-US" sz="2000" dirty="0">
                <a:cs typeface="B Nazanin" panose="00000400000000000000" pitchFamily="2" charset="-78"/>
              </a:rPr>
              <a:t>SDZ </a:t>
            </a:r>
            <a:r>
              <a:rPr lang="fa-IR" sz="2000" dirty="0">
                <a:cs typeface="B Nazanin" panose="00000400000000000000" pitchFamily="2" charset="-78"/>
              </a:rPr>
              <a:t>و </a:t>
            </a:r>
            <a:r>
              <a:rPr lang="en-US" sz="2000" dirty="0">
                <a:cs typeface="B Nazanin" panose="00000400000000000000" pitchFamily="2" charset="-78"/>
              </a:rPr>
              <a:t>IDA </a:t>
            </a:r>
            <a:r>
              <a:rPr lang="fa-IR" sz="2000" dirty="0">
                <a:cs typeface="B Nazanin" panose="00000400000000000000" pitchFamily="2" charset="-78"/>
              </a:rPr>
              <a:t>و ارزیابی سازگاری های منطقه ای در منطقه بندی کاربری زمین با هدف کسب و کار. اهداف کاربری فعلی مربوط به کاربری‌های ارضی در برنامه‌های توسعه باید مورد بررسی قرار گیرد تا استراتژی اقتصاد </a:t>
            </a:r>
            <a:r>
              <a:rPr lang="en-US" sz="2000" dirty="0">
                <a:cs typeface="B Nazanin" panose="00000400000000000000" pitchFamily="2" charset="-78"/>
              </a:rPr>
              <a:t>RPG </a:t>
            </a:r>
            <a:r>
              <a:rPr lang="fa-IR" sz="2000" dirty="0">
                <a:cs typeface="B Nazanin" panose="00000400000000000000" pitchFamily="2" charset="-78"/>
              </a:rPr>
              <a:t>را مدنظر قرار دهد .</a:t>
            </a:r>
          </a:p>
          <a:p>
            <a:pPr marL="342900" indent="-342900" algn="just" rtl="1">
              <a:buFont typeface="Wingdings" panose="05000000000000000000" pitchFamily="2" charset="2"/>
              <a:buChar char="q"/>
            </a:pPr>
            <a:r>
              <a:rPr lang="fa-IR" sz="2000" dirty="0">
                <a:cs typeface="B Nazanin" panose="00000400000000000000" pitchFamily="2" charset="-78"/>
              </a:rPr>
              <a:t>ادامه تاکید بر افزایش اتصال حمل و نقل پایدار  میان  منطقه و شهر , از جمله برنامه عملیاتی مورد حمایت طرح (</a:t>
            </a:r>
            <a:r>
              <a:rPr lang="en-US" sz="2000" dirty="0">
                <a:cs typeface="B Nazanin" panose="00000400000000000000" pitchFamily="2" charset="-78"/>
              </a:rPr>
              <a:t>Transport 21)</a:t>
            </a:r>
          </a:p>
          <a:p>
            <a:pPr marL="342900" indent="-342900" algn="just" rtl="1">
              <a:buFont typeface="Wingdings" panose="05000000000000000000" pitchFamily="2" charset="2"/>
              <a:buChar char="q"/>
            </a:pPr>
            <a:r>
              <a:rPr lang="en-US" sz="2000" dirty="0">
                <a:cs typeface="B Nazanin" panose="00000400000000000000" pitchFamily="2" charset="-78"/>
              </a:rPr>
              <a:t> </a:t>
            </a:r>
            <a:r>
              <a:rPr lang="fa-IR" sz="2000" dirty="0">
                <a:cs typeface="B Nazanin" panose="00000400000000000000" pitchFamily="2" charset="-78"/>
              </a:rPr>
              <a:t>تاکید بر توسعه زیرساخت ها  و خدمات با ظرفیت بالا در </a:t>
            </a:r>
            <a:r>
              <a:rPr lang="en-US" sz="2000" dirty="0">
                <a:cs typeface="B Nazanin" panose="00000400000000000000" pitchFamily="2" charset="-78"/>
              </a:rPr>
              <a:t>GDR </a:t>
            </a:r>
            <a:r>
              <a:rPr lang="fa-IR" sz="2000" dirty="0">
                <a:cs typeface="B Nazanin" panose="00000400000000000000" pitchFamily="2" charset="-78"/>
              </a:rPr>
              <a:t>با هم‌کاری با </a:t>
            </a:r>
            <a:r>
              <a:rPr lang="en-US" sz="2000" dirty="0">
                <a:cs typeface="B Nazanin" panose="00000400000000000000" pitchFamily="2" charset="-78"/>
              </a:rPr>
              <a:t>DCENR </a:t>
            </a:r>
            <a:r>
              <a:rPr lang="fa-IR" sz="2000" dirty="0">
                <a:cs typeface="B Nazanin" panose="00000400000000000000" pitchFamily="2" charset="-78"/>
              </a:rPr>
              <a:t>و بخش خصوصی.</a:t>
            </a:r>
          </a:p>
          <a:p>
            <a:pPr marL="342900" indent="-342900" algn="just" rtl="1">
              <a:buFont typeface="Wingdings" panose="05000000000000000000" pitchFamily="2" charset="2"/>
              <a:buChar char="q"/>
            </a:pPr>
            <a:r>
              <a:rPr lang="fa-IR" sz="2000" dirty="0">
                <a:cs typeface="B Nazanin" panose="00000400000000000000" pitchFamily="2" charset="-78"/>
              </a:rPr>
              <a:t>تضمین این که بنادر نقش مهمی در حمایت از رشد متمرکز بر صادرات دارند . به منظور حصول اطمینان از اینکه محدودیت‌های ظرفیت بنادر رشد در بخش صادرات را مختل نمی‌کنند , ارتقای ظرفیت بندر و تسهیلات و خدمات مرتبط با بندر  ضروری است.</a:t>
            </a:r>
          </a:p>
          <a:p>
            <a:pPr marL="342900" indent="-342900" algn="just" rtl="1">
              <a:buFont typeface="Wingdings" panose="05000000000000000000" pitchFamily="2" charset="2"/>
              <a:buChar char="q"/>
            </a:pPr>
            <a:r>
              <a:rPr lang="fa-IR" sz="2000" dirty="0">
                <a:cs typeface="B Nazanin" panose="00000400000000000000" pitchFamily="2" charset="-78"/>
              </a:rPr>
              <a:t>ارتقا فعالیت‌های گردشگری پایدار و فعالیت‌های فراغت در مکان‌های مناسب و ارائه یک محیط ساخته‌شده با کیفیت بالا برای حمایت از جذابیت منطقه برای تجارت .</a:t>
            </a:r>
          </a:p>
          <a:p>
            <a:pPr marL="342900" indent="-342900" algn="just" rtl="1">
              <a:buFont typeface="Wingdings" panose="05000000000000000000" pitchFamily="2" charset="2"/>
              <a:buChar char="q"/>
            </a:pPr>
            <a:r>
              <a:rPr lang="fa-IR" sz="2000" dirty="0">
                <a:cs typeface="B Nazanin" panose="00000400000000000000" pitchFamily="2" charset="-78"/>
              </a:rPr>
              <a:t>تلاش برای دستیابی به  روش های پایدار عرضه آب , تصفیه فاضلاب و زیرساخت های مدیریت زباله که بدون آن توسعه آینده </a:t>
            </a:r>
            <a:r>
              <a:rPr lang="en-US" sz="2000" dirty="0">
                <a:cs typeface="B Nazanin" panose="00000400000000000000" pitchFamily="2" charset="-78"/>
              </a:rPr>
              <a:t>GDA </a:t>
            </a:r>
            <a:r>
              <a:rPr lang="fa-IR" sz="2000" dirty="0">
                <a:cs typeface="B Nazanin" panose="00000400000000000000" pitchFamily="2" charset="-78"/>
              </a:rPr>
              <a:t>غیر ممکن خواهد بود .</a:t>
            </a:r>
          </a:p>
        </p:txBody>
      </p:sp>
      <p:sp>
        <p:nvSpPr>
          <p:cNvPr id="8" name="TextBox 7"/>
          <p:cNvSpPr txBox="1"/>
          <p:nvPr/>
        </p:nvSpPr>
        <p:spPr>
          <a:xfrm>
            <a:off x="9256540" y="686862"/>
            <a:ext cx="258987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اقتصادی</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0" name="TextBox 9"/>
          <p:cNvSpPr txBox="1"/>
          <p:nvPr/>
        </p:nvSpPr>
        <p:spPr>
          <a:xfrm>
            <a:off x="8739805" y="0"/>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20334591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graphicFrame>
        <p:nvGraphicFramePr>
          <p:cNvPr id="2" name="Diagram 1"/>
          <p:cNvGraphicFramePr/>
          <p:nvPr>
            <p:extLst>
              <p:ext uri="{D42A27DB-BD31-4B8C-83A1-F6EECF244321}">
                <p14:modId xmlns:p14="http://schemas.microsoft.com/office/powerpoint/2010/main" val="1819642217"/>
              </p:ext>
            </p:extLst>
          </p:nvPr>
        </p:nvGraphicFramePr>
        <p:xfrm>
          <a:off x="1203959" y="194887"/>
          <a:ext cx="10371909" cy="64682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84418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1380797"/>
            <a:ext cx="10695214" cy="5016758"/>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هر کانتی باید از طریق استراتژی اصلی و جداول مربوطه و نحوه اجرای برنامه توسعه نیازهای مسکن توصیف‌شده در </a:t>
            </a:r>
            <a:r>
              <a:rPr lang="en-US" sz="2000" dirty="0">
                <a:cs typeface="B Nazanin" panose="00000400000000000000" pitchFamily="2" charset="-78"/>
              </a:rPr>
              <a:t>RPG </a:t>
            </a:r>
            <a:r>
              <a:rPr lang="fa-IR" sz="2000" dirty="0">
                <a:cs typeface="B Nazanin" panose="00000400000000000000" pitchFamily="2" charset="-78"/>
              </a:rPr>
              <a:t>را بررسی کند . این امر ممکن است شامل اولویت بندی زمین ها در برنامه‌های محلی و برنامه های شهر برای ترتیبات فازی برای اطمینان از این که توسعه در راستای سیاست‌های </a:t>
            </a:r>
            <a:r>
              <a:rPr lang="en-US" sz="2000" dirty="0">
                <a:cs typeface="B Nazanin" panose="00000400000000000000" pitchFamily="2" charset="-78"/>
              </a:rPr>
              <a:t>RPG </a:t>
            </a:r>
            <a:r>
              <a:rPr lang="fa-IR" sz="2000" dirty="0">
                <a:cs typeface="B Nazanin" panose="00000400000000000000" pitchFamily="2" charset="-78"/>
              </a:rPr>
              <a:t>اولویت‌بندی می‌شود .</a:t>
            </a:r>
          </a:p>
          <a:p>
            <a:pPr marL="342900" indent="-342900" algn="just" rtl="1">
              <a:buFont typeface="Wingdings" panose="05000000000000000000" pitchFamily="2" charset="2"/>
              <a:buChar char="q"/>
            </a:pPr>
            <a:r>
              <a:rPr lang="fa-IR" sz="2000" dirty="0">
                <a:cs typeface="B Nazanin" panose="00000400000000000000" pitchFamily="2" charset="-78"/>
              </a:rPr>
              <a:t>توسعه آینده در مناطق زمین مسکونی در همه شهرها بایدیک رویکرد متوالی مشخص مطابق با خط‌مشی‌های </a:t>
            </a:r>
            <a:r>
              <a:rPr lang="fa-IR" sz="2000" dirty="0" smtClean="0">
                <a:cs typeface="B Nazanin" panose="00000400000000000000" pitchFamily="2" charset="-78"/>
              </a:rPr>
              <a:t>برنامه توسعه </a:t>
            </a:r>
            <a:r>
              <a:rPr lang="fa-IR" sz="2000" dirty="0">
                <a:cs typeface="B Nazanin" panose="00000400000000000000" pitchFamily="2" charset="-78"/>
              </a:rPr>
              <a:t>و توسعه پایدار مسکونی در مناطق شهری را دنبالکند , و هر گونه نقش بزرگی از زمین‌های مسکونی جدید در حال گسترش محدوده ساختمان‌های مسکونی جدید , بایدمستقیما با ارائه خدمات حمل و نقل عمومی جدید , موجودیا ارتقا یافته مرتبط باشد .</a:t>
            </a:r>
          </a:p>
          <a:p>
            <a:pPr marL="342900" indent="-342900" algn="just" rtl="1">
              <a:buFont typeface="Wingdings" panose="05000000000000000000" pitchFamily="2" charset="2"/>
              <a:buChar char="q"/>
            </a:pPr>
            <a:r>
              <a:rPr lang="fa-IR" sz="2000" dirty="0">
                <a:cs typeface="B Nazanin" panose="00000400000000000000" pitchFamily="2" charset="-78"/>
              </a:rPr>
              <a:t>شهرها و زمین‌های مشخص شده در خارج از مکان‌های اولویت کلیدی باید از طریق سیاست‌های فازی در طرح‌های توسعه محلی / شهری / کانتی اداره شوند تا اطمینان حاصل شود که موارد محدودی در یک دوره طولانی تر رشد می کنند تا امکان تامین نیازهای طبیعی و محلی بدون تضعیف استراتژی های سکونت </a:t>
            </a:r>
            <a:r>
              <a:rPr lang="en-US" sz="2000" dirty="0">
                <a:cs typeface="B Nazanin" panose="00000400000000000000" pitchFamily="2" charset="-78"/>
              </a:rPr>
              <a:t>RPGs </a:t>
            </a:r>
            <a:r>
              <a:rPr lang="fa-IR" sz="2000" dirty="0">
                <a:cs typeface="B Nazanin" panose="00000400000000000000" pitchFamily="2" charset="-78"/>
              </a:rPr>
              <a:t>و با اطمینان از اینکه رشد منمرکز در شهرهایی که مشخص شده است ، در طول برنامه توسعه کانتی قابل دستیابی است. </a:t>
            </a:r>
          </a:p>
          <a:p>
            <a:pPr marL="342900" indent="-342900" algn="just" rtl="1">
              <a:buFont typeface="Wingdings" panose="05000000000000000000" pitchFamily="2" charset="2"/>
              <a:buChar char="q"/>
            </a:pPr>
            <a:r>
              <a:rPr lang="fa-IR" sz="2000" dirty="0">
                <a:cs typeface="B Nazanin" panose="00000400000000000000" pitchFamily="2" charset="-78"/>
              </a:rPr>
              <a:t>توسعه و رشد شهرها در </a:t>
            </a:r>
            <a:r>
              <a:rPr lang="en-US" sz="2000" dirty="0">
                <a:cs typeface="B Nazanin" panose="00000400000000000000" pitchFamily="2" charset="-78"/>
              </a:rPr>
              <a:t>GDA </a:t>
            </a:r>
            <a:r>
              <a:rPr lang="fa-IR" sz="2000" dirty="0">
                <a:cs typeface="B Nazanin" panose="00000400000000000000" pitchFamily="2" charset="-78"/>
              </a:rPr>
              <a:t>براساس دستیابی به زیرساخت مناسب و ضروری پیش‌بینی شده‌است . برنامه های محلی و توسعه باید زیرساخت های فعلی و نیاز های آتی آن را در نظر بگیرند و  اطمینان حاصل کنند که توسعه آینده تنها در محل هایی رخ می دهد که منابع آب لازم برای اجتناب از ایجاد خطر در محیط فراهم شده‌است و تسهیلات لازم مربوط به تصفویه فاضلاب را داشته باشد.</a:t>
            </a:r>
          </a:p>
          <a:p>
            <a:pPr marL="342900" indent="-342900" algn="just" rtl="1">
              <a:buFont typeface="Wingdings" panose="05000000000000000000" pitchFamily="2" charset="2"/>
              <a:buChar char="q"/>
            </a:pPr>
            <a:r>
              <a:rPr lang="fa-IR" sz="2000" dirty="0">
                <a:cs typeface="B Nazanin" panose="00000400000000000000" pitchFamily="2" charset="-78"/>
              </a:rPr>
              <a:t>مقامات محلی باید سطح پتانسیل زمین های قهوه ای را به عنوان بخشی از فرآیند بازبینی برنامه توسعه ارزیابی کنند و در تهیه استراتژی‌های اساسی , زمین‌های قهوه ای مناسب را به عنوان بخشی از تامین زمین برای برآورده کردن نیازهای مسکن آینده , در نظر بگیرند .</a:t>
            </a:r>
          </a:p>
        </p:txBody>
      </p:sp>
      <p:sp>
        <p:nvSpPr>
          <p:cNvPr id="8" name="TextBox 7"/>
          <p:cNvSpPr txBox="1"/>
          <p:nvPr/>
        </p:nvSpPr>
        <p:spPr>
          <a:xfrm>
            <a:off x="8145194" y="786267"/>
            <a:ext cx="361681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سکونت ، جمعیت و مسکن</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8739874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1380797"/>
            <a:ext cx="10695214" cy="4093428"/>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سیاست‌های مسکن روستایی در طرح‌های توسعه و طرح‌های ناحیه محلی به گونه ای طراحی شوند که توان برآورده کردن انواع مختلف نیازهای مسکن روستایی و نیازهای مدیریتی در زمینه های روستایی متفاوت , مثل ناحیه های روستایی تحت تاثیر نیروهای قوی شهری  ، مناطق روستایی در مناطق روستایی قوی و مناطق روستایی که از نظر ساختاری ضعیف و یا مناطق مسکونی پراکنده هستند را داشته باشند و برای تمایز بین نیازهای مسکن روستایی و شهری که تحت عنوان " دستورالعمل‌های مسکن پایدار روستایی برای مراجع برنامه‌ریزی " در آوریل 2005 , در نظر گرفته می‌شوند .</a:t>
            </a:r>
          </a:p>
          <a:p>
            <a:pPr marL="342900" indent="-342900" algn="just" rtl="1">
              <a:buFont typeface="Wingdings" panose="05000000000000000000" pitchFamily="2" charset="2"/>
              <a:buChar char="q"/>
            </a:pPr>
            <a:r>
              <a:rPr lang="fa-IR" sz="2000" dirty="0">
                <a:cs typeface="B Nazanin" panose="00000400000000000000" pitchFamily="2" charset="-78"/>
              </a:rPr>
              <a:t>مقامات محلی برای توسعه روستایی از طریق ارائه دستورالعمل‌های مسکن روستایی , اسناد سیاستگذاری را برای توسعه روستایی ، طرح‌های طراحی روستا و راهنمایی روشن در طرح‌های توسعه در رابطه با الزامات فنی و سایر الزامات فنی و از طریق رویه‌های مدیریت و اجرای توسعه تهیه می‌کنند .</a:t>
            </a:r>
          </a:p>
          <a:p>
            <a:pPr marL="342900" indent="-342900" algn="just" rtl="1">
              <a:buFont typeface="Wingdings" panose="05000000000000000000" pitchFamily="2" charset="2"/>
              <a:buChar char="q"/>
            </a:pPr>
            <a:r>
              <a:rPr lang="fa-IR" sz="2000" dirty="0">
                <a:cs typeface="B Nazanin" panose="00000400000000000000" pitchFamily="2" charset="-78"/>
              </a:rPr>
              <a:t>برنامه‌های توسعه باید شامل اقدامات و سیاست‌های پیشگیرانه برای پرداختن به کسری زیر بنایی و حمایت از جوامع روستایی در زمینه دسترسی به خدمات آموزشی , اشتغال , مراقبت بهداشتی , خره فروشی محلی, مراقبت روزانه , حمل و نقل عمومی ، خدمات خاص گروه های آسیب پذیر و سایر خدمات لازم برای اطمینان از تداوم زندگی روستایی باشد. . </a:t>
            </a:r>
          </a:p>
          <a:p>
            <a:pPr marL="342900" indent="-342900" algn="just" rtl="1">
              <a:buFont typeface="Wingdings" panose="05000000000000000000" pitchFamily="2" charset="2"/>
              <a:buChar char="q"/>
            </a:pPr>
            <a:r>
              <a:rPr lang="fa-IR" sz="2000" dirty="0">
                <a:cs typeface="B Nazanin" panose="00000400000000000000" pitchFamily="2" charset="-78"/>
              </a:rPr>
              <a:t>حمل‌ونقل عمومی روستایی و اتصال به مناطق شهری بزرگ‌تر و خدمات ردیف بالاتر باید به عنوان بخشی از توسعه پایدار مناطق روستایی در نظر گرفته شود </a:t>
            </a:r>
            <a:r>
              <a:rPr lang="fa-IR" sz="2000" dirty="0" smtClean="0">
                <a:cs typeface="B Nazanin" panose="00000400000000000000" pitchFamily="2" charset="-78"/>
              </a:rPr>
              <a:t>.</a:t>
            </a:r>
            <a:endParaRPr lang="fa-IR" sz="2000" dirty="0">
              <a:cs typeface="B Nazanin" panose="00000400000000000000" pitchFamily="2" charset="-78"/>
            </a:endParaRPr>
          </a:p>
        </p:txBody>
      </p:sp>
      <p:sp>
        <p:nvSpPr>
          <p:cNvPr id="8" name="TextBox 7"/>
          <p:cNvSpPr txBox="1"/>
          <p:nvPr/>
        </p:nvSpPr>
        <p:spPr>
          <a:xfrm>
            <a:off x="9172134" y="786267"/>
            <a:ext cx="258987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روستایی</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42825401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1380797"/>
            <a:ext cx="10695214" cy="2862322"/>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smtClean="0">
                <a:cs typeface="B Nazanin" panose="00000400000000000000" pitchFamily="2" charset="-78"/>
              </a:rPr>
              <a:t>نیازهای </a:t>
            </a:r>
            <a:r>
              <a:rPr lang="fa-IR" sz="2000" dirty="0">
                <a:cs typeface="B Nazanin" panose="00000400000000000000" pitchFamily="2" charset="-78"/>
              </a:rPr>
              <a:t>اوقات فراغت و گردشگری روستایی به شیوه‌ای چند ضابطه ای در موقعیت‌های با فشار بالا و  با در نظر گرفتن اهداف سیاسی , اقتصادی , اجتماعی و فرهنگی مورد توجه قرار می‌گیرد . تعادل بین نیاز به حفظ محیط‌زیست طبیعی , نیاز به کشاورزی مدرن و همچنین ایجاد مناطق روستایی و مناطق طبیعی در دسترس کسانی که مایل به استفاده از آن هستند , لازم است . مطالعات امکان‌سنجی و بهترین مدرک علمی را می توان برای تضمین این که این موازنه به دست آمده‌است مورد استفاده قرار داد .</a:t>
            </a:r>
          </a:p>
          <a:p>
            <a:pPr marL="342900" indent="-342900" algn="just" rtl="1">
              <a:buFont typeface="Wingdings" panose="05000000000000000000" pitchFamily="2" charset="2"/>
              <a:buChar char="q"/>
            </a:pPr>
            <a:r>
              <a:rPr lang="fa-IR" sz="2000" dirty="0" smtClean="0">
                <a:cs typeface="B Nazanin" panose="00000400000000000000" pitchFamily="2" charset="-78"/>
              </a:rPr>
              <a:t>سیاست‌های </a:t>
            </a:r>
            <a:r>
              <a:rPr lang="fa-IR" sz="2000" dirty="0">
                <a:cs typeface="B Nazanin" panose="00000400000000000000" pitchFamily="2" charset="-78"/>
              </a:rPr>
              <a:t>طرح توسعه برای حمایت از کارآفرینی روستایی و توسعه کسب و کار های خرد که در آن تاثیر محیطی حداقل است , و ایجاد ترافیک قابل‌توجه یا بی‌مورد نمیکند . این اقدام باید از طریق بهبود </a:t>
            </a:r>
            <a:r>
              <a:rPr lang="fa-IR" sz="2000" dirty="0" smtClean="0">
                <a:cs typeface="B Nazanin" panose="00000400000000000000" pitchFamily="2" charset="-78"/>
              </a:rPr>
              <a:t>شرایط</a:t>
            </a:r>
            <a:r>
              <a:rPr lang="en-US" sz="2000" dirty="0" smtClean="0">
                <a:cs typeface="B Nazanin" panose="00000400000000000000" pitchFamily="2" charset="-78"/>
              </a:rPr>
              <a:t>ICT </a:t>
            </a:r>
            <a:r>
              <a:rPr lang="fa-IR" sz="2000" dirty="0" smtClean="0">
                <a:cs typeface="B Nazanin" panose="00000400000000000000" pitchFamily="2" charset="-78"/>
              </a:rPr>
              <a:t>  جذب </a:t>
            </a:r>
            <a:r>
              <a:rPr lang="fa-IR" sz="2000" dirty="0">
                <a:cs typeface="B Nazanin" panose="00000400000000000000" pitchFamily="2" charset="-78"/>
              </a:rPr>
              <a:t>, آموزش و کمک مورد حمایت قرار </a:t>
            </a:r>
            <a:r>
              <a:rPr lang="fa-IR" sz="2000" dirty="0" smtClean="0">
                <a:cs typeface="B Nazanin" panose="00000400000000000000" pitchFamily="2" charset="-78"/>
              </a:rPr>
              <a:t>گیرد.</a:t>
            </a:r>
            <a:endParaRPr lang="fa-IR" sz="2000" dirty="0">
              <a:cs typeface="B Nazanin" panose="00000400000000000000" pitchFamily="2" charset="-78"/>
            </a:endParaRPr>
          </a:p>
          <a:p>
            <a:pPr marL="342900" indent="-342900" algn="just" rtl="1">
              <a:buFont typeface="Wingdings" panose="05000000000000000000" pitchFamily="2" charset="2"/>
              <a:buChar char="q"/>
            </a:pPr>
            <a:r>
              <a:rPr lang="fa-IR" sz="2000" dirty="0" smtClean="0">
                <a:cs typeface="B Nazanin" panose="00000400000000000000" pitchFamily="2" charset="-78"/>
              </a:rPr>
              <a:t>طرح‌های </a:t>
            </a:r>
            <a:r>
              <a:rPr lang="fa-IR" sz="2000" dirty="0">
                <a:cs typeface="B Nazanin" panose="00000400000000000000" pitchFamily="2" charset="-78"/>
              </a:rPr>
              <a:t>توسعه, منابع اصلی طبیعی را ترسیم کرده و از آن‌ها از توسعه نامناسب محافظت می‌کنند ; و شامل سیاست‌هایی در رابطه با الزامات ارزیابی برنامه‌های کاربردی برای بهره برداری از این منابع هستند , که نیاز به اشاره اثرات محیطی , ترافیکی و اجتماعی و جزئیات توان‌بخشی منابع دارد .</a:t>
            </a:r>
          </a:p>
        </p:txBody>
      </p:sp>
      <p:sp>
        <p:nvSpPr>
          <p:cNvPr id="8" name="TextBox 7"/>
          <p:cNvSpPr txBox="1"/>
          <p:nvPr/>
        </p:nvSpPr>
        <p:spPr>
          <a:xfrm>
            <a:off x="9172135" y="745736"/>
            <a:ext cx="2589879" cy="461665"/>
          </a:xfrm>
          <a:prstGeom prst="rect">
            <a:avLst/>
          </a:prstGeom>
          <a:noFill/>
        </p:spPr>
        <p:txBody>
          <a:bodyPr wrap="square" rtlCol="0">
            <a:spAutoFit/>
          </a:bodyPr>
          <a:lstStyle/>
          <a:p>
            <a:pPr algn="just"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روستایی</a:t>
            </a:r>
            <a:endParaRPr lang="en-US" sz="20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5297967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3" name="TextBox 2"/>
          <p:cNvSpPr txBox="1"/>
          <p:nvPr/>
        </p:nvSpPr>
        <p:spPr>
          <a:xfrm>
            <a:off x="914400" y="1222920"/>
            <a:ext cx="10695214" cy="2554545"/>
          </a:xfrm>
          <a:prstGeom prst="rect">
            <a:avLst/>
          </a:prstGeom>
          <a:noFill/>
        </p:spPr>
        <p:txBody>
          <a:bodyPr wrap="square" rtlCol="0">
            <a:spAutoFit/>
          </a:bodyPr>
          <a:lstStyle/>
          <a:p>
            <a:pPr algn="just" rtl="1"/>
            <a:r>
              <a:rPr lang="en-US" sz="2000" dirty="0">
                <a:cs typeface="B Nazanin" panose="00000400000000000000" pitchFamily="2" charset="-78"/>
              </a:rPr>
              <a:t>RPGs </a:t>
            </a:r>
            <a:r>
              <a:rPr lang="fa-IR" sz="2000" dirty="0">
                <a:cs typeface="B Nazanin" panose="00000400000000000000" pitchFamily="2" charset="-78"/>
              </a:rPr>
              <a:t>در ذات خود راهبردی هستند وراهتمایی در زمینه مسائل مختلفی از جمله سرمایه گذاری زیرساخت ها ارائه می دهند. جزئی کردن اهداف راهبردی در برنامه های توسعه شهر و کانتی ، برنامه های محلی و همینطور در سطح پروژه انجام می شوند. به واسطه مقیاس منطقه ای پروژه های تعریف شده در این سند بسیاری از آنها می بایست مکانیابی دقیق و جزئی شوند. و در هر مرحله از فرآیند توسعه در برنامه های توسعه کانتی تا سطح پروژه، می بایست ارزیابی دستورالعمل زیستگاه (</a:t>
            </a:r>
            <a:r>
              <a:rPr lang="en-US" sz="2000" dirty="0" smtClean="0">
                <a:cs typeface="B Nazanin" panose="00000400000000000000" pitchFamily="2" charset="-78"/>
              </a:rPr>
              <a:t>HDA</a:t>
            </a:r>
            <a:r>
              <a:rPr lang="fa-IR" sz="2000" dirty="0" smtClean="0">
                <a:cs typeface="B Nazanin" panose="00000400000000000000" pitchFamily="2" charset="-78"/>
              </a:rPr>
              <a:t>) صورت </a:t>
            </a:r>
            <a:r>
              <a:rPr lang="fa-IR" sz="2000" dirty="0">
                <a:cs typeface="B Nazanin" panose="00000400000000000000" pitchFamily="2" charset="-78"/>
              </a:rPr>
              <a:t>گیرد تا از عدم وجود هرگونه تاثیر منفی بر (</a:t>
            </a:r>
            <a:r>
              <a:rPr lang="en-US" sz="2000" dirty="0">
                <a:cs typeface="B Nazanin" panose="00000400000000000000" pitchFamily="2" charset="-78"/>
              </a:rPr>
              <a:t>Natura </a:t>
            </a:r>
            <a:r>
              <a:rPr lang="en-US" sz="2000" dirty="0" smtClean="0">
                <a:cs typeface="B Nazanin" panose="00000400000000000000" pitchFamily="2" charset="-78"/>
              </a:rPr>
              <a:t>2000</a:t>
            </a:r>
            <a:r>
              <a:rPr lang="fa-IR" sz="2000" dirty="0" smtClean="0">
                <a:cs typeface="B Nazanin" panose="00000400000000000000" pitchFamily="2" charset="-78"/>
              </a:rPr>
              <a:t>) ایجاد </a:t>
            </a:r>
            <a:r>
              <a:rPr lang="fa-IR" sz="2000" dirty="0">
                <a:cs typeface="B Nazanin" panose="00000400000000000000" pitchFamily="2" charset="-78"/>
              </a:rPr>
              <a:t>نخواهد شد. </a:t>
            </a:r>
            <a:endParaRPr lang="fa-IR" sz="2000" dirty="0" smtClean="0">
              <a:cs typeface="B Nazanin" panose="00000400000000000000" pitchFamily="2" charset="-78"/>
            </a:endParaRPr>
          </a:p>
          <a:p>
            <a:pPr algn="just" rtl="1"/>
            <a:r>
              <a:rPr lang="fa-IR" sz="2000" dirty="0">
                <a:cs typeface="B Nazanin" panose="00000400000000000000" pitchFamily="2" charset="-78"/>
              </a:rPr>
              <a:t>دستورالعمل زیستگاه ، سلسله مراتبی از  اقدامات اجتتابی / حفاظتی ، کاهشی و جبرانی را شکل داده است و  این روش می بایست در در تمامی سطوح برنامه ها و پروژه ها و در تمامی سطوح فرآبیند برنامه ها اجرا شود .بنابراین هرکدام از آنها می بایست به موارد زیر دست یابند :</a:t>
            </a:r>
          </a:p>
        </p:txBody>
      </p:sp>
      <p:sp>
        <p:nvSpPr>
          <p:cNvPr id="8" name="TextBox 7"/>
          <p:cNvSpPr txBox="1"/>
          <p:nvPr/>
        </p:nvSpPr>
        <p:spPr>
          <a:xfrm>
            <a:off x="2546252" y="786267"/>
            <a:ext cx="9215761"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(سرمایه گذاری زیرساختی و تاثیرات زیست محیطی)</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0676192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graphicFrame>
        <p:nvGraphicFramePr>
          <p:cNvPr id="8" name="Diagram 7"/>
          <p:cNvGraphicFramePr/>
          <p:nvPr>
            <p:extLst/>
          </p:nvPr>
        </p:nvGraphicFramePr>
        <p:xfrm>
          <a:off x="914401" y="973098"/>
          <a:ext cx="10695213" cy="60098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2276538" y="606647"/>
            <a:ext cx="9609656"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(سرمایه گذاری زیرساختی و تاثیرات زیست محیطی)</a:t>
            </a:r>
          </a:p>
        </p:txBody>
      </p:sp>
      <p:sp>
        <p:nvSpPr>
          <p:cNvPr id="10" name="TextBox 9"/>
          <p:cNvSpPr txBox="1"/>
          <p:nvPr/>
        </p:nvSpPr>
        <p:spPr>
          <a:xfrm>
            <a:off x="8669466" y="55530"/>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4066854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914400" y="1228397"/>
            <a:ext cx="10695214" cy="4401205"/>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مقامات محلی می بایست به توسعه سیاست تثبیت رشد منطقه ای جمعیت و اشتغال در مناطقی که بهترین دسترسی را به حمل و نقل عمومی و مجموعه ای از گونه های حمل و نقل که نوآوری های حمل و نقلی را حمایت می کند ، بپردازند. </a:t>
            </a:r>
          </a:p>
          <a:p>
            <a:pPr marL="342900" indent="-342900" algn="just" rtl="1">
              <a:buFont typeface="Wingdings" panose="05000000000000000000" pitchFamily="2" charset="2"/>
              <a:buChar char="q"/>
            </a:pPr>
            <a:r>
              <a:rPr lang="fa-IR" sz="2000" dirty="0">
                <a:cs typeface="B Nazanin" panose="00000400000000000000" pitchFamily="2" charset="-78"/>
              </a:rPr>
              <a:t>برنامه های توسعه می بایست شامل سیاست ها و مقرراتی باشند که با اسناد سفرهای هوشمند سازگار بوده و اجرای آنها را تسهیل می کند</a:t>
            </a:r>
            <a:r>
              <a:rPr lang="fa-IR" sz="2000" dirty="0" smtClean="0">
                <a:cs typeface="B Nazanin" panose="00000400000000000000" pitchFamily="2" charset="-78"/>
              </a:rPr>
              <a:t>.</a:t>
            </a:r>
          </a:p>
          <a:p>
            <a:pPr marL="342900" indent="-342900" algn="just" rtl="1">
              <a:buFont typeface="Wingdings" panose="05000000000000000000" pitchFamily="2" charset="2"/>
              <a:buChar char="q"/>
            </a:pPr>
            <a:r>
              <a:rPr lang="fa-IR" sz="2000" dirty="0">
                <a:cs typeface="B Nazanin" panose="00000400000000000000" pitchFamily="2" charset="-78"/>
              </a:rPr>
              <a:t>راهبردهای حمل و نقل و کاربری زمین (</a:t>
            </a:r>
            <a:r>
              <a:rPr lang="en-US" sz="2000" dirty="0">
                <a:cs typeface="B Nazanin" panose="00000400000000000000" pitchFamily="2" charset="-78"/>
              </a:rPr>
              <a:t>LUTS) </a:t>
            </a:r>
            <a:r>
              <a:rPr lang="fa-IR" sz="2000" dirty="0">
                <a:cs typeface="B Nazanin" panose="00000400000000000000" pitchFamily="2" charset="-78"/>
              </a:rPr>
              <a:t>که برای شهرهای واقع در منطقه ی بزرگ دوبلین تهیه شده است ، پایه ای برای برنامه ریزی های آتی برای رشد پایدار در مناطق توسعه کلیدی خواهد بود .</a:t>
            </a:r>
          </a:p>
          <a:p>
            <a:pPr marL="342900" indent="-342900" algn="just" rtl="1">
              <a:buFont typeface="Wingdings" panose="05000000000000000000" pitchFamily="2" charset="2"/>
              <a:buChar char="q"/>
            </a:pPr>
            <a:r>
              <a:rPr lang="fa-IR" sz="2000" dirty="0">
                <a:cs typeface="B Nazanin" panose="00000400000000000000" pitchFamily="2" charset="-78"/>
              </a:rPr>
              <a:t>مقامات محلی ، در راستای آمادگی برای برنامه های محلی و توسعه آتی ، از توسیه های مقامات ملی در بخش حمل و نقل استفاده نمایند . مقامات محلی می بایست در همین راستا ، زمین ها و کریدورهایی را برای نیاز های آتی بخش حمل و نقل شناسایی و ذخیره نمایند.</a:t>
            </a:r>
          </a:p>
          <a:p>
            <a:pPr marL="342900" indent="-342900" algn="just" rtl="1">
              <a:buFont typeface="Wingdings" panose="05000000000000000000" pitchFamily="2" charset="2"/>
              <a:buChar char="q"/>
            </a:pPr>
            <a:r>
              <a:rPr lang="fa-IR" sz="2000" dirty="0">
                <a:cs typeface="B Nazanin" panose="00000400000000000000" pitchFamily="2" charset="-78"/>
              </a:rPr>
              <a:t>برنامه ها می بایست مسیر های استراتژیک و عملکرد آنها در جابجایی کالا ، خدمات و افراد میان سکونتگاه ها درون و خارج از منطقه بزرگ دوبلین را شناسایی و حفظ نمایند. </a:t>
            </a:r>
          </a:p>
          <a:p>
            <a:pPr marL="342900" indent="-342900" algn="just" rtl="1">
              <a:buFont typeface="Wingdings" panose="05000000000000000000" pitchFamily="2" charset="2"/>
              <a:buChar char="q"/>
            </a:pPr>
            <a:r>
              <a:rPr lang="fa-IR" sz="2000" dirty="0">
                <a:cs typeface="B Nazanin" panose="00000400000000000000" pitchFamily="2" charset="-78"/>
              </a:rPr>
              <a:t>شوراها می بایست سرمایه گذاری هایی که در حوزه حمل و نقل پایدار برای افرادی که در غیر این صورت در دستیابی به خدمات و اشتغال دچار مشکل می شوند ، صورت می گیرد را مورد حمایت قرار دهند ، از جمله با روش هایی که برنامه ی حمل و نقل روستایی به آن اشاره شده است. </a:t>
            </a:r>
          </a:p>
        </p:txBody>
      </p:sp>
      <p:sp>
        <p:nvSpPr>
          <p:cNvPr id="8" name="TextBox 7"/>
          <p:cNvSpPr txBox="1"/>
          <p:nvPr/>
        </p:nvSpPr>
        <p:spPr>
          <a:xfrm>
            <a:off x="6808764" y="786267"/>
            <a:ext cx="4953250"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(حمل و نقل)</a:t>
            </a: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1219217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4755368"/>
            <a:ext cx="10695214" cy="1631216"/>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حمایت ازفرهنگ پیاده روی و دوچرخه سواری در منطقه بزرگ دوبلین به کمک مجموعه ای از روش های فعالانه ، پایدار و اکولوژیک از جمله وضع مقررات زیرساختی و طراحی. هدف ملی برای دستیابی به ده درصد از سفرهای روزانه تا سال 2020 ، در منطقه ی دوبلین حداقل میزان استاندارد در نظر گرفته شود.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به حمل و نقل عمومی ، هوایی یا توسعه بنادر  که پتانسیل ایجاد تاثیرات منفی بر </a:t>
            </a:r>
            <a:r>
              <a:rPr lang="en-US" sz="2000" dirty="0">
                <a:cs typeface="B Nazanin" panose="00000400000000000000" pitchFamily="2" charset="-78"/>
              </a:rPr>
              <a:t>Natura </a:t>
            </a:r>
            <a:r>
              <a:rPr lang="en-US" sz="2000" dirty="0" smtClean="0">
                <a:cs typeface="B Nazanin" panose="00000400000000000000" pitchFamily="2" charset="-78"/>
              </a:rPr>
              <a:t>2000</a:t>
            </a:r>
            <a:r>
              <a:rPr lang="fa-IR" sz="2000" dirty="0" smtClean="0">
                <a:cs typeface="B Nazanin" panose="00000400000000000000" pitchFamily="2" charset="-78"/>
              </a:rPr>
              <a:t> </a:t>
            </a:r>
            <a:r>
              <a:rPr lang="en-US" sz="2000" dirty="0" smtClean="0">
                <a:cs typeface="B Nazanin" panose="00000400000000000000" pitchFamily="2" charset="-78"/>
              </a:rPr>
              <a:t> </a:t>
            </a:r>
            <a:r>
              <a:rPr lang="fa-IR" sz="2000" dirty="0">
                <a:cs typeface="B Nazanin" panose="00000400000000000000" pitchFamily="2" charset="-78"/>
              </a:rPr>
              <a:t>را دارند می بایست مورد ارزیابی دستورالعمل زیستگاه </a:t>
            </a:r>
            <a:r>
              <a:rPr lang="fa-IR" sz="2000" dirty="0" smtClean="0">
                <a:cs typeface="B Nazanin" panose="00000400000000000000" pitchFamily="2" charset="-78"/>
              </a:rPr>
              <a:t> </a:t>
            </a:r>
            <a:r>
              <a:rPr lang="en-US" sz="2000" dirty="0" smtClean="0">
                <a:cs typeface="B Nazanin" panose="00000400000000000000" pitchFamily="2" charset="-78"/>
              </a:rPr>
              <a:t>HDA</a:t>
            </a:r>
            <a:r>
              <a:rPr lang="fa-IR" sz="2000" dirty="0" smtClean="0">
                <a:cs typeface="B Nazanin" panose="00000400000000000000" pitchFamily="2" charset="-78"/>
              </a:rPr>
              <a:t> </a:t>
            </a:r>
            <a:r>
              <a:rPr lang="en-US" sz="2000" dirty="0" smtClean="0">
                <a:cs typeface="B Nazanin" panose="00000400000000000000" pitchFamily="2" charset="-78"/>
              </a:rPr>
              <a:t> </a:t>
            </a:r>
            <a:r>
              <a:rPr lang="fa-IR" sz="2000" dirty="0">
                <a:cs typeface="B Nazanin" panose="00000400000000000000" pitchFamily="2" charset="-78"/>
              </a:rPr>
              <a:t>قرار گیرند . </a:t>
            </a:r>
          </a:p>
        </p:txBody>
      </p:sp>
      <p:graphicFrame>
        <p:nvGraphicFramePr>
          <p:cNvPr id="12" name="Diagram 11"/>
          <p:cNvGraphicFramePr/>
          <p:nvPr>
            <p:extLst/>
          </p:nvPr>
        </p:nvGraphicFramePr>
        <p:xfrm>
          <a:off x="914401" y="1603107"/>
          <a:ext cx="10695213" cy="2823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1066800" y="1380797"/>
            <a:ext cx="10695214" cy="400110"/>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مقامات محلی مربوطه می بایست مقررات و سیاست های منطقه بندی ای را در راستای رسیدن به اهداف زیر وضع کنند :</a:t>
            </a:r>
          </a:p>
        </p:txBody>
      </p:sp>
      <p:sp>
        <p:nvSpPr>
          <p:cNvPr id="8" name="TextBox 7"/>
          <p:cNvSpPr txBox="1"/>
          <p:nvPr/>
        </p:nvSpPr>
        <p:spPr>
          <a:xfrm>
            <a:off x="7272998" y="745736"/>
            <a:ext cx="4489016"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(حمل و نقل)</a:t>
            </a: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7050717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9" name="TextBox 8"/>
          <p:cNvSpPr txBox="1"/>
          <p:nvPr/>
        </p:nvSpPr>
        <p:spPr>
          <a:xfrm>
            <a:off x="1066800" y="5317394"/>
            <a:ext cx="10695214" cy="1323439"/>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سرمایه گذاری برای ارتقای منابع ذخیره ، توزیع و تامین آب در تمامی محل ها در سرتاسر  </a:t>
            </a:r>
            <a:r>
              <a:rPr lang="en-US" sz="2000" dirty="0">
                <a:cs typeface="B Nazanin" panose="00000400000000000000" pitchFamily="2" charset="-78"/>
              </a:rPr>
              <a:t>GDA </a:t>
            </a:r>
            <a:r>
              <a:rPr lang="fa-IR" sz="2000" dirty="0">
                <a:cs typeface="B Nazanin" panose="00000400000000000000" pitchFamily="2" charset="-78"/>
              </a:rPr>
              <a:t>در محل هایی که برای تامین سلامتی عمومی مورد نیاز است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به تامین آب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graphicFrame>
        <p:nvGraphicFramePr>
          <p:cNvPr id="12" name="Diagram 11"/>
          <p:cNvGraphicFramePr/>
          <p:nvPr>
            <p:extLst/>
          </p:nvPr>
        </p:nvGraphicFramePr>
        <p:xfrm>
          <a:off x="914401" y="2325300"/>
          <a:ext cx="10695213" cy="2823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1066800" y="1380797"/>
            <a:ext cx="10695214" cy="1015663"/>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تمرکز سرمایه گذاری ها بر روی شناسایی منبع آب پایدار  طولانی مدت جدیدی برای </a:t>
            </a:r>
            <a:r>
              <a:rPr lang="en-US" sz="2000" dirty="0">
                <a:cs typeface="B Nazanin" panose="00000400000000000000" pitchFamily="2" charset="-78"/>
              </a:rPr>
              <a:t>GDA </a:t>
            </a:r>
            <a:r>
              <a:rPr lang="fa-IR" sz="2000" dirty="0">
                <a:cs typeface="B Nazanin" panose="00000400000000000000" pitchFamily="2" charset="-78"/>
              </a:rPr>
              <a:t>و برنامه ریزی و توسعه برای ایجاد زیرساخت های لازم برای ذخیره و توزیع آن </a:t>
            </a:r>
          </a:p>
          <a:p>
            <a:pPr marL="342900" indent="-342900" algn="just" rtl="1">
              <a:buFont typeface="Wingdings" panose="05000000000000000000" pitchFamily="2" charset="2"/>
              <a:buChar char="q"/>
            </a:pPr>
            <a:r>
              <a:rPr lang="fa-IR" sz="2000" dirty="0">
                <a:cs typeface="B Nazanin" panose="00000400000000000000" pitchFamily="2" charset="-78"/>
              </a:rPr>
              <a:t>ادامه  برنامه ها در حفاظت و مدیریت تقاضای آب ، در راستای استفاده بهتر از منابع موجود که در برگیرنده موارد زیر می باشد: </a:t>
            </a:r>
          </a:p>
        </p:txBody>
      </p:sp>
      <p:sp>
        <p:nvSpPr>
          <p:cNvPr id="8" name="TextBox 7"/>
          <p:cNvSpPr txBox="1"/>
          <p:nvPr/>
        </p:nvSpPr>
        <p:spPr>
          <a:xfrm>
            <a:off x="7469946" y="701965"/>
            <a:ext cx="4292068"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زیرساخت های فیزیکی (تامین آب)</a:t>
            </a: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27075895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3170099"/>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سرمایه گذاری در  امکانات و شبکه های تصفیه فاضلاب برای دستیابی به نیازهای برنامه های مدیریت حوزه رودخانه و دستیابی به اهداف دستورالعمل  آب .</a:t>
            </a:r>
          </a:p>
          <a:p>
            <a:pPr marL="342900" indent="-342900" algn="just" rtl="1">
              <a:buFont typeface="Wingdings" panose="05000000000000000000" pitchFamily="2" charset="2"/>
              <a:buChar char="q"/>
            </a:pPr>
            <a:r>
              <a:rPr lang="fa-IR" sz="2000" dirty="0">
                <a:cs typeface="B Nazanin" panose="00000400000000000000" pitchFamily="2" charset="-78"/>
              </a:rPr>
              <a:t>اطمینان از ایجاد ظرفیت های مورد نیاز برای توسعه آتی شهر های در حال رشد از طریق گسترش سیستم های تصفویه فاضلاب یا به روز رسانی آنها و یا استفاده از روش های جایگزین دیگر </a:t>
            </a:r>
          </a:p>
          <a:p>
            <a:pPr marL="342900" indent="-342900" algn="just" rtl="1">
              <a:buFont typeface="Wingdings" panose="05000000000000000000" pitchFamily="2" charset="2"/>
              <a:buChar char="q"/>
            </a:pPr>
            <a:r>
              <a:rPr lang="fa-IR" sz="2000" dirty="0">
                <a:cs typeface="B Nazanin" panose="00000400000000000000" pitchFamily="2" charset="-78"/>
              </a:rPr>
              <a:t>شناسایی و توسعه مکانی مناسب برای پروژه زهکشی منطقه ای دوبلین ، تصفویه فاضلاب منطقه ای و سیستم خروج دریایی و زهکشی مداری در ساحل شمالی </a:t>
            </a:r>
            <a:r>
              <a:rPr lang="en-US" sz="2000" dirty="0">
                <a:cs typeface="B Nazanin" panose="00000400000000000000" pitchFamily="2" charset="-78"/>
              </a:rPr>
              <a:t>GDA  ، </a:t>
            </a:r>
            <a:r>
              <a:rPr lang="fa-IR" sz="2000" dirty="0">
                <a:cs typeface="B Nazanin" panose="00000400000000000000" pitchFamily="2" charset="-78"/>
              </a:rPr>
              <a:t>برای امکان ادامه رشد جمعیت و اقتصاد و پیوستگی فیزیکی منطقه کلانشهری</a:t>
            </a:r>
          </a:p>
          <a:p>
            <a:pPr marL="342900" indent="-342900" algn="just" rtl="1">
              <a:buFont typeface="Wingdings" panose="05000000000000000000" pitchFamily="2" charset="2"/>
              <a:buChar char="q"/>
            </a:pPr>
            <a:r>
              <a:rPr lang="fa-IR" sz="2000" dirty="0">
                <a:cs typeface="B Nazanin" panose="00000400000000000000" pitchFamily="2" charset="-78"/>
              </a:rPr>
              <a:t>انطباق مقیاس توسعه در مدیریت کاربری زمین ، سیاست های برنامه های  توسعه و  برنامه های محلی  با میزان استاندارد دفع فاضلاب سیستم های تصفویه فاضلاب.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به تصفویه فاضلاب و آب های رو زمینی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sp>
        <p:nvSpPr>
          <p:cNvPr id="8" name="TextBox 7"/>
          <p:cNvSpPr txBox="1"/>
          <p:nvPr/>
        </p:nvSpPr>
        <p:spPr>
          <a:xfrm>
            <a:off x="4740812" y="786267"/>
            <a:ext cx="7021201"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(تصفیه فاضلاب و آب های سطحی)</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779287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3477875"/>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زیرساخت های جدید توسط سازمان های مربوط مورد بهره برداری قرار می گیرند و مواد مورد نیاز آنها توسط سیاست های محلی مورد حمایت قرار می گیرد تا تامین انرژی برای رشد جمعیتی و اقتصادی مورد نظر در سرتاسر </a:t>
            </a:r>
            <a:r>
              <a:rPr lang="en-US" sz="2000" dirty="0">
                <a:cs typeface="B Nazanin" panose="00000400000000000000" pitchFamily="2" charset="-78"/>
              </a:rPr>
              <a:t>GDA  </a:t>
            </a:r>
            <a:r>
              <a:rPr lang="fa-IR" sz="2000" dirty="0">
                <a:cs typeface="B Nazanin" panose="00000400000000000000" pitchFamily="2" charset="-78"/>
              </a:rPr>
              <a:t>به صورتی پایدار تامین گردد .</a:t>
            </a:r>
          </a:p>
          <a:p>
            <a:pPr marL="342900" indent="-342900" algn="just" rtl="1">
              <a:buFont typeface="Wingdings" panose="05000000000000000000" pitchFamily="2" charset="2"/>
              <a:buChar char="q"/>
            </a:pPr>
            <a:r>
              <a:rPr lang="fa-IR" sz="2000" dirty="0">
                <a:cs typeface="B Nazanin" panose="00000400000000000000" pitchFamily="2" charset="-78"/>
              </a:rPr>
              <a:t>حمایت برنامه های توسعه و مقامات محلی برای دستیابی به اهداف تولید انرژی های تجدیدپذیر </a:t>
            </a:r>
          </a:p>
          <a:p>
            <a:pPr marL="342900" indent="-342900" algn="just" rtl="1">
              <a:buFont typeface="Wingdings" panose="05000000000000000000" pitchFamily="2" charset="2"/>
              <a:buChar char="q"/>
            </a:pPr>
            <a:r>
              <a:rPr lang="fa-IR" sz="2000" dirty="0">
                <a:cs typeface="B Nazanin" panose="00000400000000000000" pitchFamily="2" charset="-78"/>
              </a:rPr>
              <a:t>سیستم های انرژی تجدیدپذیر با کربن پایین ، سوخت های سبز و ظرفیت های حفظ انرژی ،از طریق اعمال سیاست های اروپا و ملی در سطح منطقه و ارتقای تکنولوژی های سبز موجود و در حال ظهور منطقه ، با حداکثر ظرفیت ممکن مورد بهره برداری قرار گیرند. </a:t>
            </a:r>
          </a:p>
          <a:p>
            <a:pPr marL="342900" indent="-342900" algn="just" rtl="1">
              <a:buFont typeface="Wingdings" panose="05000000000000000000" pitchFamily="2" charset="2"/>
              <a:buChar char="q"/>
            </a:pPr>
            <a:r>
              <a:rPr lang="fa-IR" sz="2000" dirty="0">
                <a:cs typeface="B Nazanin" panose="00000400000000000000" pitchFamily="2" charset="-78"/>
              </a:rPr>
              <a:t>ارتقای فرصت ها و همکاری میان تمامی سازمان های مربوط و ذی نفعان ، برای دستیابی به بخش  </a:t>
            </a:r>
            <a:r>
              <a:rPr lang="en-US" sz="2000" dirty="0">
                <a:cs typeface="B Nazanin" panose="00000400000000000000" pitchFamily="2" charset="-78"/>
              </a:rPr>
              <a:t>ICT </a:t>
            </a:r>
            <a:r>
              <a:rPr lang="fa-IR" sz="2000" dirty="0">
                <a:cs typeface="B Nazanin" panose="00000400000000000000" pitchFamily="2" charset="-78"/>
              </a:rPr>
              <a:t>رقابت پذیر ، که توانایی برابری با مناطق پیشروی اروپایی را داشته باشد.</a:t>
            </a:r>
          </a:p>
          <a:p>
            <a:pPr marL="342900" indent="-342900" algn="just" rtl="1">
              <a:buFont typeface="Wingdings" panose="05000000000000000000" pitchFamily="2" charset="2"/>
              <a:buChar char="q"/>
            </a:pPr>
            <a:r>
              <a:rPr lang="fa-IR" sz="2000" dirty="0">
                <a:cs typeface="B Nazanin" panose="00000400000000000000" pitchFamily="2" charset="-78"/>
              </a:rPr>
              <a:t>می بایست از ایجاد زمین های بدون استفاده  در مسیرهای آتی انتقال انرژی یا خطوط لوله  در نزدیکی مسیرهای حمل و نقل همگانی به خصوص مسیرهای ریلی جلوگیری شود.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انرژی و ارتباطات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sp>
        <p:nvSpPr>
          <p:cNvPr id="8" name="TextBox 7"/>
          <p:cNvSpPr txBox="1"/>
          <p:nvPr/>
        </p:nvSpPr>
        <p:spPr>
          <a:xfrm>
            <a:off x="6555546" y="745736"/>
            <a:ext cx="5206468"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(انرژی و ارتباطات)</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1438856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2" name="TextBox 1"/>
          <p:cNvSpPr txBox="1"/>
          <p:nvPr/>
        </p:nvSpPr>
        <p:spPr>
          <a:xfrm>
            <a:off x="1170214" y="419100"/>
            <a:ext cx="10439400" cy="584775"/>
          </a:xfrm>
          <a:prstGeom prst="rect">
            <a:avLst/>
          </a:prstGeom>
          <a:noFill/>
        </p:spPr>
        <p:txBody>
          <a:bodyPr wrap="square" rtlCol="0">
            <a:spAutoFit/>
          </a:bodyPr>
          <a:lstStyle/>
          <a:p>
            <a:pPr algn="just"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Titr" panose="00000700000000000000" pitchFamily="2" charset="-78"/>
              </a:rPr>
              <a:t>نظام برنامه ریزی در کشور ایرلند</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Titr" panose="00000700000000000000" pitchFamily="2" charset="-78"/>
            </a:endParaRPr>
          </a:p>
        </p:txBody>
      </p:sp>
      <p:sp>
        <p:nvSpPr>
          <p:cNvPr id="3" name="TextBox 2"/>
          <p:cNvSpPr txBox="1"/>
          <p:nvPr/>
        </p:nvSpPr>
        <p:spPr>
          <a:xfrm>
            <a:off x="914400" y="1164985"/>
            <a:ext cx="10695214" cy="2554545"/>
          </a:xfrm>
          <a:prstGeom prst="rect">
            <a:avLst/>
          </a:prstGeom>
          <a:noFill/>
        </p:spPr>
        <p:txBody>
          <a:bodyPr wrap="square" rtlCol="0">
            <a:spAutoFit/>
          </a:bodyPr>
          <a:lstStyle/>
          <a:p>
            <a:pPr algn="just" rtl="1"/>
            <a:r>
              <a:rPr lang="fa-IR" sz="2000" dirty="0">
                <a:cs typeface="B Nazanin" panose="00000400000000000000" pitchFamily="2" charset="-78"/>
              </a:rPr>
              <a:t>سیستم برنامه ریزی در کشور ایرلند اولین بار در اول اکتبر سال 1964 ،مطرح شد ، زمانی که قانون دولت محلی (برنامه ریزی و توسعه) در سال 1963 به اجرا گذاشته شد. این قانون جهت برنامه و توسعه در کشور بر پایه حکومت محلی تهیه شد و مقامات به عنوان مقامات برنامه ریزی تعیین شدند. </a:t>
            </a:r>
          </a:p>
          <a:p>
            <a:pPr algn="just" rtl="1"/>
            <a:r>
              <a:rPr lang="fa-IR" sz="2000" dirty="0">
                <a:cs typeface="B Nazanin" panose="00000400000000000000" pitchFamily="2" charset="-78"/>
              </a:rPr>
              <a:t>بخش بزرگی از  قوانین و مقررات برنامه ریزی از آن زمان به بعد در قانون برنامه ریزی و توسعه سال 2000 به روز شده و تغییر کرد. که بازتابی از گسترش سیستم کنترل توسعه قانونی است برای پاسخگویی به خواسته های ناشی از رشد اقتصادی و افزایش نگرانی های عمومی در زمینه کنترل محیط زیست و میل بخشی از افراد سیستم برنامه ریزی قانونی مستقل.علاوه براینبه موجب عضویت ایرلند در اتحادیه اروپا ، در این قانون گرایش به سمت اروپا مشاهده می شود. قانون جدید در تلاش برای پیروی سیستم برنامه ریزی از اصول زیر می باشد :</a:t>
            </a:r>
          </a:p>
        </p:txBody>
      </p:sp>
      <p:graphicFrame>
        <p:nvGraphicFramePr>
          <p:cNvPr id="4" name="Diagram 3"/>
          <p:cNvGraphicFramePr/>
          <p:nvPr>
            <p:extLst>
              <p:ext uri="{D42A27DB-BD31-4B8C-83A1-F6EECF244321}">
                <p14:modId xmlns:p14="http://schemas.microsoft.com/office/powerpoint/2010/main" val="3257903555"/>
              </p:ext>
            </p:extLst>
          </p:nvPr>
        </p:nvGraphicFramePr>
        <p:xfrm>
          <a:off x="2198007" y="3777465"/>
          <a:ext cx="8128000" cy="302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40448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3170099"/>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استراتژی مدیریت زباله جدید در منطقه </a:t>
            </a:r>
            <a:r>
              <a:rPr lang="en-US" sz="2000" dirty="0">
                <a:cs typeface="B Nazanin" panose="00000400000000000000" pitchFamily="2" charset="-78"/>
              </a:rPr>
              <a:t>GDA </a:t>
            </a:r>
            <a:r>
              <a:rPr lang="fa-IR" sz="2000" dirty="0">
                <a:cs typeface="B Nazanin" panose="00000400000000000000" pitchFamily="2" charset="-78"/>
              </a:rPr>
              <a:t>می بایست استفاده متعادل از منابع ، قابلیت تطابق پذیری بیشتر را تسهیل کند . می بایست به مدیریت زباله به عنوان یک واحد فضایی و اقتصادی توجه شود </a:t>
            </a:r>
          </a:p>
          <a:p>
            <a:pPr marL="342900" indent="-342900" algn="just" rtl="1">
              <a:buFont typeface="Wingdings" panose="05000000000000000000" pitchFamily="2" charset="2"/>
              <a:buChar char="q"/>
            </a:pPr>
            <a:r>
              <a:rPr lang="fa-IR" sz="2000" dirty="0">
                <a:cs typeface="B Nazanin" panose="00000400000000000000" pitchFamily="2" charset="-78"/>
              </a:rPr>
              <a:t>تغییر روش مدیریت زباله از دفن زباله به سمت تجزیه زیستی آن از طریق تدارک امکانات تصفیه بیولوژیکی و کمپوست خانگی.</a:t>
            </a:r>
          </a:p>
          <a:p>
            <a:pPr marL="342900" indent="-342900" algn="just" rtl="1">
              <a:buFont typeface="Wingdings" panose="05000000000000000000" pitchFamily="2" charset="2"/>
              <a:buChar char="q"/>
            </a:pPr>
            <a:r>
              <a:rPr lang="fa-IR" sz="2000" dirty="0">
                <a:cs typeface="B Nazanin" panose="00000400000000000000" pitchFamily="2" charset="-78"/>
              </a:rPr>
              <a:t>اطمینان از اینکه توسعه ها فضای کافی را چه در داخل و یا در خارج از منازل  برای ذخیره سازی ضایعات قابل بازیافت  در نظر گرفته اند . علاوه بر این اطمینان از اینکه تسهیلات بازیافت ضایعات در طرح ها و برنامه های محلی در نظر گرفته شده اند.</a:t>
            </a:r>
          </a:p>
          <a:p>
            <a:pPr marL="342900" indent="-342900" algn="just" rtl="1">
              <a:buFont typeface="Wingdings" panose="05000000000000000000" pitchFamily="2" charset="2"/>
              <a:buChar char="q"/>
            </a:pPr>
            <a:r>
              <a:rPr lang="fa-IR" sz="2000" dirty="0">
                <a:cs typeface="B Nazanin" panose="00000400000000000000" pitchFamily="2" charset="-78"/>
              </a:rPr>
              <a:t>استفاده مجدد از ضایعات می بایست مورد حمایت قرار گیرد.</a:t>
            </a:r>
          </a:p>
          <a:p>
            <a:pPr marL="342900" indent="-342900" algn="just" rtl="1">
              <a:buFont typeface="Wingdings" panose="05000000000000000000" pitchFamily="2" charset="2"/>
              <a:buChar char="q"/>
            </a:pPr>
            <a:r>
              <a:rPr lang="fa-IR" sz="2000" dirty="0">
                <a:cs typeface="B Nazanin" panose="00000400000000000000" pitchFamily="2" charset="-78"/>
              </a:rPr>
              <a:t>تسهیلات مدیریت زباله می بایست به شکل درستی اداره و نظارت شوند تا به حداکثر منافع دست یافته و سلامت افراد و محیط طبیعی تامین شود.</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به مدیریت زباله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sp>
        <p:nvSpPr>
          <p:cNvPr id="8" name="TextBox 7"/>
          <p:cNvSpPr txBox="1"/>
          <p:nvPr/>
        </p:nvSpPr>
        <p:spPr>
          <a:xfrm>
            <a:off x="6541478" y="703681"/>
            <a:ext cx="5220536"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فیزیکی (مدیریت زباله)</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42511827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4093428"/>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حفاظت از تمامی مکان های ملی و یادبود های شناسایی شده در سوابق ملی و همینطور سایر مکان های تاریخی که در تحقیقات ظاهر می شوند ، به وسیله برنامه های محلی و توسعه ، چهارچوب های طراحی و سایر اسناد برنامه ریزی به وسیله فرآیند مدیریت توسعه  با همکاری وزارت محیط زیست، میراث و دولت محلی.</a:t>
            </a:r>
          </a:p>
          <a:p>
            <a:pPr marL="342900" indent="-342900" algn="just" rtl="1">
              <a:buFont typeface="Wingdings" panose="05000000000000000000" pitchFamily="2" charset="2"/>
              <a:buChar char="q"/>
            </a:pPr>
            <a:r>
              <a:rPr lang="fa-IR" sz="2000" dirty="0">
                <a:cs typeface="B Nazanin" panose="00000400000000000000" pitchFamily="2" charset="-78"/>
              </a:rPr>
              <a:t>پیاده سازی سیاست ها و اهداف برنامه  برای مدیریت ، حفاظت و ارتقای میراث طبق تعریف مطرح شده در قانون میراث</a:t>
            </a:r>
          </a:p>
          <a:p>
            <a:pPr marL="342900" indent="-342900" algn="just" rtl="1">
              <a:buFont typeface="Wingdings" panose="05000000000000000000" pitchFamily="2" charset="2"/>
              <a:buChar char="q"/>
            </a:pPr>
            <a:r>
              <a:rPr lang="fa-IR" sz="2000" dirty="0">
                <a:cs typeface="B Nazanin" panose="00000400000000000000" pitchFamily="2" charset="-78"/>
              </a:rPr>
              <a:t>افزایش آگاهی و حفاظت از میراث ساخته شده در جامعه به وسیله فعالیت های همچون برنامه های آموزشی در مدارس ، فعالیت های برنامه میراث و تعاملات میان احکام قانونی ، مقامات محلی و اجتماعات محلی .</a:t>
            </a:r>
          </a:p>
          <a:p>
            <a:pPr marL="342900" indent="-342900" algn="just" rtl="1">
              <a:buFont typeface="Wingdings" panose="05000000000000000000" pitchFamily="2" charset="2"/>
              <a:buChar char="q"/>
            </a:pPr>
            <a:r>
              <a:rPr lang="fa-IR" sz="2000" dirty="0">
                <a:cs typeface="B Nazanin" panose="00000400000000000000" pitchFamily="2" charset="-78"/>
              </a:rPr>
              <a:t>ارتقای هویت زیستی به وسیله ابعاد قطعه ، الگو های خیابان ، مبلمان شهری و مقیاس هاس سختمان سنتی ، در توسعه شهر ها و روستاها .</a:t>
            </a:r>
          </a:p>
          <a:p>
            <a:pPr marL="342900" indent="-342900" algn="just" rtl="1">
              <a:buFont typeface="Wingdings" panose="05000000000000000000" pitchFamily="2" charset="2"/>
              <a:buChar char="q"/>
            </a:pPr>
            <a:r>
              <a:rPr lang="fa-IR" sz="2000" dirty="0">
                <a:cs typeface="B Nazanin" panose="00000400000000000000" pitchFamily="2" charset="-78"/>
              </a:rPr>
              <a:t>حمایت مالی مقام محلی به افراد در ارتباط با پروژه های حفاظت </a:t>
            </a:r>
          </a:p>
          <a:p>
            <a:pPr marL="342900" indent="-342900" algn="just" rtl="1">
              <a:buFont typeface="Wingdings" panose="05000000000000000000" pitchFamily="2" charset="2"/>
              <a:buChar char="q"/>
            </a:pPr>
            <a:r>
              <a:rPr lang="fa-IR" sz="2000" dirty="0">
                <a:cs typeface="B Nazanin" panose="00000400000000000000" pitchFamily="2" charset="-78"/>
              </a:rPr>
              <a:t>حفاظت ، ارتقا و استفاده با حساسیت بالا از مسیرهای حمل و نقلی میراثی از جمله مسیرهای ریلی ، آبی یا جاده ای برای تضمین آینده ی دراز مدت آنها و همینطور نقش آنها در توسعه توریسم و تنوع زیستی</a:t>
            </a:r>
          </a:p>
          <a:p>
            <a:pPr marL="342900" indent="-342900" algn="just" rtl="1">
              <a:buFont typeface="Wingdings" panose="05000000000000000000" pitchFamily="2" charset="2"/>
              <a:buChar char="q"/>
            </a:pPr>
            <a:r>
              <a:rPr lang="fa-IR" sz="2000" dirty="0">
                <a:cs typeface="B Nazanin" panose="00000400000000000000" pitchFamily="2" charset="-78"/>
              </a:rPr>
              <a:t>تحقیق برای شناسایی مناظر تاریخی و مکان های میراثی جهانی که ارزش حفاظت را دارند و حمایت از آنها براساس سیاست ها و اهداف برنامه های توسعه .</a:t>
            </a:r>
          </a:p>
        </p:txBody>
      </p:sp>
      <p:sp>
        <p:nvSpPr>
          <p:cNvPr id="8" name="TextBox 7"/>
          <p:cNvSpPr txBox="1"/>
          <p:nvPr/>
        </p:nvSpPr>
        <p:spPr>
          <a:xfrm>
            <a:off x="5345724" y="786267"/>
            <a:ext cx="6416290"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(میراث ساخته شده)</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2216299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2246769"/>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حمایت مقامات محلی از برنامه های میراث محلی برای توسعه و نوسازی،  با همکاری ذی نفعان اساسی برای شناسایی و انجام اقداماتی برای حمایت از میراث .</a:t>
            </a:r>
          </a:p>
          <a:p>
            <a:pPr marL="342900" indent="-342900" algn="just" rtl="1">
              <a:buFont typeface="Wingdings" panose="05000000000000000000" pitchFamily="2" charset="2"/>
              <a:buChar char="q"/>
            </a:pPr>
            <a:r>
              <a:rPr lang="fa-IR" sz="2000" dirty="0">
                <a:cs typeface="B Nazanin" panose="00000400000000000000" pitchFamily="2" charset="-78"/>
              </a:rPr>
              <a:t>توسعه و حمایت از برنامه های تنوع زیستی از جمله حمایت از گونه های زیستی محلی ، و شناسایی منبع این تنوع زیستی در مراحل اولیه هر برنامه و در نظر گرفتن آن به عنوان پایه ای برای توسعه های آتی.</a:t>
            </a:r>
          </a:p>
          <a:p>
            <a:pPr marL="342900" indent="-342900" algn="just" rtl="1">
              <a:buFont typeface="Wingdings" panose="05000000000000000000" pitchFamily="2" charset="2"/>
              <a:buChar char="q"/>
            </a:pPr>
            <a:r>
              <a:rPr lang="fa-IR" sz="2000" dirty="0">
                <a:cs typeface="B Nazanin" panose="00000400000000000000" pitchFamily="2" charset="-78"/>
              </a:rPr>
              <a:t>گسترش برنامه برای حفاظت تک درخت ها یا گروه های درخت با ارزش </a:t>
            </a:r>
          </a:p>
          <a:p>
            <a:pPr marL="342900" indent="-342900" algn="just" rtl="1">
              <a:buFont typeface="Wingdings" panose="05000000000000000000" pitchFamily="2" charset="2"/>
              <a:buChar char="q"/>
            </a:pPr>
            <a:r>
              <a:rPr lang="fa-IR" sz="2000" dirty="0">
                <a:cs typeface="B Nazanin" panose="00000400000000000000" pitchFamily="2" charset="-78"/>
              </a:rPr>
              <a:t>استفاده از سیاست هایی برای حفاظت از مناظر و چشم اندازها در فرآیند برنامه های توسعه و برنامه های محلی برای تسهیل استفاده از مناظر و چشم اندازهای طبیعی.</a:t>
            </a:r>
          </a:p>
        </p:txBody>
      </p:sp>
      <p:sp>
        <p:nvSpPr>
          <p:cNvPr id="8" name="TextBox 7"/>
          <p:cNvSpPr txBox="1"/>
          <p:nvPr/>
        </p:nvSpPr>
        <p:spPr>
          <a:xfrm>
            <a:off x="5528604" y="786267"/>
            <a:ext cx="6233410"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(میراث طبیعی)</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28391410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3477875"/>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مقامات محلی اهداف برنامه های مدیریت حوضه رودخانه را در فرآیند برنامه سازی قرار می دهند به طوری که پیامدهای توسعه در کیفیت آب، یکی از محرک های اصلی شناسایی مکان های مناسب برای توسعه جدید است.</a:t>
            </a:r>
          </a:p>
          <a:p>
            <a:pPr marL="342900" indent="-342900" algn="just" rtl="1">
              <a:buFont typeface="Wingdings" panose="05000000000000000000" pitchFamily="2" charset="2"/>
              <a:buChar char="q"/>
            </a:pPr>
            <a:r>
              <a:rPr lang="fa-IR" sz="2000" dirty="0">
                <a:cs typeface="B Nazanin" panose="00000400000000000000" pitchFamily="2" charset="-78"/>
              </a:rPr>
              <a:t>تمرکز اهداف و راهنمای مدیریت توسعه خود بر نیاز به وجود سیستم های پایدار زهکشی و مدیریت آب به موجب کاهش خطر وقوع سیل و طغیان رودخانه و همینطور  شستن آلاینده ها از مناطق سطحی و  حمایت از فرآیندهای اکولوژیکی.</a:t>
            </a:r>
          </a:p>
          <a:p>
            <a:pPr marL="342900" indent="-342900" algn="just" rtl="1">
              <a:buFont typeface="Wingdings" panose="05000000000000000000" pitchFamily="2" charset="2"/>
              <a:buChar char="q"/>
            </a:pPr>
            <a:r>
              <a:rPr lang="fa-IR" sz="2000" dirty="0">
                <a:cs typeface="B Nazanin" panose="00000400000000000000" pitchFamily="2" charset="-78"/>
              </a:rPr>
              <a:t>شناسایی مکان های با کیفیت اکولوژی بالا در برنامه مدیریت حوزه رودخانه ها و وضع سیسات های ویژه برای حفاظت از آنها از جمله محدودیت نوع توسعه بر اساس فاکتور کیفیت آب</a:t>
            </a:r>
          </a:p>
          <a:p>
            <a:pPr marL="342900" indent="-342900" algn="just" rtl="1">
              <a:buFont typeface="Wingdings" panose="05000000000000000000" pitchFamily="2" charset="2"/>
              <a:buChar char="q"/>
            </a:pPr>
            <a:r>
              <a:rPr lang="fa-IR" sz="2000" dirty="0">
                <a:cs typeface="B Nazanin" panose="00000400000000000000" pitchFamily="2" charset="-78"/>
              </a:rPr>
              <a:t>اعمال برنامه هایی برای کاهش آلودگی به منظور ارتقاء آگاهی و حفاظت از ماهیان نرم و صاف و غیر مهاجم، از جمله مناطق پرورش و تغذیه آنها از منابع خارجی آلودگی</a:t>
            </a:r>
          </a:p>
          <a:p>
            <a:pPr marL="342900" indent="-342900" algn="just" rtl="1">
              <a:buFont typeface="Wingdings" panose="05000000000000000000" pitchFamily="2" charset="2"/>
              <a:buChar char="q"/>
            </a:pPr>
            <a:r>
              <a:rPr lang="fa-IR" sz="2000" dirty="0">
                <a:cs typeface="B Nazanin" panose="00000400000000000000" pitchFamily="2" charset="-78"/>
              </a:rPr>
              <a:t>وضع اقدامات حفاظتی آب های زمینی در برنامه های توسعه و محلی با مشورت سازمان های مربوطه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هایی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sp>
        <p:nvSpPr>
          <p:cNvPr id="8" name="TextBox 7"/>
          <p:cNvSpPr txBox="1"/>
          <p:nvPr/>
        </p:nvSpPr>
        <p:spPr>
          <a:xfrm>
            <a:off x="5461321" y="717749"/>
            <a:ext cx="6388155"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(میراث طبیعی)</a:t>
            </a:r>
          </a:p>
        </p:txBody>
      </p:sp>
      <p:sp>
        <p:nvSpPr>
          <p:cNvPr id="9" name="TextBox 8"/>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6840132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707886"/>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گسترش همکاری </a:t>
            </a:r>
            <a:r>
              <a:rPr lang="en-US" sz="2000" dirty="0">
                <a:cs typeface="B Nazanin" panose="00000400000000000000" pitchFamily="2" charset="-78"/>
              </a:rPr>
              <a:t>ICZM </a:t>
            </a:r>
            <a:r>
              <a:rPr lang="fa-IR" sz="2000" dirty="0">
                <a:cs typeface="B Nazanin" panose="00000400000000000000" pitchFamily="2" charset="-78"/>
              </a:rPr>
              <a:t>و درنظرگرفتن فرآیند تکمیلی و چهارچوب برنامه ریزی فضایی دریایی برای چشم انداز ساحلی یکپارچه مشابه به خلیج دوبلین در امتداد شرقی آن. این فرآیند می بایست موارد زیر را در نظر داشته باشد :</a:t>
            </a:r>
          </a:p>
        </p:txBody>
      </p:sp>
      <p:sp>
        <p:nvSpPr>
          <p:cNvPr id="8" name="TextBox 7"/>
          <p:cNvSpPr txBox="1"/>
          <p:nvPr/>
        </p:nvSpPr>
        <p:spPr>
          <a:xfrm>
            <a:off x="1066800" y="6000021"/>
            <a:ext cx="10695214" cy="707886"/>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مفهوم پارک های ساحلی در برنامه ریزی های آتی به عنوان وسیله ای برای ارتقای سکونتگاه های ساحلی ، حفاظت دریایی و گردشگری پایدار دریایی و ادغام زیرساخت های ساحلی (آبی) با زیرساخت های سبز</a:t>
            </a:r>
          </a:p>
        </p:txBody>
      </p:sp>
      <p:graphicFrame>
        <p:nvGraphicFramePr>
          <p:cNvPr id="9" name="Diagram 8"/>
          <p:cNvGraphicFramePr/>
          <p:nvPr>
            <p:extLst>
              <p:ext uri="{D42A27DB-BD31-4B8C-83A1-F6EECF244321}">
                <p14:modId xmlns:p14="http://schemas.microsoft.com/office/powerpoint/2010/main" val="4023223077"/>
              </p:ext>
            </p:extLst>
          </p:nvPr>
        </p:nvGraphicFramePr>
        <p:xfrm>
          <a:off x="2572203" y="2162356"/>
          <a:ext cx="7047594" cy="37612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4698610" y="786267"/>
            <a:ext cx="7063404"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(مدیریت مناطق ساحلی)</a:t>
            </a:r>
          </a:p>
        </p:txBody>
      </p:sp>
      <p:sp>
        <p:nvSpPr>
          <p:cNvPr id="11" name="TextBox 10"/>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1570673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400110"/>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به عنوان بخشی از راهبرد زیرساخت های سبز ، مقامات محلی می بایست اقدامات زیر را انجام دهند :</a:t>
            </a:r>
          </a:p>
        </p:txBody>
      </p:sp>
      <p:graphicFrame>
        <p:nvGraphicFramePr>
          <p:cNvPr id="8" name="Diagram 7"/>
          <p:cNvGraphicFramePr/>
          <p:nvPr>
            <p:extLst>
              <p:ext uri="{D42A27DB-BD31-4B8C-83A1-F6EECF244321}">
                <p14:modId xmlns:p14="http://schemas.microsoft.com/office/powerpoint/2010/main" val="846942377"/>
              </p:ext>
            </p:extLst>
          </p:nvPr>
        </p:nvGraphicFramePr>
        <p:xfrm>
          <a:off x="1170214" y="1780907"/>
          <a:ext cx="10439399" cy="46779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5767754" y="786267"/>
            <a:ext cx="5994259"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(منظر)</a:t>
            </a:r>
          </a:p>
        </p:txBody>
      </p:sp>
      <p:sp>
        <p:nvSpPr>
          <p:cNvPr id="11" name="TextBox 10"/>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41404663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2246769"/>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تهیه راهبرد زیرساخت های سبز مربوط به هر کانتی با ارتباط با مناطق مجاور خود و در ادامه پیوندهای منطقه ای و پیاده سازی راهبردهای زیرساخت های سبز در فرآیند مدیریت توسعه  برنامه های محلی(مقامات محلی در مواقع لزوم ، می بایست برای ایجاد هماهنگی در دستیابی به اهداف منطقه ای راهبردهای زیرساخت های سبز با یکدیگر در ارتباط باشند. )</a:t>
            </a:r>
          </a:p>
          <a:p>
            <a:pPr marL="342900" indent="-342900" algn="just" rtl="1">
              <a:buFont typeface="Wingdings" panose="05000000000000000000" pitchFamily="2" charset="2"/>
              <a:buChar char="q"/>
            </a:pPr>
            <a:r>
              <a:rPr lang="fa-IR" sz="2000" dirty="0">
                <a:cs typeface="B Nazanin" panose="00000400000000000000" pitchFamily="2" charset="-78"/>
              </a:rPr>
              <a:t>توسعه زیرساخت های سبز می بایست به عنوان مراحل اولیه تمام فرآیندهای برنامه ریزی قرار گرفته و به عنوان پایه ای برای برنامه ریزی های آینده مورد استفاده قرار گیرد. </a:t>
            </a:r>
            <a:endParaRPr lang="fa-IR" sz="2000" dirty="0" smtClean="0">
              <a:cs typeface="B Nazanin" panose="00000400000000000000" pitchFamily="2" charset="-78"/>
            </a:endParaRPr>
          </a:p>
          <a:p>
            <a:pPr marL="342900" indent="-342900" algn="just" rtl="1">
              <a:buFont typeface="Wingdings" panose="05000000000000000000" pitchFamily="2" charset="2"/>
              <a:buChar char="q"/>
            </a:pPr>
            <a:r>
              <a:rPr lang="fa-IR" sz="2000" dirty="0">
                <a:cs typeface="B Nazanin" panose="00000400000000000000" pitchFamily="2" charset="-78"/>
              </a:rPr>
              <a:t>توجه به اهمیت و نقش زیرساخت های سبز در منطقه برای حفظ تنوع زیستی و توان منطقه در انطباق پذیری و پاسخ به مسائل مرتبط با تغییرات آب و هوایی</a:t>
            </a:r>
          </a:p>
        </p:txBody>
      </p:sp>
      <p:sp>
        <p:nvSpPr>
          <p:cNvPr id="6" name="TextBox 5"/>
          <p:cNvSpPr txBox="1"/>
          <p:nvPr/>
        </p:nvSpPr>
        <p:spPr>
          <a:xfrm>
            <a:off x="6428936" y="786267"/>
            <a:ext cx="5333078"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سبز ، میراث و محیط  (منظر)</a:t>
            </a:r>
          </a:p>
        </p:txBody>
      </p:sp>
      <p:sp>
        <p:nvSpPr>
          <p:cNvPr id="8" name="TextBox 7"/>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3963534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4401205"/>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تامین نیاز های مسکن با مدل های پایدار و اجتناب از توسعه مبتنی به خودرو و با تراکم پایین و تمرکر بر تراکم های متوسط با مجموعه ای از امکانات اجتماعی در فاصله پیاده روی  . افزایش تراکم و ارتباطات در پیرامون ایستگاه های حمل و نقل عمومی متناسب با افزایش جمعیت </a:t>
            </a:r>
          </a:p>
          <a:p>
            <a:pPr marL="342900" indent="-342900" algn="just" rtl="1">
              <a:buFont typeface="Wingdings" panose="05000000000000000000" pitchFamily="2" charset="2"/>
              <a:buChar char="q"/>
            </a:pPr>
            <a:r>
              <a:rPr lang="fa-IR" sz="2000" dirty="0">
                <a:cs typeface="B Nazanin" panose="00000400000000000000" pitchFamily="2" charset="-78"/>
              </a:rPr>
              <a:t>کیفیت بالا در طراحی ، طرح بندی و ارئه فضا در توسعه های مسکونی و ایجاد گونه های مختلف مسکن با ساکنانی از اقشار مختلف در مناطق مسکونی </a:t>
            </a:r>
          </a:p>
          <a:p>
            <a:pPr marL="342900" indent="-342900" algn="just" rtl="1">
              <a:buFont typeface="Wingdings" panose="05000000000000000000" pitchFamily="2" charset="2"/>
              <a:buChar char="q"/>
            </a:pPr>
            <a:r>
              <a:rPr lang="fa-IR" sz="2000" dirty="0">
                <a:cs typeface="B Nazanin" panose="00000400000000000000" pitchFamily="2" charset="-78"/>
              </a:rPr>
              <a:t>در جایی که مسکن جدید در یک منطقه یا جامعه پیشنهاد شده است، نیاز به ارزیابی نیازهای مربوط به ارائه مدارس باید انجام شودو برنامه های محلی باید محل مدارس جدید را در فواصل مناسب پیاده روی تعیین کنند.</a:t>
            </a:r>
          </a:p>
          <a:p>
            <a:pPr marL="342900" indent="-342900" algn="just" rtl="1">
              <a:buFont typeface="Wingdings" panose="05000000000000000000" pitchFamily="2" charset="2"/>
              <a:buChar char="q"/>
            </a:pPr>
            <a:r>
              <a:rPr lang="fa-IR" sz="2000" dirty="0">
                <a:cs typeface="B Nazanin" panose="00000400000000000000" pitchFamily="2" charset="-78"/>
              </a:rPr>
              <a:t>همکاری مقامات برنامه ریزی با خدمات بهداشتی در زمینه فراهم ساختن مراکز مراقبت های اولیه در سطح اجتماع های محلی و مراقبت های بیمارستانی در مراکز کلیدی جمعیتی، و حمایت از آنها در  ادغام در جوامع جدید و موجود.</a:t>
            </a:r>
          </a:p>
          <a:p>
            <a:pPr marL="342900" indent="-342900" algn="just" rtl="1">
              <a:buFont typeface="Wingdings" panose="05000000000000000000" pitchFamily="2" charset="2"/>
              <a:buChar char="q"/>
            </a:pPr>
            <a:r>
              <a:rPr lang="fa-IR" sz="2000" dirty="0">
                <a:cs typeface="B Nazanin" panose="00000400000000000000" pitchFamily="2" charset="-78"/>
              </a:rPr>
              <a:t>ارتقای یکپارچگی کیفیت امکانات مراقبت از کودکان در جوامع جدید تر در ارتباط با راهنماهای مورد نظر درزمینه امکانات مراقبت از کودکان</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 مربوط به تدارک زیرساخت های اجتماعی و فعالیت های تورریستی و تفریحی که ممکن است اثرات منفی ای بر </a:t>
            </a:r>
            <a:r>
              <a:rPr lang="en-US" sz="2000" dirty="0">
                <a:cs typeface="B Nazanin" panose="00000400000000000000" pitchFamily="2" charset="-78"/>
              </a:rPr>
              <a:t>Natura 2000 </a:t>
            </a:r>
            <a:r>
              <a:rPr lang="fa-IR" sz="2000" dirty="0">
                <a:cs typeface="B Nazanin" panose="00000400000000000000" pitchFamily="2" charset="-78"/>
              </a:rPr>
              <a:t>بگذارد مورد ارزیابی دستورالعمل زیستگاه قرار خواهد گرفت</a:t>
            </a:r>
            <a:r>
              <a:rPr lang="fa-IR" sz="2000" dirty="0" smtClean="0">
                <a:cs typeface="B Nazanin" panose="00000400000000000000" pitchFamily="2" charset="-78"/>
              </a:rPr>
              <a:t>.</a:t>
            </a:r>
          </a:p>
          <a:p>
            <a:pPr marL="342900" indent="-342900" algn="just" rtl="1">
              <a:buFont typeface="Wingdings" panose="05000000000000000000" pitchFamily="2" charset="2"/>
              <a:buChar char="q"/>
            </a:pPr>
            <a:endParaRPr lang="fa-IR" sz="2000" dirty="0">
              <a:cs typeface="B Nazanin" panose="00000400000000000000" pitchFamily="2" charset="-78"/>
            </a:endParaRPr>
          </a:p>
        </p:txBody>
      </p:sp>
      <p:sp>
        <p:nvSpPr>
          <p:cNvPr id="6" name="TextBox 5"/>
          <p:cNvSpPr txBox="1"/>
          <p:nvPr/>
        </p:nvSpPr>
        <p:spPr>
          <a:xfrm>
            <a:off x="6865034" y="786267"/>
            <a:ext cx="4896979"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 زیرساخت های اجتماعی و جوامع پایدار</a:t>
            </a:r>
          </a:p>
        </p:txBody>
      </p:sp>
      <p:sp>
        <p:nvSpPr>
          <p:cNvPr id="8" name="TextBox 7"/>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8619727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2862322"/>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شناسایی اهمیت توسعه برنامه </a:t>
            </a:r>
            <a:r>
              <a:rPr lang="fa-IR" sz="2000" dirty="0" smtClean="0">
                <a:cs typeface="B Nazanin" panose="00000400000000000000" pitchFamily="2" charset="-78"/>
              </a:rPr>
              <a:t>ها و </a:t>
            </a:r>
            <a:r>
              <a:rPr lang="fa-IR" sz="2000" dirty="0">
                <a:cs typeface="B Nazanin" panose="00000400000000000000" pitchFamily="2" charset="-78"/>
              </a:rPr>
              <a:t>امکانات تفریحی و اوقات فراغت در سرتاسر منطقه بزرگ دوبلین ، مکان هایی که امکانات با هدف تامین نیاز های اجتماعات محلی برنامه ریزی و تهیه شده اند. پیشنهاد می شود که پیش از شروع بازنگری برنامه های توسعه شهر ،  امکانات تفریحی ، به منظور شناسایی نیاز ها و سیاست های جدید مورد بررسی قرار گیرند. و امکانات موجود و آتی که بخشی از سیاست های راهبردهای تفریحی راشکل می دهند ، به وسیله برنامه های توسعه و منطقه بندی مناسب محافظت شوند. </a:t>
            </a:r>
          </a:p>
          <a:p>
            <a:pPr marL="342900" indent="-342900" algn="just" rtl="1">
              <a:buFont typeface="Wingdings" panose="05000000000000000000" pitchFamily="2" charset="2"/>
              <a:buChar char="q"/>
            </a:pPr>
            <a:r>
              <a:rPr lang="fa-IR" sz="2000" dirty="0">
                <a:cs typeface="B Nazanin" panose="00000400000000000000" pitchFamily="2" charset="-78"/>
              </a:rPr>
              <a:t>ارتقای امکانات فرهنگی و هنری در منطقه و دسترس پذیری برای جوامع به موجب نقش اساسی هنر و فرهنگ در حمایت از جوامع پایدار و چند فرهنگی.</a:t>
            </a:r>
          </a:p>
          <a:p>
            <a:pPr marL="342900" indent="-342900" algn="just" rtl="1">
              <a:buFont typeface="Wingdings" panose="05000000000000000000" pitchFamily="2" charset="2"/>
              <a:buChar char="q"/>
            </a:pPr>
            <a:r>
              <a:rPr lang="fa-IR" sz="2000" dirty="0">
                <a:cs typeface="B Nazanin" panose="00000400000000000000" pitchFamily="2" charset="-78"/>
              </a:rPr>
              <a:t>توجه کامل به شمول اجتماعی ، قومیت ها ، گروه های اقلیت و افرادی با ناتوانی های جسمی در برنامه های توسعه و محلی </a:t>
            </a:r>
          </a:p>
          <a:p>
            <a:pPr marL="342900" indent="-342900" algn="just" rtl="1">
              <a:buFont typeface="Wingdings" panose="05000000000000000000" pitchFamily="2" charset="2"/>
              <a:buChar char="q"/>
            </a:pPr>
            <a:r>
              <a:rPr lang="fa-IR" sz="2000" dirty="0">
                <a:cs typeface="B Nazanin" panose="00000400000000000000" pitchFamily="2" charset="-78"/>
              </a:rPr>
              <a:t>برنامه های توسعه و برنامه های محلی باید به طور خاص نیازهای افراد سالخورده را مورد بررسی قرار داده و در برنامه ها برای جوامع موجود و جدید مورد توجه قرار دهد. </a:t>
            </a:r>
          </a:p>
        </p:txBody>
      </p:sp>
      <p:sp>
        <p:nvSpPr>
          <p:cNvPr id="6" name="TextBox 5"/>
          <p:cNvSpPr txBox="1"/>
          <p:nvPr/>
        </p:nvSpPr>
        <p:spPr>
          <a:xfrm>
            <a:off x="6710290" y="786267"/>
            <a:ext cx="5051724"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توسعهزیرساخت های اجتماعی و جوامع پایدار</a:t>
            </a:r>
          </a:p>
        </p:txBody>
      </p:sp>
      <p:sp>
        <p:nvSpPr>
          <p:cNvPr id="8" name="TextBox 7"/>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6506700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2554545"/>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توسعه های جدید می بایست در مناطقی که خطر سیل مشاهده می شود منع گردد. </a:t>
            </a:r>
          </a:p>
          <a:p>
            <a:pPr marL="342900" indent="-342900" algn="just" rtl="1">
              <a:buFont typeface="Wingdings" panose="05000000000000000000" pitchFamily="2" charset="2"/>
              <a:buChar char="q"/>
            </a:pPr>
            <a:r>
              <a:rPr lang="fa-IR" sz="2000" dirty="0">
                <a:cs typeface="B Nazanin" panose="00000400000000000000" pitchFamily="2" charset="-78"/>
              </a:rPr>
              <a:t>برنامه های توسعه و برنامه های محلی باید شامل ارزیابی خطر سیل باشند و تمام منطقه بندی های آتی زمین برای توسعه در مناطقی که خطر سیلاب وجود دارد ، باید براساس رویکرد مطرح در راهنمای مدیریت خطر سیلاب عمل کنند . و تمام ارزیابی های خطر سیل و مطالعات </a:t>
            </a:r>
            <a:r>
              <a:rPr lang="en-US" sz="2000" dirty="0">
                <a:cs typeface="B Nazanin" panose="00000400000000000000" pitchFamily="2" charset="-78"/>
              </a:rPr>
              <a:t>CFRAM </a:t>
            </a:r>
            <a:r>
              <a:rPr lang="fa-IR" sz="2000" dirty="0">
                <a:cs typeface="B Nazanin" panose="00000400000000000000" pitchFamily="2" charset="-78"/>
              </a:rPr>
              <a:t>باید در هماهنگی و مشورت با مقامات محلی و در هماهنگی با برنامه های مدیریت حوزه رودخانه انجام شود. </a:t>
            </a:r>
          </a:p>
          <a:p>
            <a:pPr marL="342900" indent="-342900" algn="just" rtl="1">
              <a:buFont typeface="Wingdings" panose="05000000000000000000" pitchFamily="2" charset="2"/>
              <a:buChar char="q"/>
            </a:pPr>
            <a:r>
              <a:rPr lang="fa-IR" sz="2000" dirty="0">
                <a:cs typeface="B Nazanin" panose="00000400000000000000" pitchFamily="2" charset="-78"/>
              </a:rPr>
              <a:t>بهینه سازی توسعه در تنوع زیستی و خدمات در توسعه های موجود و آتی  در هنگام سیاست گذاری و اقدامات در برنامه های توسعه یا برنامه های محلی .</a:t>
            </a:r>
          </a:p>
          <a:p>
            <a:pPr marL="342900" indent="-342900" algn="just" rtl="1">
              <a:buFont typeface="Wingdings" panose="05000000000000000000" pitchFamily="2" charset="2"/>
              <a:buChar char="q"/>
            </a:pPr>
            <a:r>
              <a:rPr lang="fa-IR" sz="2000" dirty="0">
                <a:cs typeface="B Nazanin" panose="00000400000000000000" pitchFamily="2" charset="-78"/>
              </a:rPr>
              <a:t>برنامه ها و پروژه هایی که پتانسیل ایجاد تاثیرات منفی بر </a:t>
            </a:r>
            <a:r>
              <a:rPr lang="en-US" sz="2000" dirty="0">
                <a:cs typeface="B Nazanin" panose="00000400000000000000" pitchFamily="2" charset="-78"/>
              </a:rPr>
              <a:t>Natura 2000 </a:t>
            </a:r>
            <a:r>
              <a:rPr lang="fa-IR" sz="2000" dirty="0">
                <a:cs typeface="B Nazanin" panose="00000400000000000000" pitchFamily="2" charset="-78"/>
              </a:rPr>
              <a:t>را دارند می بایست مورد ارزیابی دستورالعمل زیستگاه </a:t>
            </a:r>
            <a:r>
              <a:rPr lang="en-US" sz="2000" dirty="0">
                <a:cs typeface="B Nazanin" panose="00000400000000000000" pitchFamily="2" charset="-78"/>
              </a:rPr>
              <a:t>HDA </a:t>
            </a:r>
            <a:r>
              <a:rPr lang="fa-IR" sz="2000" dirty="0">
                <a:cs typeface="B Nazanin" panose="00000400000000000000" pitchFamily="2" charset="-78"/>
              </a:rPr>
              <a:t>قرار گیرند . </a:t>
            </a:r>
          </a:p>
        </p:txBody>
      </p:sp>
      <p:sp>
        <p:nvSpPr>
          <p:cNvPr id="6" name="TextBox 5"/>
          <p:cNvSpPr txBox="1"/>
          <p:nvPr/>
        </p:nvSpPr>
        <p:spPr>
          <a:xfrm>
            <a:off x="7962314" y="786267"/>
            <a:ext cx="3799699"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ارزیابی خطر منطقه ای سیل</a:t>
            </a:r>
          </a:p>
        </p:txBody>
      </p:sp>
      <p:sp>
        <p:nvSpPr>
          <p:cNvPr id="8" name="TextBox 7"/>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136099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2" name="TextBox 1"/>
          <p:cNvSpPr txBox="1"/>
          <p:nvPr/>
        </p:nvSpPr>
        <p:spPr>
          <a:xfrm>
            <a:off x="7039457" y="247967"/>
            <a:ext cx="5152543" cy="584775"/>
          </a:xfrm>
          <a:prstGeom prst="rect">
            <a:avLst/>
          </a:prstGeom>
          <a:noFill/>
        </p:spPr>
        <p:txBody>
          <a:bodyPr wrap="square" rtlCol="0">
            <a:spAutoFit/>
          </a:bodyPr>
          <a:lstStyle/>
          <a:p>
            <a:pPr algn="ct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نظام برنامه ریزی در کشور ایرلند</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3" name="TextBox 2"/>
          <p:cNvSpPr txBox="1"/>
          <p:nvPr/>
        </p:nvSpPr>
        <p:spPr>
          <a:xfrm>
            <a:off x="1205592" y="1080709"/>
            <a:ext cx="10695214" cy="1015663"/>
          </a:xfrm>
          <a:prstGeom prst="rect">
            <a:avLst/>
          </a:prstGeom>
          <a:noFill/>
        </p:spPr>
        <p:txBody>
          <a:bodyPr wrap="square" rtlCol="0">
            <a:spAutoFit/>
          </a:bodyPr>
          <a:lstStyle/>
          <a:p>
            <a:pPr algn="just" rtl="1"/>
            <a:r>
              <a:rPr lang="fa-IR" sz="2000" dirty="0">
                <a:cs typeface="B Nazanin" panose="00000400000000000000" pitchFamily="2" charset="-78"/>
              </a:rPr>
              <a:t>سیستم برنامه ریزی سلسله مراتبی در قالب استراتژی فضایی ملی (</a:t>
            </a:r>
            <a:r>
              <a:rPr lang="en-US" sz="2000" dirty="0" smtClean="0">
                <a:cs typeface="B Nazanin" panose="00000400000000000000" pitchFamily="2" charset="-78"/>
              </a:rPr>
              <a:t>NSS</a:t>
            </a:r>
            <a:r>
              <a:rPr lang="fa-IR" sz="2000" dirty="0" smtClean="0">
                <a:cs typeface="B Nazanin" panose="00000400000000000000" pitchFamily="2" charset="-78"/>
              </a:rPr>
              <a:t>) به </a:t>
            </a:r>
            <a:r>
              <a:rPr lang="fa-IR" sz="2000" dirty="0">
                <a:cs typeface="B Nazanin" panose="00000400000000000000" pitchFamily="2" charset="-78"/>
              </a:rPr>
              <a:t>همراه برنامه ریزی منطقه ای و راهنماهای مربوط به آن برای اولین بار به عنوان بخشی از این قانون مطرح شد.</a:t>
            </a:r>
          </a:p>
          <a:p>
            <a:pPr algn="just" rtl="1"/>
            <a:r>
              <a:rPr lang="fa-IR" sz="2000" dirty="0">
                <a:cs typeface="B Nazanin" panose="00000400000000000000" pitchFamily="2" charset="-78"/>
              </a:rPr>
              <a:t>در سطح ملی دو ارگان مهم برای برنامه ریزی وجود دارد : </a:t>
            </a:r>
          </a:p>
        </p:txBody>
      </p:sp>
      <p:graphicFrame>
        <p:nvGraphicFramePr>
          <p:cNvPr id="4" name="Diagram 3"/>
          <p:cNvGraphicFramePr/>
          <p:nvPr>
            <p:extLst>
              <p:ext uri="{D42A27DB-BD31-4B8C-83A1-F6EECF244321}">
                <p14:modId xmlns:p14="http://schemas.microsoft.com/office/powerpoint/2010/main" val="2760843700"/>
              </p:ext>
            </p:extLst>
          </p:nvPr>
        </p:nvGraphicFramePr>
        <p:xfrm>
          <a:off x="914399" y="2003275"/>
          <a:ext cx="10695213" cy="1735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205592" y="3830297"/>
            <a:ext cx="10695214" cy="2554545"/>
          </a:xfrm>
          <a:prstGeom prst="rect">
            <a:avLst/>
          </a:prstGeom>
          <a:noFill/>
        </p:spPr>
        <p:txBody>
          <a:bodyPr wrap="square" rtlCol="0">
            <a:spAutoFit/>
          </a:bodyPr>
          <a:lstStyle/>
          <a:p>
            <a:pPr algn="just" rtl="1"/>
            <a:r>
              <a:rPr lang="fa-IR" sz="2000" dirty="0">
                <a:cs typeface="B Nazanin" panose="00000400000000000000" pitchFamily="2" charset="-78"/>
              </a:rPr>
              <a:t>به عنوان مسئول اصلی سیستم برنامه ریزی در </a:t>
            </a:r>
            <a:r>
              <a:rPr lang="fa-IR" sz="2000" dirty="0" smtClean="0">
                <a:cs typeface="B Nazanin" panose="00000400000000000000" pitchFamily="2" charset="-78"/>
              </a:rPr>
              <a:t>ایرلند </a:t>
            </a:r>
            <a:r>
              <a:rPr lang="en-US" sz="2000" dirty="0" err="1" smtClean="0">
                <a:cs typeface="B Nazanin" panose="00000400000000000000" pitchFamily="2" charset="-78"/>
              </a:rPr>
              <a:t>DoEHLG</a:t>
            </a:r>
            <a:r>
              <a:rPr lang="fa-IR" sz="2000" dirty="0" smtClean="0">
                <a:cs typeface="B Nazanin" panose="00000400000000000000" pitchFamily="2" charset="-78"/>
              </a:rPr>
              <a:t> </a:t>
            </a:r>
            <a:r>
              <a:rPr lang="en-US" sz="2000" dirty="0" smtClean="0">
                <a:cs typeface="B Nazanin" panose="00000400000000000000" pitchFamily="2" charset="-78"/>
              </a:rPr>
              <a:t> </a:t>
            </a:r>
            <a:r>
              <a:rPr lang="fa-IR" sz="2000" dirty="0">
                <a:cs typeface="B Nazanin" panose="00000400000000000000" pitchFamily="2" charset="-78"/>
              </a:rPr>
              <a:t>مسئول تنظیم قوانین برنامه ریزی و تهیه و ارایه راهنمایی های سیاست گذاری است. بنابراین </a:t>
            </a:r>
            <a:r>
              <a:rPr lang="en-US" sz="2000" dirty="0" err="1" smtClean="0">
                <a:cs typeface="B Nazanin" panose="00000400000000000000" pitchFamily="2" charset="-78"/>
              </a:rPr>
              <a:t>DoEHLG</a:t>
            </a:r>
            <a:r>
              <a:rPr lang="fa-IR" sz="2000" dirty="0" smtClean="0">
                <a:cs typeface="B Nazanin" panose="00000400000000000000" pitchFamily="2" charset="-78"/>
              </a:rPr>
              <a:t> </a:t>
            </a:r>
            <a:r>
              <a:rPr lang="en-US" sz="2000" dirty="0" smtClean="0">
                <a:cs typeface="B Nazanin" panose="00000400000000000000" pitchFamily="2" charset="-78"/>
              </a:rPr>
              <a:t> </a:t>
            </a:r>
            <a:r>
              <a:rPr lang="fa-IR" sz="2000" dirty="0">
                <a:cs typeface="B Nazanin" panose="00000400000000000000" pitchFamily="2" charset="-78"/>
              </a:rPr>
              <a:t>مسئول طراحی چارچوب برنامه ریزی ملی و صدور اسناد راهنمایی در رابطه با مسائل برنامه ریزی ملی مانند مسکن روستایی، انرژی باد، خرده فروشی و غیره است.</a:t>
            </a:r>
          </a:p>
          <a:p>
            <a:pPr algn="just" rtl="1"/>
            <a:r>
              <a:rPr lang="fa-IR" sz="2000" dirty="0">
                <a:cs typeface="B Nazanin" panose="00000400000000000000" pitchFamily="2" charset="-78"/>
              </a:rPr>
              <a:t>ایرلندبه واسطه داشتن سیستم تجدیدنظر برنامه ریزی بی طرف ،  در میان کشورهای اروپایی منحصربه فرد است . این سیستم توسط هیئت بازررسی </a:t>
            </a:r>
            <a:r>
              <a:rPr lang="fa-IR" sz="2000" dirty="0" smtClean="0">
                <a:cs typeface="B Nazanin" panose="00000400000000000000" pitchFamily="2" charset="-78"/>
              </a:rPr>
              <a:t>برنامه (</a:t>
            </a:r>
            <a:r>
              <a:rPr lang="en-US" sz="2000" dirty="0">
                <a:cs typeface="B Nazanin" panose="00000400000000000000" pitchFamily="2" charset="-78"/>
              </a:rPr>
              <a:t>Planning Appeals </a:t>
            </a:r>
            <a:r>
              <a:rPr lang="en-US" sz="2000" dirty="0" smtClean="0">
                <a:cs typeface="B Nazanin" panose="00000400000000000000" pitchFamily="2" charset="-78"/>
              </a:rPr>
              <a:t>Board</a:t>
            </a:r>
            <a:r>
              <a:rPr lang="fa-IR" sz="2000" dirty="0" smtClean="0">
                <a:cs typeface="B Nazanin" panose="00000400000000000000" pitchFamily="2" charset="-78"/>
              </a:rPr>
              <a:t>) اداره </a:t>
            </a:r>
            <a:r>
              <a:rPr lang="fa-IR" sz="2000" dirty="0">
                <a:cs typeface="B Nazanin" panose="00000400000000000000" pitchFamily="2" charset="-78"/>
              </a:rPr>
              <a:t>می شود . و هر تصمیمی که توسط مقام برنامه ریزی اتخاذ می شود ، می تواند مورد ارزیابی قرار گیرد. </a:t>
            </a:r>
          </a:p>
          <a:p>
            <a:pPr algn="just" rtl="1"/>
            <a:r>
              <a:rPr lang="fa-IR" sz="2000" dirty="0">
                <a:cs typeface="B Nazanin" panose="00000400000000000000" pitchFamily="2" charset="-78"/>
              </a:rPr>
              <a:t>علاوه بر این مقامات منطقه ای ،در حمایت از استراتژی های توسعه منطقه ای ، مسئولیت تهیه و اجرای راهنمای برنامه ریزی منطقه ای (</a:t>
            </a:r>
            <a:r>
              <a:rPr lang="en-US" sz="2000" dirty="0" smtClean="0">
                <a:cs typeface="B Nazanin" panose="00000400000000000000" pitchFamily="2" charset="-78"/>
              </a:rPr>
              <a:t>RPGs</a:t>
            </a:r>
            <a:r>
              <a:rPr lang="fa-IR" sz="2000" dirty="0" smtClean="0">
                <a:cs typeface="B Nazanin" panose="00000400000000000000" pitchFamily="2" charset="-78"/>
              </a:rPr>
              <a:t>) را </a:t>
            </a:r>
            <a:r>
              <a:rPr lang="fa-IR" sz="2000" dirty="0">
                <a:cs typeface="B Nazanin" panose="00000400000000000000" pitchFamily="2" charset="-78"/>
              </a:rPr>
              <a:t>به عهده دارند.و مسئولیت پیاده سازی سیستم برنامه ریزی فیزیکی در ایرلند بر عهده مقامات برنامه ریزی محلی می باشد. </a:t>
            </a:r>
          </a:p>
        </p:txBody>
      </p:sp>
    </p:spTree>
    <p:extLst>
      <p:ext uri="{BB962C8B-B14F-4D97-AF65-F5344CB8AC3E}">
        <p14:creationId xmlns:p14="http://schemas.microsoft.com/office/powerpoint/2010/main" val="25027972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3" name="TextBox 12"/>
          <p:cNvSpPr txBox="1"/>
          <p:nvPr/>
        </p:nvSpPr>
        <p:spPr>
          <a:xfrm>
            <a:off x="1066800" y="1380797"/>
            <a:ext cx="10695214" cy="400110"/>
          </a:xfrm>
          <a:prstGeom prst="rect">
            <a:avLst/>
          </a:prstGeom>
          <a:noFill/>
        </p:spPr>
        <p:txBody>
          <a:bodyPr wrap="square" rtlCol="0">
            <a:spAutoFit/>
          </a:bodyPr>
          <a:lstStyle/>
          <a:p>
            <a:pPr marL="342900" indent="-342900" algn="just" rtl="1">
              <a:buFont typeface="Wingdings" panose="05000000000000000000" pitchFamily="2" charset="2"/>
              <a:buChar char="q"/>
            </a:pPr>
            <a:r>
              <a:rPr lang="fa-IR" sz="2000" dirty="0">
                <a:cs typeface="B Nazanin" panose="00000400000000000000" pitchFamily="2" charset="-78"/>
              </a:rPr>
              <a:t>اجرای راهبردها و چشم انداز </a:t>
            </a:r>
            <a:r>
              <a:rPr lang="en-US" sz="2000" dirty="0">
                <a:cs typeface="B Nazanin" panose="00000400000000000000" pitchFamily="2" charset="-78"/>
              </a:rPr>
              <a:t>RPG </a:t>
            </a:r>
            <a:r>
              <a:rPr lang="fa-IR" sz="2000" dirty="0">
                <a:cs typeface="B Nazanin" panose="00000400000000000000" pitchFamily="2" charset="-78"/>
              </a:rPr>
              <a:t>به کمک موارد زیر  به دست می آید :</a:t>
            </a:r>
          </a:p>
        </p:txBody>
      </p:sp>
      <p:graphicFrame>
        <p:nvGraphicFramePr>
          <p:cNvPr id="6" name="Diagram 5"/>
          <p:cNvGraphicFramePr/>
          <p:nvPr>
            <p:extLst>
              <p:ext uri="{D42A27DB-BD31-4B8C-83A1-F6EECF244321}">
                <p14:modId xmlns:p14="http://schemas.microsoft.com/office/powerpoint/2010/main" val="163513961"/>
              </p:ext>
            </p:extLst>
          </p:nvPr>
        </p:nvGraphicFramePr>
        <p:xfrm>
          <a:off x="1170214" y="1780907"/>
          <a:ext cx="10439399" cy="46779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8655399" y="786267"/>
            <a:ext cx="3106614" cy="461665"/>
          </a:xfrm>
          <a:prstGeom prst="rect">
            <a:avLst/>
          </a:prstGeom>
          <a:noFill/>
        </p:spPr>
        <p:txBody>
          <a:bodyPr wrap="square" rtlCol="0">
            <a:spAutoFit/>
          </a:bodyPr>
          <a:lstStyle/>
          <a:p>
            <a:pPr algn="just" rtl="1"/>
            <a:r>
              <a:rPr lang="fa-IR"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پیاده سازی ، نظارت و ارزیابی</a:t>
            </a:r>
          </a:p>
        </p:txBody>
      </p:sp>
      <p:sp>
        <p:nvSpPr>
          <p:cNvPr id="10" name="TextBox 9"/>
          <p:cNvSpPr txBox="1"/>
          <p:nvPr/>
        </p:nvSpPr>
        <p:spPr>
          <a:xfrm>
            <a:off x="8655399" y="99405"/>
            <a:ext cx="3216728"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سند توسعه فضایی</a:t>
            </a:r>
          </a:p>
        </p:txBody>
      </p:sp>
    </p:spTree>
    <p:extLst>
      <p:ext uri="{BB962C8B-B14F-4D97-AF65-F5344CB8AC3E}">
        <p14:creationId xmlns:p14="http://schemas.microsoft.com/office/powerpoint/2010/main" val="3459977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17692" y="0"/>
            <a:ext cx="587828" cy="6858000"/>
          </a:xfrm>
          <a:prstGeom prst="rect">
            <a:avLst/>
          </a:prstGeom>
        </p:spPr>
      </p:pic>
      <p:sp>
        <p:nvSpPr>
          <p:cNvPr id="15" name="TextBox 14"/>
          <p:cNvSpPr txBox="1"/>
          <p:nvPr/>
        </p:nvSpPr>
        <p:spPr>
          <a:xfrm>
            <a:off x="9692639" y="99405"/>
            <a:ext cx="2179487"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نقد و ارزیابی</a:t>
            </a:r>
          </a:p>
        </p:txBody>
      </p:sp>
      <p:sp>
        <p:nvSpPr>
          <p:cNvPr id="2" name="TextBox 1"/>
          <p:cNvSpPr txBox="1"/>
          <p:nvPr/>
        </p:nvSpPr>
        <p:spPr>
          <a:xfrm>
            <a:off x="1149531" y="731520"/>
            <a:ext cx="10463349" cy="707886"/>
          </a:xfrm>
          <a:prstGeom prst="rect">
            <a:avLst/>
          </a:prstGeom>
          <a:noFill/>
        </p:spPr>
        <p:txBody>
          <a:bodyPr wrap="square" rtlCol="0">
            <a:spAutoFit/>
          </a:bodyPr>
          <a:lstStyle/>
          <a:p>
            <a:pPr algn="r" rtl="1"/>
            <a:r>
              <a:rPr lang="fa-IR" sz="2000" dirty="0" smtClean="0">
                <a:cs typeface="B Nazanin" panose="00000400000000000000" pitchFamily="2" charset="-78"/>
              </a:rPr>
              <a:t>در این بخش یعنی بخش نهایی نقد و ارزیابی طرح محموعه شهری دوبلین انجام می شود. امر ارزیابی به 2 بخش محتوایی و رویه ای تقسیم می گردد.:</a:t>
            </a:r>
            <a:endParaRPr lang="en-US" sz="2000" dirty="0">
              <a:cs typeface="B Nazanin" panose="00000400000000000000" pitchFamily="2" charset="-78"/>
            </a:endParaRPr>
          </a:p>
        </p:txBody>
      </p:sp>
      <p:sp>
        <p:nvSpPr>
          <p:cNvPr id="8" name="TextBox 7"/>
          <p:cNvSpPr txBox="1"/>
          <p:nvPr/>
        </p:nvSpPr>
        <p:spPr>
          <a:xfrm>
            <a:off x="1167085" y="1477256"/>
            <a:ext cx="10463349" cy="1631216"/>
          </a:xfrm>
          <a:prstGeom prst="rect">
            <a:avLst/>
          </a:prstGeom>
          <a:noFill/>
        </p:spPr>
        <p:txBody>
          <a:bodyPr wrap="square" rtlCol="0">
            <a:spAutoFit/>
          </a:bodyPr>
          <a:lstStyle/>
          <a:p>
            <a:pPr algn="r" rtl="1"/>
            <a:r>
              <a:rPr lang="fa-IR" sz="2000" dirty="0" smtClean="0">
                <a:cs typeface="B Nazanin" panose="00000400000000000000" pitchFamily="2" charset="-78"/>
              </a:rPr>
              <a:t>نقد رویه ای:</a:t>
            </a:r>
          </a:p>
          <a:p>
            <a:pPr algn="r" rtl="1"/>
            <a:r>
              <a:rPr lang="fa-IR" sz="2000" dirty="0" smtClean="0">
                <a:cs typeface="B Nazanin" panose="00000400000000000000" pitchFamily="2" charset="-78"/>
              </a:rPr>
              <a:t>در طرح کلانشهر دوبلین از مدل برنامه ریزی راهبردی بهره گرفته شده است. نکته جالب توجه در این طرح عدم وجود مرحله اهداف در سطوح مختلف در سند توسعه فضایی طرح می باشد.در این طرح بعد از مرحله شناخت که بسیار دقیق و منطبق بر مسائل و مشکلات تدوین شده است ، به بیانیه ماموریت و چشم انداز می رسیم و در مرحله بعد  تدوین سیاست ها و خطوط کلی آغاز می شود.و بعد در مرحله</a:t>
            </a:r>
            <a:r>
              <a:rPr lang="en-US" sz="2000" dirty="0" smtClean="0">
                <a:cs typeface="B Nazanin" panose="00000400000000000000" pitchFamily="2" charset="-78"/>
              </a:rPr>
              <a:t> </a:t>
            </a:r>
            <a:r>
              <a:rPr lang="fa-IR" sz="2000" dirty="0" smtClean="0">
                <a:cs typeface="B Nazanin" panose="00000400000000000000" pitchFamily="2" charset="-78"/>
              </a:rPr>
              <a:t> سند توسعه فضایی طرح مبتنی بر پیشنهادات تدوین می شود.</a:t>
            </a:r>
            <a:endParaRPr lang="en-US" sz="2000" dirty="0">
              <a:cs typeface="B Nazanin" panose="00000400000000000000" pitchFamily="2" charset="-78"/>
            </a:endParaRPr>
          </a:p>
        </p:txBody>
      </p:sp>
      <p:grpSp>
        <p:nvGrpSpPr>
          <p:cNvPr id="5" name="Group 4"/>
          <p:cNvGrpSpPr/>
          <p:nvPr/>
        </p:nvGrpSpPr>
        <p:grpSpPr>
          <a:xfrm>
            <a:off x="2032000" y="2170853"/>
            <a:ext cx="8128000" cy="5418667"/>
            <a:chOff x="2175692" y="1786131"/>
            <a:chExt cx="8128000" cy="5418667"/>
          </a:xfrm>
        </p:grpSpPr>
        <p:graphicFrame>
          <p:nvGraphicFramePr>
            <p:cNvPr id="3" name="Diagram 2"/>
            <p:cNvGraphicFramePr/>
            <p:nvPr>
              <p:extLst>
                <p:ext uri="{D42A27DB-BD31-4B8C-83A1-F6EECF244321}">
                  <p14:modId xmlns:p14="http://schemas.microsoft.com/office/powerpoint/2010/main" val="2278124317"/>
                </p:ext>
              </p:extLst>
            </p:nvPr>
          </p:nvGraphicFramePr>
          <p:xfrm>
            <a:off x="2175692" y="178613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8752114" y="3756800"/>
              <a:ext cx="1332412" cy="1477328"/>
            </a:xfrm>
            <a:prstGeom prst="rect">
              <a:avLst/>
            </a:prstGeom>
            <a:noFill/>
          </p:spPr>
          <p:txBody>
            <a:bodyPr wrap="square" rtlCol="0">
              <a:spAutoFit/>
            </a:bodyPr>
            <a:lstStyle/>
            <a:p>
              <a:pPr algn="ctr"/>
              <a:r>
                <a:rPr lang="fa-IR" dirty="0" smtClean="0">
                  <a:ln>
                    <a:solidFill>
                      <a:schemeClr val="tx1"/>
                    </a:solidFill>
                  </a:ln>
                  <a:solidFill>
                    <a:schemeClr val="bg1"/>
                  </a:solidFill>
                  <a:cs typeface="B Elham" panose="00000400000000000000" pitchFamily="2" charset="-78"/>
                </a:rPr>
                <a:t>فرآیند اجرا</a:t>
              </a:r>
            </a:p>
            <a:p>
              <a:pPr algn="ctr"/>
              <a:endParaRPr lang="fa-IR" dirty="0" smtClean="0">
                <a:ln>
                  <a:solidFill>
                    <a:schemeClr val="tx1"/>
                  </a:solidFill>
                </a:ln>
                <a:solidFill>
                  <a:schemeClr val="bg1"/>
                </a:solidFill>
                <a:cs typeface="B Elham" panose="00000400000000000000" pitchFamily="2" charset="-78"/>
              </a:endParaRPr>
            </a:p>
            <a:p>
              <a:pPr algn="ctr"/>
              <a:r>
                <a:rPr lang="fa-IR" dirty="0" smtClean="0">
                  <a:ln>
                    <a:solidFill>
                      <a:schemeClr val="tx1"/>
                    </a:solidFill>
                  </a:ln>
                  <a:solidFill>
                    <a:schemeClr val="bg1"/>
                  </a:solidFill>
                  <a:cs typeface="B Elham" panose="00000400000000000000" pitchFamily="2" charset="-78"/>
                </a:rPr>
                <a:t>معیارهای پایش</a:t>
              </a:r>
            </a:p>
            <a:p>
              <a:pPr algn="ctr"/>
              <a:endParaRPr lang="fa-IR" dirty="0" smtClean="0">
                <a:ln>
                  <a:solidFill>
                    <a:schemeClr val="tx1"/>
                  </a:solidFill>
                </a:ln>
                <a:solidFill>
                  <a:schemeClr val="bg1"/>
                </a:solidFill>
                <a:cs typeface="B Elham" panose="00000400000000000000" pitchFamily="2" charset="-78"/>
              </a:endParaRPr>
            </a:p>
            <a:p>
              <a:pPr algn="ctr"/>
              <a:r>
                <a:rPr lang="fa-IR" dirty="0" smtClean="0">
                  <a:ln>
                    <a:solidFill>
                      <a:schemeClr val="tx1"/>
                    </a:solidFill>
                  </a:ln>
                  <a:solidFill>
                    <a:schemeClr val="bg1"/>
                  </a:solidFill>
                  <a:cs typeface="B Elham" panose="00000400000000000000" pitchFamily="2" charset="-78"/>
                </a:rPr>
                <a:t>نظارت</a:t>
              </a:r>
              <a:endParaRPr lang="en-US" dirty="0">
                <a:ln>
                  <a:solidFill>
                    <a:schemeClr val="tx1"/>
                  </a:solidFill>
                </a:ln>
                <a:solidFill>
                  <a:schemeClr val="bg1"/>
                </a:solidFill>
                <a:cs typeface="B Elham" panose="00000400000000000000" pitchFamily="2" charset="-78"/>
              </a:endParaRPr>
            </a:p>
          </p:txBody>
        </p:sp>
      </p:grpSp>
    </p:spTree>
    <p:extLst>
      <p:ext uri="{BB962C8B-B14F-4D97-AF65-F5344CB8AC3E}">
        <p14:creationId xmlns:p14="http://schemas.microsoft.com/office/powerpoint/2010/main" val="35422052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17692" y="0"/>
            <a:ext cx="587828" cy="6858000"/>
          </a:xfrm>
          <a:prstGeom prst="rect">
            <a:avLst/>
          </a:prstGeom>
        </p:spPr>
      </p:pic>
      <p:sp>
        <p:nvSpPr>
          <p:cNvPr id="15" name="TextBox 14"/>
          <p:cNvSpPr txBox="1"/>
          <p:nvPr/>
        </p:nvSpPr>
        <p:spPr>
          <a:xfrm>
            <a:off x="9692639" y="99405"/>
            <a:ext cx="2179487" cy="646331"/>
          </a:xfrm>
          <a:prstGeom prst="rect">
            <a:avLst/>
          </a:prstGeom>
          <a:noFill/>
        </p:spPr>
        <p:txBody>
          <a:bodyPr wrap="square" rtlCol="0">
            <a:spAutoFit/>
          </a:bodyPr>
          <a:lstStyle/>
          <a:p>
            <a:pPr algn="r" rtl="1"/>
            <a:r>
              <a:rPr lang="fa-IR" sz="36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نقد و ارزیابی</a:t>
            </a:r>
          </a:p>
        </p:txBody>
      </p:sp>
      <p:sp>
        <p:nvSpPr>
          <p:cNvPr id="8" name="TextBox 7"/>
          <p:cNvSpPr txBox="1"/>
          <p:nvPr/>
        </p:nvSpPr>
        <p:spPr>
          <a:xfrm>
            <a:off x="1167085" y="845141"/>
            <a:ext cx="10463349" cy="707886"/>
          </a:xfrm>
          <a:prstGeom prst="rect">
            <a:avLst/>
          </a:prstGeom>
          <a:noFill/>
        </p:spPr>
        <p:txBody>
          <a:bodyPr wrap="square" rtlCol="0">
            <a:spAutoFit/>
          </a:bodyPr>
          <a:lstStyle/>
          <a:p>
            <a:pPr algn="r" rtl="1"/>
            <a:r>
              <a:rPr lang="fa-IR" sz="2000" dirty="0" smtClean="0">
                <a:cs typeface="B Nazanin" panose="00000400000000000000" pitchFamily="2" charset="-78"/>
              </a:rPr>
              <a:t>نقد محتوایی:</a:t>
            </a:r>
          </a:p>
          <a:p>
            <a:pPr algn="r" rtl="1"/>
            <a:r>
              <a:rPr lang="fa-IR" sz="2000" dirty="0" smtClean="0">
                <a:cs typeface="B Nazanin" panose="00000400000000000000" pitchFamily="2" charset="-78"/>
              </a:rPr>
              <a:t>در این بخش ارزیابی محتوایی به تفکیک 3 بخش شناخت ، سند توسعه راهبردی و سند توسعه فضایی انجام می شود.</a:t>
            </a:r>
            <a:endParaRPr lang="en-US" sz="2000" dirty="0">
              <a:cs typeface="B Nazanin" panose="00000400000000000000" pitchFamily="2" charset="-78"/>
            </a:endParaRPr>
          </a:p>
        </p:txBody>
      </p:sp>
      <p:sp>
        <p:nvSpPr>
          <p:cNvPr id="10" name="TextBox 9"/>
          <p:cNvSpPr txBox="1"/>
          <p:nvPr/>
        </p:nvSpPr>
        <p:spPr>
          <a:xfrm>
            <a:off x="809898" y="1885815"/>
            <a:ext cx="10894559" cy="1323439"/>
          </a:xfrm>
          <a:prstGeom prst="rect">
            <a:avLst/>
          </a:prstGeom>
          <a:noFill/>
        </p:spPr>
        <p:txBody>
          <a:bodyPr wrap="square" rtlCol="0">
            <a:spAutoFit/>
          </a:bodyPr>
          <a:lstStyle/>
          <a:p>
            <a:pPr algn="just" rtl="1"/>
            <a:r>
              <a:rPr lang="fa-IR" sz="2000" dirty="0" smtClean="0">
                <a:ln>
                  <a:solidFill>
                    <a:schemeClr val="tx1"/>
                  </a:solidFill>
                </a:ln>
                <a:solidFill>
                  <a:schemeClr val="accent6"/>
                </a:solidFill>
                <a:effectLst>
                  <a:outerShdw blurRad="38100" dist="38100" dir="2700000" algn="tl">
                    <a:srgbClr val="000000">
                      <a:alpha val="43137"/>
                    </a:srgbClr>
                  </a:outerShdw>
                </a:effectLst>
                <a:cs typeface="B Nazanin" panose="00000400000000000000" pitchFamily="2" charset="-78"/>
              </a:rPr>
              <a:t>بخش شناخت:</a:t>
            </a:r>
          </a:p>
          <a:p>
            <a:pPr algn="just" rtl="1"/>
            <a:r>
              <a:rPr lang="fa-IR" sz="2000" dirty="0" smtClean="0">
                <a:cs typeface="B Nazanin" panose="00000400000000000000" pitchFamily="2" charset="-78"/>
              </a:rPr>
              <a:t>در این بخش بعد از معرفی محدوده و زمینه های ملی و منطقه ای به مسائل مهم و کلیدی اشاره شده است. در این میان می توان گفت که مرحله شناخت به طور کاملا هدفمند انجام شده و موارد مورد نیاز برای تدوین سند راهبردی به شکل کاملا مطلوب تهیه شده است.در این بخش برای قسمت تغییرات اقلیمی بخش کاملا مجزا درنظر گرفته شده که نشان از اهمییت آن برای برنامه ریزی دارد.</a:t>
            </a:r>
            <a:endParaRPr lang="en-US" sz="2000" dirty="0">
              <a:cs typeface="B Nazanin" panose="00000400000000000000" pitchFamily="2" charset="-78"/>
            </a:endParaRPr>
          </a:p>
        </p:txBody>
      </p:sp>
      <p:sp>
        <p:nvSpPr>
          <p:cNvPr id="11" name="TextBox 10"/>
          <p:cNvSpPr txBox="1"/>
          <p:nvPr/>
        </p:nvSpPr>
        <p:spPr>
          <a:xfrm>
            <a:off x="809898" y="3209254"/>
            <a:ext cx="10894559" cy="1015663"/>
          </a:xfrm>
          <a:prstGeom prst="rect">
            <a:avLst/>
          </a:prstGeom>
          <a:noFill/>
        </p:spPr>
        <p:txBody>
          <a:bodyPr wrap="square" rtlCol="0">
            <a:spAutoFit/>
          </a:bodyPr>
          <a:lstStyle/>
          <a:p>
            <a:pPr algn="just" rtl="1"/>
            <a:r>
              <a:rPr lang="fa-IR" sz="2000" dirty="0" smtClean="0">
                <a:ln>
                  <a:solidFill>
                    <a:schemeClr val="tx1"/>
                  </a:solidFill>
                </a:ln>
                <a:solidFill>
                  <a:schemeClr val="accent6"/>
                </a:solidFill>
                <a:effectLst>
                  <a:outerShdw blurRad="38100" dist="38100" dir="2700000" algn="tl">
                    <a:srgbClr val="000000">
                      <a:alpha val="43137"/>
                    </a:srgbClr>
                  </a:outerShdw>
                </a:effectLst>
                <a:cs typeface="B Nazanin" panose="00000400000000000000" pitchFamily="2" charset="-78"/>
              </a:rPr>
              <a:t>بخش سند راهبردی:</a:t>
            </a:r>
          </a:p>
          <a:p>
            <a:pPr algn="just" rtl="1"/>
            <a:r>
              <a:rPr lang="fa-IR" sz="2000" dirty="0" smtClean="0">
                <a:cs typeface="B Nazanin" panose="00000400000000000000" pitchFamily="2" charset="-78"/>
              </a:rPr>
              <a:t>همانطور که پیشتر ذکر شد در این سند سخنی از اهداف به میان نیامده و مرحله بعد از چشم انداز و ماموریت ، راهبردهای اصلی مشخص شده اند.در این خصوص می توان گفت که بهتر می بود که به منظور خوانایی بیشتر در امر اجرا اهداف مشخص می شد.</a:t>
            </a:r>
            <a:endParaRPr lang="en-US" sz="2000" dirty="0">
              <a:cs typeface="B Nazanin" panose="00000400000000000000" pitchFamily="2" charset="-78"/>
            </a:endParaRPr>
          </a:p>
        </p:txBody>
      </p:sp>
      <p:sp>
        <p:nvSpPr>
          <p:cNvPr id="12" name="TextBox 11"/>
          <p:cNvSpPr txBox="1"/>
          <p:nvPr/>
        </p:nvSpPr>
        <p:spPr>
          <a:xfrm>
            <a:off x="809898" y="4349333"/>
            <a:ext cx="10894560" cy="1631216"/>
          </a:xfrm>
          <a:prstGeom prst="rect">
            <a:avLst/>
          </a:prstGeom>
          <a:noFill/>
        </p:spPr>
        <p:txBody>
          <a:bodyPr wrap="square" rtlCol="0">
            <a:spAutoFit/>
          </a:bodyPr>
          <a:lstStyle/>
          <a:p>
            <a:pPr algn="just" rtl="1"/>
            <a:r>
              <a:rPr lang="fa-IR" sz="2000" dirty="0" smtClean="0">
                <a:ln>
                  <a:solidFill>
                    <a:schemeClr val="tx1"/>
                  </a:solidFill>
                </a:ln>
                <a:solidFill>
                  <a:schemeClr val="accent6"/>
                </a:solidFill>
                <a:effectLst>
                  <a:outerShdw blurRad="38100" dist="38100" dir="2700000" algn="tl">
                    <a:srgbClr val="000000">
                      <a:alpha val="43137"/>
                    </a:srgbClr>
                  </a:outerShdw>
                </a:effectLst>
                <a:cs typeface="B Nazanin" panose="00000400000000000000" pitchFamily="2" charset="-78"/>
              </a:rPr>
              <a:t>بخش توسعه فضایی:</a:t>
            </a:r>
          </a:p>
          <a:p>
            <a:pPr algn="just" rtl="1"/>
            <a:r>
              <a:rPr lang="fa-IR" sz="2000" dirty="0" smtClean="0">
                <a:cs typeface="B Nazanin" panose="00000400000000000000" pitchFamily="2" charset="-78"/>
              </a:rPr>
              <a:t>این بخش قسمت های تفکیک شده ای دارد. از نکات قابل توجه در این طرح وجود بخش مجزای توسعه روستایی می باشد که نشان از اهمییت این بخش در توسعه شهری و منطقه ای دارد. نکته قابل توجه دیگری در این خصوص اهمییت فوق العاده مشارکت های مردمی  و عمومی است به طوری که در همه بخش ها و در همه راهبردها به طور فزاینده به نقش بخش خصوصی ، </a:t>
            </a:r>
            <a:r>
              <a:rPr lang="en-US" sz="2000" dirty="0" smtClean="0">
                <a:cs typeface="B Nazanin" panose="00000400000000000000" pitchFamily="2" charset="-78"/>
              </a:rPr>
              <a:t>NGO </a:t>
            </a:r>
            <a:r>
              <a:rPr lang="fa-IR" sz="2000" dirty="0" smtClean="0">
                <a:cs typeface="B Nazanin" panose="00000400000000000000" pitchFamily="2" charset="-78"/>
              </a:rPr>
              <a:t>ها ، مردم و گروه های ذینفع و درگیر در طرح اشاره شده است.</a:t>
            </a:r>
            <a:endParaRPr lang="en-US" sz="2000" dirty="0">
              <a:cs typeface="B Nazanin" panose="00000400000000000000" pitchFamily="2" charset="-78"/>
            </a:endParaRPr>
          </a:p>
        </p:txBody>
      </p:sp>
    </p:spTree>
    <p:extLst>
      <p:ext uri="{BB962C8B-B14F-4D97-AF65-F5344CB8AC3E}">
        <p14:creationId xmlns:p14="http://schemas.microsoft.com/office/powerpoint/2010/main" val="9483476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17692" y="0"/>
            <a:ext cx="587828" cy="6858000"/>
          </a:xfrm>
          <a:prstGeom prst="rect">
            <a:avLst/>
          </a:prstGeom>
        </p:spPr>
      </p:pic>
      <p:sp>
        <p:nvSpPr>
          <p:cNvPr id="2" name="TextBox 1"/>
          <p:cNvSpPr txBox="1"/>
          <p:nvPr/>
        </p:nvSpPr>
        <p:spPr>
          <a:xfrm>
            <a:off x="2560321" y="1613118"/>
            <a:ext cx="6766560" cy="3631763"/>
          </a:xfrm>
          <a:prstGeom prst="rect">
            <a:avLst/>
          </a:prstGeom>
          <a:noFill/>
        </p:spPr>
        <p:txBody>
          <a:bodyPr wrap="square" rtlCol="0">
            <a:spAutoFit/>
          </a:bodyPr>
          <a:lstStyle/>
          <a:p>
            <a:pPr algn="ctr"/>
            <a:r>
              <a:rPr lang="fa-IR" sz="11500" dirty="0" smtClean="0">
                <a:ln>
                  <a:solidFill>
                    <a:schemeClr val="tx1"/>
                  </a:solidFill>
                </a:ln>
                <a:solidFill>
                  <a:schemeClr val="accent6"/>
                </a:solidFill>
                <a:effectLst>
                  <a:innerShdw blurRad="63500" dist="50800" dir="13500000">
                    <a:prstClr val="black">
                      <a:alpha val="50000"/>
                    </a:prstClr>
                  </a:innerShdw>
                </a:effectLst>
                <a:cs typeface="B Elham" panose="00000400000000000000" pitchFamily="2" charset="-78"/>
              </a:rPr>
              <a:t>با تشکر از توجه شما</a:t>
            </a:r>
            <a:endParaRPr lang="en-US" sz="11500" dirty="0">
              <a:ln>
                <a:solidFill>
                  <a:schemeClr val="tx1"/>
                </a:solidFill>
              </a:ln>
              <a:solidFill>
                <a:schemeClr val="accent6"/>
              </a:solidFill>
              <a:effectLst>
                <a:innerShdw blurRad="63500" dist="50800" dir="13500000">
                  <a:prstClr val="black">
                    <a:alpha val="50000"/>
                  </a:prstClr>
                </a:innerShdw>
              </a:effectLst>
              <a:cs typeface="B Elham" panose="00000400000000000000" pitchFamily="2" charset="-78"/>
            </a:endParaRPr>
          </a:p>
        </p:txBody>
      </p:sp>
    </p:spTree>
    <p:extLst>
      <p:ext uri="{BB962C8B-B14F-4D97-AF65-F5344CB8AC3E}">
        <p14:creationId xmlns:p14="http://schemas.microsoft.com/office/powerpoint/2010/main" val="3220578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0604" y="0"/>
            <a:ext cx="10610039" cy="6858000"/>
          </a:xfrm>
          <a:prstGeom prst="rect">
            <a:avLst/>
          </a:prstGeom>
        </p:spPr>
      </p:pic>
      <p:sp>
        <p:nvSpPr>
          <p:cNvPr id="8" name="TextBox 7"/>
          <p:cNvSpPr txBox="1"/>
          <p:nvPr/>
        </p:nvSpPr>
        <p:spPr>
          <a:xfrm>
            <a:off x="9580095" y="222152"/>
            <a:ext cx="2330548" cy="954107"/>
          </a:xfrm>
          <a:prstGeom prst="rect">
            <a:avLst/>
          </a:prstGeom>
          <a:noFill/>
        </p:spPr>
        <p:txBody>
          <a:bodyPr wrap="square" rtlCol="0">
            <a:spAutoFit/>
          </a:bodyPr>
          <a:lstStyle/>
          <a:p>
            <a:pPr algn="just"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جایگاه طرح های مناطق کلانشهری</a:t>
            </a:r>
            <a:endParaRPr lang="en-US" sz="28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2" name="Rectangle 1"/>
          <p:cNvSpPr/>
          <p:nvPr/>
        </p:nvSpPr>
        <p:spPr>
          <a:xfrm>
            <a:off x="5176911" y="2461846"/>
            <a:ext cx="2588455" cy="104100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2605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8901" y="425087"/>
            <a:ext cx="8762025" cy="6426926"/>
          </a:xfrm>
          <a:prstGeom prst="rect">
            <a:avLst/>
          </a:prstGeom>
        </p:spPr>
      </p:pic>
      <p:sp>
        <p:nvSpPr>
          <p:cNvPr id="8" name="TextBox 7"/>
          <p:cNvSpPr txBox="1"/>
          <p:nvPr/>
        </p:nvSpPr>
        <p:spPr>
          <a:xfrm>
            <a:off x="7033846" y="163477"/>
            <a:ext cx="5003406" cy="523220"/>
          </a:xfrm>
          <a:prstGeom prst="rect">
            <a:avLst/>
          </a:prstGeom>
          <a:noFill/>
        </p:spPr>
        <p:txBody>
          <a:bodyPr wrap="square" rtlCol="0">
            <a:spAutoFit/>
          </a:bodyPr>
          <a:lstStyle/>
          <a:p>
            <a:pPr algn="just" rtl="1"/>
            <a:r>
              <a:rPr lang="fa-IR" sz="28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جایگاه طرح های مناطق کلانشهری</a:t>
            </a:r>
            <a:endParaRPr lang="en-US" sz="28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Tree>
    <p:extLst>
      <p:ext uri="{BB962C8B-B14F-4D97-AF65-F5344CB8AC3E}">
        <p14:creationId xmlns:p14="http://schemas.microsoft.com/office/powerpoint/2010/main" val="3045379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4" name="TextBox 3"/>
          <p:cNvSpPr txBox="1"/>
          <p:nvPr/>
        </p:nvSpPr>
        <p:spPr>
          <a:xfrm>
            <a:off x="6860621" y="113454"/>
            <a:ext cx="5010502" cy="584775"/>
          </a:xfrm>
          <a:prstGeom prst="rect">
            <a:avLst/>
          </a:prstGeom>
          <a:noFill/>
        </p:spPr>
        <p:txBody>
          <a:bodyPr wrap="square" rtlCol="0">
            <a:spAutoFit/>
          </a:bodyPr>
          <a:lstStyle/>
          <a:p>
            <a:pPr algn="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معرفی محدوده کلانشهری دوبلین</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3" name="TextBox 2"/>
          <p:cNvSpPr txBox="1"/>
          <p:nvPr/>
        </p:nvSpPr>
        <p:spPr>
          <a:xfrm>
            <a:off x="815532" y="993274"/>
            <a:ext cx="10998925" cy="1938992"/>
          </a:xfrm>
          <a:prstGeom prst="rect">
            <a:avLst/>
          </a:prstGeom>
          <a:noFill/>
        </p:spPr>
        <p:txBody>
          <a:bodyPr wrap="square" rtlCol="0">
            <a:spAutoFit/>
          </a:bodyPr>
          <a:lstStyle/>
          <a:p>
            <a:pPr algn="just" rtl="1"/>
            <a:r>
              <a:rPr lang="fa-IR" sz="2000" dirty="0" smtClean="0">
                <a:cs typeface="B Nazanin" panose="00000400000000000000" pitchFamily="2" charset="-78"/>
              </a:rPr>
              <a:t>دوبلین  پایتخت </a:t>
            </a:r>
            <a:r>
              <a:rPr lang="fa-IR" sz="2000" dirty="0">
                <a:cs typeface="B Nazanin" panose="00000400000000000000" pitchFamily="2" charset="-78"/>
              </a:rPr>
              <a:t>و پرجمعیت‌ترین شهر کشور جمهوری ایرلند است. جمعیت کل شهر دوبلین بالغ بر ۱٫۶۶ میلیون نفر است و مساحتی بالغ بر ۱۱۵ کیلومتر مربع را داراست. کوه‌های کم‌ارتفاعی نیز در امتداد جنوبی دوبلین واقع شده‌اند. </a:t>
            </a:r>
            <a:r>
              <a:rPr lang="fa-IR" sz="2000" dirty="0" smtClean="0">
                <a:cs typeface="B Nazanin" panose="00000400000000000000" pitchFamily="2" charset="-78"/>
              </a:rPr>
              <a:t>و </a:t>
            </a:r>
            <a:r>
              <a:rPr lang="fa-IR" sz="2000" dirty="0">
                <a:cs typeface="B Nazanin" panose="00000400000000000000" pitchFamily="2" charset="-78"/>
              </a:rPr>
              <a:t>در کرانه رود لیفی واقع شده‌است. در گذشته دوبلین مرکز فرهنگ و اقتصاد کشور ایرلند بود. کما اینکه هنوز نیز در این کشور چنین جایگاهی دارد و بیشتر مراودات سیاسی و تجاری و سرمایه‌گذاری‌ها در ایرلند معطوف به دوبلین هستند. این شهر از نظر آب و هوا وضعیت بهتری نسبت به سایر شهرهای بزرگ بریتانیا </a:t>
            </a:r>
            <a:r>
              <a:rPr lang="fa-IR" sz="2000" dirty="0" smtClean="0">
                <a:cs typeface="B Nazanin" panose="00000400000000000000" pitchFamily="2" charset="-78"/>
              </a:rPr>
              <a:t>دارد.رودخانه</a:t>
            </a:r>
            <a:r>
              <a:rPr lang="en-US" sz="2000" dirty="0" smtClean="0">
                <a:cs typeface="B Nazanin" panose="00000400000000000000" pitchFamily="2" charset="-78"/>
              </a:rPr>
              <a:t> </a:t>
            </a:r>
            <a:r>
              <a:rPr lang="fa-IR" sz="2000" dirty="0" smtClean="0">
                <a:cs typeface="B Nazanin" panose="00000400000000000000" pitchFamily="2" charset="-78"/>
              </a:rPr>
              <a:t>لیفی </a:t>
            </a:r>
            <a:r>
              <a:rPr lang="fa-IR" sz="2000" dirty="0">
                <a:cs typeface="B Nazanin" panose="00000400000000000000" pitchFamily="2" charset="-78"/>
              </a:rPr>
              <a:t>از میان شهر دوبلین عبور کرده و آن را به دو بخش جنوبی و شمالی تقسیم کرده‌است. نیمه شمالی منطقه‌ای کارگری و دارای دفاتر اداری بوده و نیمه جنوبی را طبقه متوسط و بالای شهر در اختیار دارند. </a:t>
            </a:r>
            <a:endParaRPr lang="en-US" sz="2000" dirty="0">
              <a:cs typeface="B Nazanin" panose="00000400000000000000"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954" y="4177177"/>
            <a:ext cx="2929541" cy="2092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Oval 7"/>
          <p:cNvSpPr/>
          <p:nvPr/>
        </p:nvSpPr>
        <p:spPr>
          <a:xfrm>
            <a:off x="1358538" y="5034263"/>
            <a:ext cx="404948" cy="3788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9198" y="3451395"/>
            <a:ext cx="2563910" cy="33440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Straight Connector 9"/>
          <p:cNvCxnSpPr/>
          <p:nvPr/>
        </p:nvCxnSpPr>
        <p:spPr>
          <a:xfrm flipV="1">
            <a:off x="1358538" y="3746440"/>
            <a:ext cx="4472615" cy="13433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78331" y="5357609"/>
            <a:ext cx="3804795" cy="120137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6314995" y="4978786"/>
            <a:ext cx="404948" cy="3788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44977" y="3867481"/>
            <a:ext cx="3295092" cy="23335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1" name="Straight Connector 20"/>
          <p:cNvCxnSpPr/>
          <p:nvPr/>
        </p:nvCxnSpPr>
        <p:spPr>
          <a:xfrm>
            <a:off x="6314995" y="5302132"/>
            <a:ext cx="3730342" cy="7205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314995" y="3906332"/>
            <a:ext cx="2587025" cy="11279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1051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3" name="TextBox 2"/>
          <p:cNvSpPr txBox="1"/>
          <p:nvPr/>
        </p:nvSpPr>
        <p:spPr>
          <a:xfrm>
            <a:off x="8964133" y="963452"/>
            <a:ext cx="2808514" cy="461665"/>
          </a:xfrm>
          <a:prstGeom prst="rect">
            <a:avLst/>
          </a:prstGeom>
          <a:noFill/>
        </p:spPr>
        <p:txBody>
          <a:bodyPr wrap="square" rtlCol="0">
            <a:spAutoFit/>
          </a:bodyPr>
          <a:lstStyle/>
          <a:p>
            <a:pPr algn="r"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سیمای کلی شهر</a:t>
            </a:r>
            <a:endParaRPr lang="en-US"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8" name="TextBox 7"/>
          <p:cNvSpPr txBox="1"/>
          <p:nvPr/>
        </p:nvSpPr>
        <p:spPr>
          <a:xfrm>
            <a:off x="1007180" y="1611028"/>
            <a:ext cx="10820873" cy="1015663"/>
          </a:xfrm>
          <a:prstGeom prst="rect">
            <a:avLst/>
          </a:prstGeom>
          <a:noFill/>
        </p:spPr>
        <p:txBody>
          <a:bodyPr wrap="square" rtlCol="0">
            <a:spAutoFit/>
          </a:bodyPr>
          <a:lstStyle/>
          <a:p>
            <a:pPr algn="just" rtl="1"/>
            <a:r>
              <a:rPr lang="fa-IR" sz="2000" dirty="0">
                <a:cs typeface="B Nazanin" panose="00000400000000000000" pitchFamily="2" charset="-78"/>
              </a:rPr>
              <a:t>دوبلین پایتخت و بزرگ‌ترین شهر ایرلند است . منطقه " مرکزی " متشکل از " شهر درونی " است که بین کانال سلطنتی در شمال شهر و گرند کانال در جنوب قرار دارد . اطراف شهر شامل حومه شهر دوبلین است که حلقه‌ای محاط کننده در اطراف شهر را تشکیل می‌دهد . در دهه‌های اخیر ,  تغییرات جمعیت </a:t>
            </a:r>
            <a:r>
              <a:rPr lang="fa-IR" sz="2000" dirty="0" smtClean="0">
                <a:cs typeface="B Nazanin" panose="00000400000000000000" pitchFamily="2" charset="-78"/>
              </a:rPr>
              <a:t>, </a:t>
            </a:r>
            <a:r>
              <a:rPr lang="fa-IR" sz="2000" dirty="0">
                <a:cs typeface="B Nazanin" panose="00000400000000000000" pitchFamily="2" charset="-78"/>
              </a:rPr>
              <a:t>اشتغال و کاربری اراضی در مناطق مرکزی و حومه شهر </a:t>
            </a:r>
            <a:r>
              <a:rPr lang="fa-IR" sz="2000" dirty="0" smtClean="0">
                <a:cs typeface="B Nazanin" panose="00000400000000000000" pitchFamily="2" charset="-78"/>
              </a:rPr>
              <a:t>تغییرات زیادی رخ داده است.</a:t>
            </a:r>
            <a:endParaRPr lang="en-US" sz="2000" dirty="0">
              <a:cs typeface="B Nazanin" panose="00000400000000000000" pitchFamily="2" charset="-78"/>
            </a:endParaRPr>
          </a:p>
        </p:txBody>
      </p:sp>
      <p:sp>
        <p:nvSpPr>
          <p:cNvPr id="5" name="TextBox 4"/>
          <p:cNvSpPr txBox="1"/>
          <p:nvPr/>
        </p:nvSpPr>
        <p:spPr>
          <a:xfrm>
            <a:off x="1007180" y="3769737"/>
            <a:ext cx="10816046" cy="1938992"/>
          </a:xfrm>
          <a:prstGeom prst="rect">
            <a:avLst/>
          </a:prstGeom>
          <a:noFill/>
        </p:spPr>
        <p:txBody>
          <a:bodyPr wrap="square" rtlCol="0">
            <a:spAutoFit/>
          </a:bodyPr>
          <a:lstStyle/>
          <a:p>
            <a:pPr algn="just" rtl="1"/>
            <a:r>
              <a:rPr lang="fa-IR" sz="2000" dirty="0">
                <a:cs typeface="B Nazanin" panose="00000400000000000000" pitchFamily="2" charset="-78"/>
              </a:rPr>
              <a:t>مهاجرت یا " جابجایی جمعیت " پدیده‌ای شایع در زندگی ایرلندی است و آمار سرشماری نشان‌دهنده کاهش ثابتی در جمعیت روستایی , با افزایش مداوم جمعیت شهری است . در طی چند دهه گذشته , روند رشد " گریز از مرکز " , گسترش شهرنشینی , یا </a:t>
            </a:r>
            <a:r>
              <a:rPr lang="en-US" sz="2000" dirty="0" err="1">
                <a:cs typeface="B Nazanin" panose="00000400000000000000" pitchFamily="2" charset="-78"/>
              </a:rPr>
              <a:t>suburbanisation</a:t>
            </a:r>
            <a:r>
              <a:rPr lang="en-US" sz="2000" dirty="0">
                <a:cs typeface="B Nazanin" panose="00000400000000000000" pitchFamily="2" charset="-78"/>
              </a:rPr>
              <a:t> , </a:t>
            </a:r>
            <a:r>
              <a:rPr lang="fa-IR" sz="2000" dirty="0">
                <a:cs typeface="B Nazanin" panose="00000400000000000000" pitchFamily="2" charset="-78"/>
              </a:rPr>
              <a:t>با رشد جمعیت در اطراف وجود داشته‌است . این امر با افزایش تحرک شخصی به دلیل افزایش مالکیت خودرو تسهیل شده‌است که به مردم امکان رفت و آمد به مناطق مختلف را می‌دهد " جایی که آن‌ها می‌توانند از امکانات موجود در مناطق روستایی لذت ببرند ." رشد بیرونی جمعیت در حومه‌ها تا همین اواخر با کاهش جمعیت در مرکز و یا درونشهر همراه بوده‌است . این تغییرات وضعیت مشابه برای تجربه شهرهای بریتانیا در همین بازه زمانی است .</a:t>
            </a:r>
            <a:endParaRPr lang="en-US" sz="2000" dirty="0">
              <a:cs typeface="B Nazanin" panose="00000400000000000000" pitchFamily="2" charset="-78"/>
            </a:endParaRPr>
          </a:p>
        </p:txBody>
      </p:sp>
      <p:pic>
        <p:nvPicPr>
          <p:cNvPr id="10" name="Picture 9"/>
          <p:cNvPicPr>
            <a:picLocks noChangeAspect="1"/>
          </p:cNvPicPr>
          <p:nvPr/>
        </p:nvPicPr>
        <p:blipFill rotWithShape="1">
          <a:blip r:embed="rId3">
            <a:clrChange>
              <a:clrFrom>
                <a:srgbClr val="000000">
                  <a:alpha val="0"/>
                </a:srgbClr>
              </a:clrFrom>
              <a:clrTo>
                <a:srgbClr val="000000">
                  <a:alpha val="0"/>
                </a:srgbClr>
              </a:clrTo>
            </a:clrChange>
            <a:extLst>
              <a:ext uri="{BEBA8EAE-BF5A-486C-A8C5-ECC9F3942E4B}">
                <a14:imgProps xmlns:a14="http://schemas.microsoft.com/office/drawing/2010/main">
                  <a14:imgLayer r:embed="rId4">
                    <a14:imgEffect>
                      <a14:backgroundRemoval t="3728" b="94859" l="7031" r="91875"/>
                    </a14:imgEffect>
                    <a14:imgEffect>
                      <a14:sharpenSoften amount="50000"/>
                    </a14:imgEffect>
                  </a14:imgLayer>
                </a14:imgProps>
              </a:ext>
            </a:extLst>
          </a:blip>
          <a:srcRect l="26158" t="3695" r="8956" b="18474"/>
          <a:stretch/>
        </p:blipFill>
        <p:spPr>
          <a:xfrm>
            <a:off x="4388116" y="854612"/>
            <a:ext cx="3530990" cy="5148775"/>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6860621" y="113454"/>
            <a:ext cx="5010502" cy="584775"/>
          </a:xfrm>
          <a:prstGeom prst="rect">
            <a:avLst/>
          </a:prstGeom>
          <a:noFill/>
        </p:spPr>
        <p:txBody>
          <a:bodyPr wrap="square" rtlCol="0">
            <a:spAutoFit/>
          </a:bodyPr>
          <a:lstStyle/>
          <a:p>
            <a:pPr algn="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معرفی محدوده کلانشهری دوبلین</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2" name="TextBox 11"/>
          <p:cNvSpPr txBox="1"/>
          <p:nvPr/>
        </p:nvSpPr>
        <p:spPr>
          <a:xfrm>
            <a:off x="9833317" y="3024756"/>
            <a:ext cx="1939330" cy="461665"/>
          </a:xfrm>
          <a:prstGeom prst="rect">
            <a:avLst/>
          </a:prstGeom>
          <a:noFill/>
        </p:spPr>
        <p:txBody>
          <a:bodyPr wrap="square" rtlCol="0">
            <a:spAutoFit/>
          </a:bodyPr>
          <a:lstStyle/>
          <a:p>
            <a:pPr algn="r"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تغییرات جمعیتی</a:t>
            </a:r>
            <a:endParaRPr lang="en-US"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Tree>
    <p:extLst>
      <p:ext uri="{BB962C8B-B14F-4D97-AF65-F5344CB8AC3E}">
        <p14:creationId xmlns:p14="http://schemas.microsoft.com/office/powerpoint/2010/main" val="86119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939" t="6283" r="2432" b="9380"/>
          <a:stretch/>
        </p:blipFill>
        <p:spPr>
          <a:xfrm>
            <a:off x="0" y="0"/>
            <a:ext cx="587828" cy="6858000"/>
          </a:xfrm>
          <a:prstGeom prst="rect">
            <a:avLst/>
          </a:prstGeom>
        </p:spPr>
      </p:pic>
      <p:sp>
        <p:nvSpPr>
          <p:cNvPr id="10" name="TextBox 9"/>
          <p:cNvSpPr txBox="1"/>
          <p:nvPr/>
        </p:nvSpPr>
        <p:spPr>
          <a:xfrm>
            <a:off x="1183528" y="1389357"/>
            <a:ext cx="10412771" cy="4708981"/>
          </a:xfrm>
          <a:prstGeom prst="rect">
            <a:avLst/>
          </a:prstGeom>
          <a:noFill/>
        </p:spPr>
        <p:txBody>
          <a:bodyPr wrap="square" rtlCol="0">
            <a:spAutoFit/>
          </a:bodyPr>
          <a:lstStyle/>
          <a:p>
            <a:pPr marL="285750" indent="-285750" algn="just" rtl="1">
              <a:buFont typeface="Arial" panose="020B0604020202020204" pitchFamily="34" charset="0"/>
              <a:buChar char="•"/>
            </a:pPr>
            <a:r>
              <a:rPr lang="fa-IR" sz="2000" dirty="0">
                <a:cs typeface="B Nazanin" panose="00000400000000000000" pitchFamily="2" charset="-78"/>
              </a:rPr>
              <a:t>عوامل بسیاری در بازار وجود دارند که رشد بیرونی و افزایش حومه گرایی در منطقه را به همراه دارند . قیمت بالای زمین و </a:t>
            </a:r>
            <a:r>
              <a:rPr lang="fa-IR" sz="2000" dirty="0" smtClean="0">
                <a:cs typeface="B Nazanin" panose="00000400000000000000" pitchFamily="2" charset="-78"/>
              </a:rPr>
              <a:t>بازدهی </a:t>
            </a:r>
            <a:r>
              <a:rPr lang="fa-IR" sz="2000" dirty="0">
                <a:cs typeface="B Nazanin" panose="00000400000000000000" pitchFamily="2" charset="-78"/>
              </a:rPr>
              <a:t>بالا در سرمایه‌گذاری در حوزه‌های مرکزی </a:t>
            </a:r>
            <a:r>
              <a:rPr lang="fa-IR" sz="2000" dirty="0" smtClean="0">
                <a:cs typeface="B Nazanin" panose="00000400000000000000" pitchFamily="2" charset="-78"/>
              </a:rPr>
              <a:t>توسعه  همراه با افزایش قیمت زمین را </a:t>
            </a:r>
            <a:r>
              <a:rPr lang="fa-IR" sz="2000" dirty="0">
                <a:cs typeface="B Nazanin" panose="00000400000000000000" pitchFamily="2" charset="-78"/>
              </a:rPr>
              <a:t>تشویق می‌کند . مسکن و صنعت </a:t>
            </a:r>
            <a:r>
              <a:rPr lang="fa-IR" sz="2000" dirty="0" smtClean="0">
                <a:cs typeface="B Nazanin" panose="00000400000000000000" pitchFamily="2" charset="-78"/>
              </a:rPr>
              <a:t>به عنوان کاربری های </a:t>
            </a:r>
            <a:r>
              <a:rPr lang="fa-IR" sz="2000" dirty="0">
                <a:cs typeface="B Nazanin" panose="00000400000000000000" pitchFamily="2" charset="-78"/>
              </a:rPr>
              <a:t>" </a:t>
            </a:r>
            <a:r>
              <a:rPr lang="fa-IR" sz="2000" dirty="0" smtClean="0">
                <a:cs typeface="B Nazanin" panose="00000400000000000000" pitchFamily="2" charset="-78"/>
              </a:rPr>
              <a:t>کم ارزش </a:t>
            </a:r>
            <a:r>
              <a:rPr lang="fa-IR" sz="2000" dirty="0">
                <a:cs typeface="B Nazanin" panose="00000400000000000000" pitchFamily="2" charset="-78"/>
              </a:rPr>
              <a:t>" </a:t>
            </a:r>
            <a:r>
              <a:rPr lang="fa-IR" sz="2000" dirty="0" smtClean="0">
                <a:cs typeface="B Nazanin" panose="00000400000000000000" pitchFamily="2" charset="-78"/>
              </a:rPr>
              <a:t>تلقی می شوند. کاهش کاربری </a:t>
            </a:r>
            <a:r>
              <a:rPr lang="fa-IR" sz="2000" dirty="0">
                <a:cs typeface="B Nazanin" panose="00000400000000000000" pitchFamily="2" charset="-78"/>
              </a:rPr>
              <a:t>صنعتی در درونشهر </a:t>
            </a:r>
            <a:r>
              <a:rPr lang="fa-IR" sz="2000" dirty="0" smtClean="0">
                <a:cs typeface="B Nazanin" panose="00000400000000000000" pitchFamily="2" charset="-78"/>
              </a:rPr>
              <a:t>مهاجرت های بیرونی</a:t>
            </a:r>
            <a:r>
              <a:rPr lang="en-US" sz="2000" dirty="0" smtClean="0">
                <a:cs typeface="B Nazanin" panose="00000400000000000000" pitchFamily="2" charset="-78"/>
              </a:rPr>
              <a:t> </a:t>
            </a:r>
            <a:r>
              <a:rPr lang="fa-IR" sz="2000" dirty="0">
                <a:cs typeface="B Nazanin" panose="00000400000000000000" pitchFamily="2" charset="-78"/>
              </a:rPr>
              <a:t>را تشویق می‌کرد , چرا که کارگران در نزدیکی مناطق صنعتی در حومه شهر </a:t>
            </a:r>
            <a:r>
              <a:rPr lang="fa-IR" sz="2000" dirty="0" smtClean="0">
                <a:cs typeface="B Nazanin" panose="00000400000000000000" pitchFamily="2" charset="-78"/>
              </a:rPr>
              <a:t>تمایل به زندگی دارند. </a:t>
            </a:r>
            <a:r>
              <a:rPr lang="fa-IR" sz="2000" dirty="0">
                <a:cs typeface="B Nazanin" panose="00000400000000000000" pitchFamily="2" charset="-78"/>
              </a:rPr>
              <a:t>نبود فضا , همراه با قیمت بالای زمین , به این معنا بود که توسعه شرکت‌های صنعتی در شهر داخلی اغلب امکان پذیر نبود , بنابراین نفوذ صنعت به حومه شهر را </a:t>
            </a:r>
            <a:r>
              <a:rPr lang="fa-IR" sz="2000" dirty="0" smtClean="0">
                <a:cs typeface="B Nazanin" panose="00000400000000000000" pitchFamily="2" charset="-78"/>
              </a:rPr>
              <a:t>تشویق میکرد. ازدحام </a:t>
            </a:r>
            <a:r>
              <a:rPr lang="fa-IR" sz="2000" dirty="0">
                <a:cs typeface="B Nazanin" panose="00000400000000000000" pitchFamily="2" charset="-78"/>
              </a:rPr>
              <a:t>ترافیک نیز باعث بروز مشکلاتی برای شرکت‌ها شد , زیرا هزینه و زمان تولید را افزایش </a:t>
            </a:r>
            <a:r>
              <a:rPr lang="fa-IR" sz="2000" dirty="0" smtClean="0">
                <a:cs typeface="B Nazanin" panose="00000400000000000000" pitchFamily="2" charset="-78"/>
              </a:rPr>
              <a:t> می داد </a:t>
            </a:r>
            <a:r>
              <a:rPr lang="fa-IR" sz="2000" dirty="0">
                <a:cs typeface="B Nazanin" panose="00000400000000000000" pitchFamily="2" charset="-78"/>
              </a:rPr>
              <a:t>. </a:t>
            </a:r>
            <a:r>
              <a:rPr lang="fa-IR" sz="2000" dirty="0" smtClean="0">
                <a:cs typeface="B Nazanin" panose="00000400000000000000" pitchFamily="2" charset="-78"/>
              </a:rPr>
              <a:t>بنگاه های اقتصادی  </a:t>
            </a:r>
            <a:r>
              <a:rPr lang="fa-IR" sz="2000" dirty="0">
                <a:cs typeface="B Nazanin" panose="00000400000000000000" pitchFamily="2" charset="-78"/>
              </a:rPr>
              <a:t>تنها </a:t>
            </a:r>
            <a:r>
              <a:rPr lang="fa-IR" sz="2000" dirty="0" smtClean="0">
                <a:cs typeface="B Nazanin" panose="00000400000000000000" pitchFamily="2" charset="-78"/>
              </a:rPr>
              <a:t>بخشی </a:t>
            </a:r>
            <a:r>
              <a:rPr lang="fa-IR" sz="2000" dirty="0">
                <a:cs typeface="B Nazanin" panose="00000400000000000000" pitchFamily="2" charset="-78"/>
              </a:rPr>
              <a:t>نبودند که </a:t>
            </a:r>
            <a:r>
              <a:rPr lang="fa-IR" sz="2000" dirty="0" smtClean="0">
                <a:cs typeface="B Nazanin" panose="00000400000000000000" pitchFamily="2" charset="-78"/>
              </a:rPr>
              <a:t>مزایای جهش به اطراف را درک کردند; ساکنان  </a:t>
            </a:r>
            <a:r>
              <a:rPr lang="fa-IR" sz="2000" dirty="0">
                <a:cs typeface="B Nazanin" panose="00000400000000000000" pitchFamily="2" charset="-78"/>
              </a:rPr>
              <a:t>نیز به دلیل سطوح بالای آلودگی , ازدحام ترافیک و </a:t>
            </a:r>
            <a:r>
              <a:rPr lang="fa-IR" sz="2000" dirty="0" smtClean="0">
                <a:cs typeface="B Nazanin" panose="00000400000000000000" pitchFamily="2" charset="-78"/>
              </a:rPr>
              <a:t>نرخ‌های </a:t>
            </a:r>
            <a:r>
              <a:rPr lang="fa-IR" sz="2000" dirty="0">
                <a:cs typeface="B Nazanin" panose="00000400000000000000" pitchFamily="2" charset="-78"/>
              </a:rPr>
              <a:t>بالای </a:t>
            </a:r>
            <a:r>
              <a:rPr lang="fa-IR" sz="2000" dirty="0" smtClean="0">
                <a:cs typeface="B Nazanin" panose="00000400000000000000" pitchFamily="2" charset="-78"/>
              </a:rPr>
              <a:t>جرم و ناامنی </a:t>
            </a:r>
            <a:r>
              <a:rPr lang="fa-IR" sz="2000" dirty="0">
                <a:cs typeface="B Nazanin" panose="00000400000000000000" pitchFamily="2" charset="-78"/>
              </a:rPr>
              <a:t>می‌خواستند شهر را ترک کنند </a:t>
            </a:r>
            <a:r>
              <a:rPr lang="fa-IR" sz="2000" dirty="0" smtClean="0">
                <a:cs typeface="B Nazanin" panose="00000400000000000000" pitchFamily="2" charset="-78"/>
              </a:rPr>
              <a:t>.</a:t>
            </a:r>
          </a:p>
          <a:p>
            <a:pPr marL="285750" indent="-285750" algn="just" rtl="1">
              <a:buFont typeface="Arial" panose="020B0604020202020204" pitchFamily="34" charset="0"/>
              <a:buChar char="•"/>
            </a:pPr>
            <a:r>
              <a:rPr lang="fa-IR" sz="2000" dirty="0">
                <a:cs typeface="B Nazanin" panose="00000400000000000000" pitchFamily="2" charset="-78"/>
              </a:rPr>
              <a:t>سیاست‌هایی که در سطوح مختلف دولت اتخاذ می‌شوند , رشد محیط را ترویج می‌کنند . سیاست‌های منطقه‌بندی شورای بخش دوبلین , منجر به توسعه مسکونی خصوصی در مناطق </a:t>
            </a:r>
            <a:r>
              <a:rPr lang="fa-IR" sz="2000" dirty="0" smtClean="0">
                <a:cs typeface="B Nazanin" panose="00000400000000000000" pitchFamily="2" charset="-78"/>
              </a:rPr>
              <a:t>سبز حومه ای</a:t>
            </a:r>
            <a:r>
              <a:rPr lang="en-US" sz="2000" dirty="0" smtClean="0">
                <a:cs typeface="B Nazanin" panose="00000400000000000000" pitchFamily="2" charset="-78"/>
              </a:rPr>
              <a:t> </a:t>
            </a:r>
            <a:r>
              <a:rPr lang="fa-IR" sz="2000" dirty="0">
                <a:cs typeface="B Nazanin" panose="00000400000000000000" pitchFamily="2" charset="-78"/>
              </a:rPr>
              <a:t>شد . این مساله همراه با بازدارنده قیمت بالای زمین در مرکز شهر , ساخت مسکن در حومه شهر را تشویق کرد . به منظور دستیابی به سیاست تراکم پایین , توسعه مسکن </a:t>
            </a:r>
            <a:r>
              <a:rPr lang="fa-IR" sz="2000" dirty="0" smtClean="0">
                <a:cs typeface="B Nazanin" panose="00000400000000000000" pitchFamily="2" charset="-78"/>
              </a:rPr>
              <a:t>محلی </a:t>
            </a:r>
            <a:r>
              <a:rPr lang="fa-IR" sz="2000" dirty="0">
                <a:cs typeface="B Nazanin" panose="00000400000000000000" pitchFamily="2" charset="-78"/>
              </a:rPr>
              <a:t>بیشتر در مناطق مناطق سبز حومه ای رخ داد . سیاست‌های دولت مرکزی بیش از حد بر روی سایت‌های مناطق سبز حومه ای </a:t>
            </a:r>
            <a:r>
              <a:rPr lang="fa-IR" sz="2000" dirty="0" smtClean="0">
                <a:cs typeface="B Nazanin" panose="00000400000000000000" pitchFamily="2" charset="-78"/>
              </a:rPr>
              <a:t>متمرکز شده است. </a:t>
            </a:r>
            <a:r>
              <a:rPr lang="fa-IR" sz="2000" dirty="0">
                <a:cs typeface="B Nazanin" panose="00000400000000000000" pitchFamily="2" charset="-78"/>
              </a:rPr>
              <a:t>افزایش عوارض در  ساخت خانه‌های جدید , به رشد بیرونی منطقه کمک کردند . سیاست‌های اداره توسعه صنعتی تمایل به جذب شرکت‌ها و توسعه دهندگان صنعتی به مناطق حومه شهر , که در آن املاک صنعتی که آن‌ها ساخته شده‌بودند , را تحریک می‌کرد .</a:t>
            </a:r>
          </a:p>
        </p:txBody>
      </p:sp>
      <p:sp>
        <p:nvSpPr>
          <p:cNvPr id="8" name="TextBox 7"/>
          <p:cNvSpPr txBox="1"/>
          <p:nvPr/>
        </p:nvSpPr>
        <p:spPr>
          <a:xfrm>
            <a:off x="8691155" y="759878"/>
            <a:ext cx="2808514" cy="461665"/>
          </a:xfrm>
          <a:prstGeom prst="rect">
            <a:avLst/>
          </a:prstGeom>
          <a:noFill/>
        </p:spPr>
        <p:txBody>
          <a:bodyPr wrap="square" rtlCol="0">
            <a:spAutoFit/>
          </a:bodyPr>
          <a:lstStyle/>
          <a:p>
            <a:pPr algn="r" rtl="1"/>
            <a:r>
              <a:rPr lang="fa-IR" sz="24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تغییرات کاربری زمین</a:t>
            </a:r>
            <a:endParaRPr lang="en-US" sz="24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
        <p:nvSpPr>
          <p:cNvPr id="11" name="TextBox 10"/>
          <p:cNvSpPr txBox="1"/>
          <p:nvPr/>
        </p:nvSpPr>
        <p:spPr>
          <a:xfrm>
            <a:off x="7047914" y="44921"/>
            <a:ext cx="4964722" cy="584775"/>
          </a:xfrm>
          <a:prstGeom prst="rect">
            <a:avLst/>
          </a:prstGeom>
          <a:noFill/>
        </p:spPr>
        <p:txBody>
          <a:bodyPr wrap="square" rtlCol="0">
            <a:spAutoFit/>
          </a:bodyPr>
          <a:lstStyle/>
          <a:p>
            <a:pPr algn="r" rtl="1"/>
            <a:r>
              <a:rPr lang="fa-IR" sz="3200" dirty="0" smtClean="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rPr>
              <a:t>معرفی محدوده منطقه کلانشهری</a:t>
            </a:r>
            <a:endParaRPr lang="en-US" sz="3200" dirty="0">
              <a:ln>
                <a:solidFill>
                  <a:schemeClr val="tx1"/>
                </a:solidFill>
              </a:ln>
              <a:solidFill>
                <a:schemeClr val="accent6">
                  <a:lumMod val="60000"/>
                  <a:lumOff val="40000"/>
                </a:schemeClr>
              </a:solidFill>
              <a:effectLst>
                <a:outerShdw blurRad="38100" dist="38100" dir="2700000" algn="tl">
                  <a:srgbClr val="000000">
                    <a:alpha val="43137"/>
                  </a:srgbClr>
                </a:outerShdw>
              </a:effectLst>
              <a:cs typeface="B Elham" panose="00000400000000000000" pitchFamily="2" charset="-78"/>
            </a:endParaRPr>
          </a:p>
        </p:txBody>
      </p:sp>
    </p:spTree>
    <p:extLst>
      <p:ext uri="{BB962C8B-B14F-4D97-AF65-F5344CB8AC3E}">
        <p14:creationId xmlns:p14="http://schemas.microsoft.com/office/powerpoint/2010/main" val="531977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1761</TotalTime>
  <Words>7493</Words>
  <Application>Microsoft Office PowerPoint</Application>
  <PresentationFormat>Widescreen</PresentationFormat>
  <Paragraphs>310</Paragraphs>
  <Slides>43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B Bardiya</vt:lpstr>
      <vt:lpstr>B Elham</vt:lpstr>
      <vt:lpstr>B Nazanin</vt:lpstr>
      <vt:lpstr>B Titr</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soheil sharifi</dc:creator>
  <cp:lastModifiedBy>Mohammad</cp:lastModifiedBy>
  <cp:revision>75</cp:revision>
  <dcterms:created xsi:type="dcterms:W3CDTF">2018-06-08T15:03:00Z</dcterms:created>
  <dcterms:modified xsi:type="dcterms:W3CDTF">2019-09-17T12:07:10Z</dcterms:modified>
</cp:coreProperties>
</file>