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2" r:id="rId2"/>
    <p:sldId id="257" r:id="rId3"/>
    <p:sldId id="258" r:id="rId4"/>
    <p:sldId id="264" r:id="rId5"/>
    <p:sldId id="263" r:id="rId6"/>
    <p:sldId id="259" r:id="rId7"/>
    <p:sldId id="265" r:id="rId8"/>
    <p:sldId id="267" r:id="rId9"/>
    <p:sldId id="266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74" r:id="rId18"/>
    <p:sldId id="276" r:id="rId19"/>
    <p:sldId id="277" r:id="rId20"/>
    <p:sldId id="275" r:id="rId21"/>
    <p:sldId id="279" r:id="rId22"/>
    <p:sldId id="280" r:id="rId23"/>
    <p:sldId id="282" r:id="rId24"/>
    <p:sldId id="293" r:id="rId25"/>
    <p:sldId id="283" r:id="rId26"/>
    <p:sldId id="294" r:id="rId27"/>
    <p:sldId id="284" r:id="rId28"/>
    <p:sldId id="285" r:id="rId29"/>
    <p:sldId id="295" r:id="rId30"/>
    <p:sldId id="286" r:id="rId31"/>
    <p:sldId id="296" r:id="rId32"/>
    <p:sldId id="287" r:id="rId33"/>
    <p:sldId id="288" r:id="rId34"/>
    <p:sldId id="262" r:id="rId35"/>
    <p:sldId id="289" r:id="rId36"/>
    <p:sldId id="290" r:id="rId37"/>
    <p:sldId id="291" r:id="rId38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ust\payanname\&#1576;&#1575;&#1585;&#1711;&#1584;&#1575;&#1585;&#1740;\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ust\payanname\&#1576;&#1575;&#1585;&#1711;&#1584;&#1575;&#1585;&#1740;\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ust\payanname\&#1576;&#1575;&#1585;&#1711;&#1584;&#1575;&#1585;&#1740;\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ust\payanname\&#1576;&#1575;&#1585;&#1711;&#1584;&#1575;&#1585;&#1740;\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iust\payanname\&#1576;&#1575;&#1585;&#1711;&#1584;&#1575;&#1585;&#1740;\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0 Soroosh" panose="00000400000000000000" pitchFamily="2" charset="-78"/>
              </a:defRPr>
            </a:pPr>
            <a:r>
              <a:rPr lang="fa-IR"/>
              <a:t>1389</a:t>
            </a:r>
            <a:endParaRPr lang="en-US"/>
          </a:p>
        </c:rich>
      </c:tx>
      <c:layout>
        <c:manualLayout>
          <c:xMode val="edge"/>
          <c:yMode val="edge"/>
          <c:x val="0.36900054361018703"/>
          <c:y val="9.63051647045808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پایدار!$M$13</c:f>
              <c:strCache>
                <c:ptCount val="1"/>
                <c:pt idx="0">
                  <c:v>1389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0 Soroosh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پایدار!$F$15:$F$16</c:f>
              <c:strCache>
                <c:ptCount val="2"/>
                <c:pt idx="0">
                  <c:v>درآمدهای پایدار</c:v>
                </c:pt>
                <c:pt idx="1">
                  <c:v>درآمدهای ناپایدار</c:v>
                </c:pt>
              </c:strCache>
            </c:strRef>
          </c:cat>
          <c:val>
            <c:numRef>
              <c:f>پایدار!$N$15:$N$16</c:f>
              <c:numCache>
                <c:formatCode>0.00</c:formatCode>
                <c:ptCount val="2"/>
                <c:pt idx="0">
                  <c:v>32.443422417902909</c:v>
                </c:pt>
                <c:pt idx="1">
                  <c:v>67.556577582097091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4341872685810394E-2"/>
          <c:y val="3.3008717870023442E-4"/>
          <c:w val="0.9"/>
          <c:h val="0.11592840141455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cs typeface="0 Soroosh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0 Soroosh" panose="00000400000000000000" pitchFamily="2" charset="-78"/>
              </a:defRPr>
            </a:pPr>
            <a:r>
              <a:rPr lang="fa-IR"/>
              <a:t>1390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پایدار!$O$13</c:f>
              <c:strCache>
                <c:ptCount val="1"/>
                <c:pt idx="0">
                  <c:v>1390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0 Soroosh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پایدار!$F$15:$F$16</c:f>
              <c:strCache>
                <c:ptCount val="2"/>
                <c:pt idx="0">
                  <c:v>درآمدهای پایدار</c:v>
                </c:pt>
                <c:pt idx="1">
                  <c:v>درآمدهای ناپایدار</c:v>
                </c:pt>
              </c:strCache>
            </c:strRef>
          </c:cat>
          <c:val>
            <c:numRef>
              <c:f>پایدار!$P$15:$P$16</c:f>
              <c:numCache>
                <c:formatCode>0.000</c:formatCode>
                <c:ptCount val="2"/>
                <c:pt idx="0">
                  <c:v>32.464693654501424</c:v>
                </c:pt>
                <c:pt idx="1">
                  <c:v>67.535306345498583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7188331838070417E-2"/>
          <c:y val="2.1131850634160387E-4"/>
          <c:w val="0.89999986549359146"/>
          <c:h val="0.116602949575635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cs typeface="0 Soroosh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0 Soroosh" panose="00000400000000000000" pitchFamily="2" charset="-78"/>
              </a:defRPr>
            </a:pPr>
            <a:r>
              <a:rPr lang="fa-IR"/>
              <a:t>1391</a:t>
            </a:r>
            <a:endParaRPr lang="en-US"/>
          </a:p>
        </c:rich>
      </c:tx>
      <c:layout>
        <c:manualLayout>
          <c:xMode val="edge"/>
          <c:yMode val="edge"/>
          <c:x val="0.36815290394021377"/>
          <c:y val="9.1336269398843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پایدار!$Q$13</c:f>
              <c:strCache>
                <c:ptCount val="1"/>
                <c:pt idx="0">
                  <c:v>1391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0 Soroosh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پایدار!$F$15:$F$16</c:f>
              <c:strCache>
                <c:ptCount val="2"/>
                <c:pt idx="0">
                  <c:v>درآمدهای پایدار</c:v>
                </c:pt>
                <c:pt idx="1">
                  <c:v>درآمدهای ناپایدار</c:v>
                </c:pt>
              </c:strCache>
            </c:strRef>
          </c:cat>
          <c:val>
            <c:numRef>
              <c:f>پایدار!$R$15:$R$16</c:f>
              <c:numCache>
                <c:formatCode>0.00</c:formatCode>
                <c:ptCount val="2"/>
                <c:pt idx="0">
                  <c:v>33.293071944005696</c:v>
                </c:pt>
                <c:pt idx="1">
                  <c:v>66.706928055994297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8071426654269697E-2"/>
          <c:y val="4.0696780666197108E-3"/>
          <c:w val="0.89999986235782425"/>
          <c:h val="0.116818728969509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cs typeface="0 Soroosh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0 Soroosh" panose="00000400000000000000" pitchFamily="2" charset="-78"/>
              </a:defRPr>
            </a:pPr>
            <a:r>
              <a:rPr lang="fa-IR"/>
              <a:t>1392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پایدار!$S$13</c:f>
              <c:strCache>
                <c:ptCount val="1"/>
                <c:pt idx="0">
                  <c:v>1392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0 Soroosh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پایدار!$F$15:$F$16</c:f>
              <c:strCache>
                <c:ptCount val="2"/>
                <c:pt idx="0">
                  <c:v>درآمدهای پایدار</c:v>
                </c:pt>
                <c:pt idx="1">
                  <c:v>درآمدهای ناپایدار</c:v>
                </c:pt>
              </c:strCache>
            </c:strRef>
          </c:cat>
          <c:val>
            <c:numRef>
              <c:f>پایدار!$T$15:$T$16</c:f>
              <c:numCache>
                <c:formatCode>0.00</c:formatCode>
                <c:ptCount val="2"/>
                <c:pt idx="0">
                  <c:v>36.410263442998399</c:v>
                </c:pt>
                <c:pt idx="1">
                  <c:v>63.589736557001608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721273370320599E-2"/>
          <c:y val="1.3417109029518982E-3"/>
          <c:w val="0.89999986446586333"/>
          <c:h val="0.115158497354684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0 Soroosh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cs typeface="0 Soroosh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536950920797162"/>
          <c:y val="0.31188878165491785"/>
          <c:w val="0.29407755399311891"/>
          <c:h val="0.61194492658958055"/>
        </c:manualLayout>
      </c:layout>
      <c:doughnutChart>
        <c:varyColors val="1"/>
        <c:ser>
          <c:idx val="0"/>
          <c:order val="0"/>
          <c:explosion val="1"/>
          <c:dPt>
            <c:idx val="0"/>
            <c:bubble3D val="0"/>
            <c:spPr>
              <a:pattFill prst="ltUpDiag">
                <a:fgClr>
                  <a:schemeClr val="accent2">
                    <a:shade val="76000"/>
                  </a:schemeClr>
                </a:fgClr>
                <a:bgClr>
                  <a:schemeClr val="accent2">
                    <a:shade val="76000"/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>
                    <a:shade val="76000"/>
                  </a:schemeClr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accent2">
                    <a:tint val="77000"/>
                  </a:schemeClr>
                </a:fgClr>
                <a:bgClr>
                  <a:schemeClr val="accent2">
                    <a:tint val="77000"/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>
                    <a:tint val="77000"/>
                  </a:schemeClr>
                </a:innerShdw>
              </a:effectLst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پایدار!$T$54:$T$55</c:f>
              <c:strCache>
                <c:ptCount val="2"/>
                <c:pt idx="0">
                  <c:v>درآمد فروش مازاد تراکم</c:v>
                </c:pt>
                <c:pt idx="1">
                  <c:v>سایر درآمدها</c:v>
                </c:pt>
              </c:strCache>
            </c:strRef>
          </c:cat>
          <c:val>
            <c:numRef>
              <c:f>پایدار!$S$54:$S$55</c:f>
              <c:numCache>
                <c:formatCode>General</c:formatCode>
                <c:ptCount val="2"/>
                <c:pt idx="0">
                  <c:v>63.67</c:v>
                </c:pt>
                <c:pt idx="1">
                  <c:v>36.33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7AFBC7-F478-4F38-82B0-FFEA4A52098D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A682891-05B0-403C-BA86-558ED4D2620B}">
      <dgm:prSet phldrT="[Text]" custT="1"/>
      <dgm:spPr/>
      <dgm:t>
        <a:bodyPr/>
        <a:lstStyle/>
        <a:p>
          <a:r>
            <a:rPr lang="fa-IR" sz="1800" dirty="0" smtClean="0">
              <a:cs typeface="B Titr" panose="00000700000000000000" pitchFamily="2" charset="-78"/>
            </a:rPr>
            <a:t>انواع راههای شهری</a:t>
          </a:r>
          <a:endParaRPr lang="en-US" sz="1800" dirty="0">
            <a:cs typeface="B Titr" panose="00000700000000000000" pitchFamily="2" charset="-78"/>
          </a:endParaRPr>
        </a:p>
      </dgm:t>
    </dgm:pt>
    <dgm:pt modelId="{2EFDA947-D056-404C-933A-849D3A1546A4}" type="parTrans" cxnId="{D00C7C42-DD80-4DA9-89AE-04BFD5DEAC3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D09A50D4-8E76-4304-B3E9-44DC0A684477}" type="sibTrans" cxnId="{D00C7C42-DD80-4DA9-89AE-04BFD5DEAC3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AFB0A156-DFD5-4AE9-A0B1-9EF2CC5B861E}">
      <dgm:prSet phldrT="[Text]" custT="1"/>
      <dgm:spPr/>
      <dgm:t>
        <a:bodyPr/>
        <a:lstStyle/>
        <a:p>
          <a:r>
            <a:rPr lang="fa-IR" sz="2000" b="1" dirty="0" smtClean="0">
              <a:cs typeface="Nazanin" panose="00000400000000000000" pitchFamily="2" charset="-78"/>
            </a:rPr>
            <a:t>شریانی درجه یک</a:t>
          </a:r>
          <a:endParaRPr lang="en-US" sz="2000" b="1" dirty="0">
            <a:cs typeface="Nazanin" panose="00000400000000000000" pitchFamily="2" charset="-78"/>
          </a:endParaRPr>
        </a:p>
      </dgm:t>
    </dgm:pt>
    <dgm:pt modelId="{3E107E35-DB43-4E65-92DD-9F6C28F37743}" type="parTrans" cxnId="{F54FEC61-133C-4270-893D-C0010FB1855E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CEE844E1-630B-46AA-A80E-3C5E4E38A3FE}" type="sibTrans" cxnId="{F54FEC61-133C-4270-893D-C0010FB1855E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A92CD135-CB17-4F7B-8A6A-FC89955EFC49}">
      <dgm:prSet phldrT="[Text]" custT="1"/>
      <dgm:spPr/>
      <dgm:t>
        <a:bodyPr/>
        <a:lstStyle/>
        <a:p>
          <a:r>
            <a:rPr lang="fa-IR" sz="1800" b="1" dirty="0" smtClean="0">
              <a:cs typeface="Nazanin" panose="00000400000000000000" pitchFamily="2" charset="-78"/>
            </a:rPr>
            <a:t>آزادراه</a:t>
          </a:r>
          <a:endParaRPr lang="en-US" sz="1800" b="1" dirty="0">
            <a:cs typeface="Nazanin" panose="00000400000000000000" pitchFamily="2" charset="-78"/>
          </a:endParaRPr>
        </a:p>
      </dgm:t>
    </dgm:pt>
    <dgm:pt modelId="{CDF98FA6-D18D-465E-A41F-94D604A1D105}" type="parTrans" cxnId="{8189A2D9-8AF4-4B3C-B13F-E4CA070985B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17CC3A9B-AD59-4C29-B2A9-C9262CF74513}" type="sibTrans" cxnId="{8189A2D9-8AF4-4B3C-B13F-E4CA070985B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0A233C52-BE36-4CA6-B0FD-25B9482BA18E}">
      <dgm:prSet phldrT="[Text]" custT="1"/>
      <dgm:spPr/>
      <dgm:t>
        <a:bodyPr/>
        <a:lstStyle/>
        <a:p>
          <a:r>
            <a:rPr lang="fa-IR" sz="1800" b="1" dirty="0" smtClean="0">
              <a:cs typeface="Nazanin" panose="00000400000000000000" pitchFamily="2" charset="-78"/>
            </a:rPr>
            <a:t>بزرگراه</a:t>
          </a:r>
          <a:endParaRPr lang="en-US" sz="1800" b="1" dirty="0">
            <a:cs typeface="Nazanin" panose="00000400000000000000" pitchFamily="2" charset="-78"/>
          </a:endParaRPr>
        </a:p>
      </dgm:t>
    </dgm:pt>
    <dgm:pt modelId="{67D81434-C7B6-42A2-9842-2766885ABAD8}" type="parTrans" cxnId="{CD653694-9FFC-4D5C-8BA0-661E130C67CB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5CE8BB65-8135-4E42-BB75-210D190CBAF9}" type="sibTrans" cxnId="{CD653694-9FFC-4D5C-8BA0-661E130C67CB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061BC664-E268-4DF5-BF30-2D7424317ED8}">
      <dgm:prSet phldrT="[Text]" custT="1"/>
      <dgm:spPr/>
      <dgm:t>
        <a:bodyPr/>
        <a:lstStyle/>
        <a:p>
          <a:r>
            <a:rPr lang="fa-IR" sz="2000" b="1" dirty="0" smtClean="0">
              <a:cs typeface="Nazanin" panose="00000400000000000000" pitchFamily="2" charset="-78"/>
            </a:rPr>
            <a:t>شریانی درجه دو</a:t>
          </a:r>
          <a:endParaRPr lang="en-US" sz="2000" b="1" dirty="0">
            <a:cs typeface="Nazanin" panose="00000400000000000000" pitchFamily="2" charset="-78"/>
          </a:endParaRPr>
        </a:p>
      </dgm:t>
    </dgm:pt>
    <dgm:pt modelId="{75A1C8CA-23F1-4CC2-9F71-A340B08321F0}" type="parTrans" cxnId="{70D93C2D-135B-4BBF-BFB6-F880DFFD9F8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B4B426E3-08F4-4B74-993F-5F0F23C5EF62}" type="sibTrans" cxnId="{70D93C2D-135B-4BBF-BFB6-F880DFFD9F80}">
      <dgm:prSet/>
      <dgm:spPr/>
      <dgm:t>
        <a:bodyPr/>
        <a:lstStyle/>
        <a:p>
          <a:endParaRPr lang="en-US" sz="1800">
            <a:cs typeface="Nazanin" panose="00000400000000000000" pitchFamily="2" charset="-78"/>
          </a:endParaRPr>
        </a:p>
      </dgm:t>
    </dgm:pt>
    <dgm:pt modelId="{50FA8A41-C68D-48C6-BBAB-8EE323505089}">
      <dgm:prSet custT="1"/>
      <dgm:spPr/>
      <dgm:t>
        <a:bodyPr/>
        <a:lstStyle/>
        <a:p>
          <a:r>
            <a:rPr lang="fa-IR" sz="1800" b="1" dirty="0" smtClean="0">
              <a:cs typeface="Nazanin" panose="00000400000000000000" pitchFamily="2" charset="-78"/>
            </a:rPr>
            <a:t>راه عبوری</a:t>
          </a:r>
          <a:endParaRPr lang="en-US" sz="1800" b="1" dirty="0">
            <a:cs typeface="Nazanin" panose="00000400000000000000" pitchFamily="2" charset="-78"/>
          </a:endParaRPr>
        </a:p>
      </dgm:t>
    </dgm:pt>
    <dgm:pt modelId="{CAD70E4E-4304-42F6-9502-C4DE0032693C}" type="parTrans" cxnId="{147C5928-A118-47BA-A642-B633F5D1C3F5}">
      <dgm:prSet/>
      <dgm:spPr/>
      <dgm:t>
        <a:bodyPr/>
        <a:lstStyle/>
        <a:p>
          <a:endParaRPr lang="en-US"/>
        </a:p>
      </dgm:t>
    </dgm:pt>
    <dgm:pt modelId="{FCD8E6DD-9144-446F-8B09-CD6E1DA4032D}" type="sibTrans" cxnId="{147C5928-A118-47BA-A642-B633F5D1C3F5}">
      <dgm:prSet/>
      <dgm:spPr/>
      <dgm:t>
        <a:bodyPr/>
        <a:lstStyle/>
        <a:p>
          <a:endParaRPr lang="en-US"/>
        </a:p>
      </dgm:t>
    </dgm:pt>
    <dgm:pt modelId="{E8A3DB18-BD54-48CC-BBAD-91928953E91D}">
      <dgm:prSet custT="1"/>
      <dgm:spPr/>
      <dgm:t>
        <a:bodyPr/>
        <a:lstStyle/>
        <a:p>
          <a:r>
            <a:rPr lang="fa-IR" sz="2000" b="1" dirty="0" smtClean="0">
              <a:cs typeface="Nazanin" panose="00000400000000000000" pitchFamily="2" charset="-78"/>
            </a:rPr>
            <a:t>خیابان محلی</a:t>
          </a:r>
          <a:endParaRPr lang="en-US" sz="2000" b="1" dirty="0">
            <a:cs typeface="Nazanin" panose="00000400000000000000" pitchFamily="2" charset="-78"/>
          </a:endParaRPr>
        </a:p>
      </dgm:t>
    </dgm:pt>
    <dgm:pt modelId="{13E5A83F-2132-452E-980D-121E9B069104}" type="parTrans" cxnId="{B5223797-5A18-4E1D-AC27-B119D07CB76A}">
      <dgm:prSet/>
      <dgm:spPr/>
      <dgm:t>
        <a:bodyPr/>
        <a:lstStyle/>
        <a:p>
          <a:endParaRPr lang="en-US"/>
        </a:p>
      </dgm:t>
    </dgm:pt>
    <dgm:pt modelId="{68EAB9CB-676F-4CF3-A054-97753E72F36E}" type="sibTrans" cxnId="{B5223797-5A18-4E1D-AC27-B119D07CB76A}">
      <dgm:prSet/>
      <dgm:spPr/>
      <dgm:t>
        <a:bodyPr/>
        <a:lstStyle/>
        <a:p>
          <a:endParaRPr lang="en-US"/>
        </a:p>
      </dgm:t>
    </dgm:pt>
    <dgm:pt modelId="{F13397BD-611E-42F6-87CB-52FBCF26F4F4}" type="pres">
      <dgm:prSet presAssocID="{EB7AFBC7-F478-4F38-82B0-FFEA4A52098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DD322FC-BBCA-4040-A364-C694987427DB}" type="pres">
      <dgm:prSet presAssocID="{EA682891-05B0-403C-BA86-558ED4D2620B}" presName="hierRoot1" presStyleCnt="0"/>
      <dgm:spPr/>
      <dgm:t>
        <a:bodyPr/>
        <a:lstStyle/>
        <a:p>
          <a:pPr rtl="1"/>
          <a:endParaRPr lang="fa-IR"/>
        </a:p>
      </dgm:t>
    </dgm:pt>
    <dgm:pt modelId="{75A784B1-3D0B-400B-AB7E-D550DC0529B1}" type="pres">
      <dgm:prSet presAssocID="{EA682891-05B0-403C-BA86-558ED4D2620B}" presName="composite" presStyleCnt="0"/>
      <dgm:spPr/>
      <dgm:t>
        <a:bodyPr/>
        <a:lstStyle/>
        <a:p>
          <a:pPr rtl="1"/>
          <a:endParaRPr lang="fa-IR"/>
        </a:p>
      </dgm:t>
    </dgm:pt>
    <dgm:pt modelId="{0234C5DF-FE04-4957-AAAE-0E1E5E7EAC61}" type="pres">
      <dgm:prSet presAssocID="{EA682891-05B0-403C-BA86-558ED4D2620B}" presName="background" presStyleLbl="node0" presStyleIdx="0" presStyleCnt="1"/>
      <dgm:spPr/>
      <dgm:t>
        <a:bodyPr/>
        <a:lstStyle/>
        <a:p>
          <a:pPr rtl="1"/>
          <a:endParaRPr lang="fa-IR"/>
        </a:p>
      </dgm:t>
    </dgm:pt>
    <dgm:pt modelId="{9DECA478-1892-44A0-A3C2-59D442B9FB38}" type="pres">
      <dgm:prSet presAssocID="{EA682891-05B0-403C-BA86-558ED4D2620B}" presName="text" presStyleLbl="fgAcc0" presStyleIdx="0" presStyleCnt="1" custScaleX="1338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48C5D9-7C83-4D04-AD24-F90AFED5B6F9}" type="pres">
      <dgm:prSet presAssocID="{EA682891-05B0-403C-BA86-558ED4D2620B}" presName="hierChild2" presStyleCnt="0"/>
      <dgm:spPr/>
      <dgm:t>
        <a:bodyPr/>
        <a:lstStyle/>
        <a:p>
          <a:pPr rtl="1"/>
          <a:endParaRPr lang="fa-IR"/>
        </a:p>
      </dgm:t>
    </dgm:pt>
    <dgm:pt modelId="{50C5030F-F292-4F43-BEF3-427018A4D6EE}" type="pres">
      <dgm:prSet presAssocID="{3E107E35-DB43-4E65-92DD-9F6C28F37743}" presName="Name10" presStyleLbl="parChTrans1D2" presStyleIdx="0" presStyleCnt="3"/>
      <dgm:spPr/>
      <dgm:t>
        <a:bodyPr/>
        <a:lstStyle/>
        <a:p>
          <a:endParaRPr lang="en-US"/>
        </a:p>
      </dgm:t>
    </dgm:pt>
    <dgm:pt modelId="{600DDFE0-1E46-471B-8AFB-DD3462370229}" type="pres">
      <dgm:prSet presAssocID="{AFB0A156-DFD5-4AE9-A0B1-9EF2CC5B861E}" presName="hierRoot2" presStyleCnt="0"/>
      <dgm:spPr/>
      <dgm:t>
        <a:bodyPr/>
        <a:lstStyle/>
        <a:p>
          <a:pPr rtl="1"/>
          <a:endParaRPr lang="fa-IR"/>
        </a:p>
      </dgm:t>
    </dgm:pt>
    <dgm:pt modelId="{5907DBA8-5312-41C8-968F-AB4A302603C0}" type="pres">
      <dgm:prSet presAssocID="{AFB0A156-DFD5-4AE9-A0B1-9EF2CC5B861E}" presName="composite2" presStyleCnt="0"/>
      <dgm:spPr/>
      <dgm:t>
        <a:bodyPr/>
        <a:lstStyle/>
        <a:p>
          <a:pPr rtl="1"/>
          <a:endParaRPr lang="fa-IR"/>
        </a:p>
      </dgm:t>
    </dgm:pt>
    <dgm:pt modelId="{451E0E89-C0AC-46A8-B372-CECF3D2BC590}" type="pres">
      <dgm:prSet presAssocID="{AFB0A156-DFD5-4AE9-A0B1-9EF2CC5B861E}" presName="background2" presStyleLbl="node2" presStyleIdx="0" presStyleCnt="3"/>
      <dgm:spPr/>
      <dgm:t>
        <a:bodyPr/>
        <a:lstStyle/>
        <a:p>
          <a:pPr rtl="1"/>
          <a:endParaRPr lang="fa-IR"/>
        </a:p>
      </dgm:t>
    </dgm:pt>
    <dgm:pt modelId="{4F5639C6-204C-476C-90C3-00AC2E87527D}" type="pres">
      <dgm:prSet presAssocID="{AFB0A156-DFD5-4AE9-A0B1-9EF2CC5B861E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B92BDB-21A7-426B-9EF7-7D729B73B65D}" type="pres">
      <dgm:prSet presAssocID="{AFB0A156-DFD5-4AE9-A0B1-9EF2CC5B861E}" presName="hierChild3" presStyleCnt="0"/>
      <dgm:spPr/>
      <dgm:t>
        <a:bodyPr/>
        <a:lstStyle/>
        <a:p>
          <a:pPr rtl="1"/>
          <a:endParaRPr lang="fa-IR"/>
        </a:p>
      </dgm:t>
    </dgm:pt>
    <dgm:pt modelId="{6A104264-CD65-4703-B20F-E9337C0B0D58}" type="pres">
      <dgm:prSet presAssocID="{CDF98FA6-D18D-465E-A41F-94D604A1D105}" presName="Name17" presStyleLbl="parChTrans1D3" presStyleIdx="0" presStyleCnt="3"/>
      <dgm:spPr/>
      <dgm:t>
        <a:bodyPr/>
        <a:lstStyle/>
        <a:p>
          <a:endParaRPr lang="en-US"/>
        </a:p>
      </dgm:t>
    </dgm:pt>
    <dgm:pt modelId="{D6DBE4B2-D83D-489D-A427-77D8A856486D}" type="pres">
      <dgm:prSet presAssocID="{A92CD135-CB17-4F7B-8A6A-FC89955EFC49}" presName="hierRoot3" presStyleCnt="0"/>
      <dgm:spPr/>
      <dgm:t>
        <a:bodyPr/>
        <a:lstStyle/>
        <a:p>
          <a:pPr rtl="1"/>
          <a:endParaRPr lang="fa-IR"/>
        </a:p>
      </dgm:t>
    </dgm:pt>
    <dgm:pt modelId="{A67574E7-990B-488D-AE10-E8E899098152}" type="pres">
      <dgm:prSet presAssocID="{A92CD135-CB17-4F7B-8A6A-FC89955EFC49}" presName="composite3" presStyleCnt="0"/>
      <dgm:spPr/>
      <dgm:t>
        <a:bodyPr/>
        <a:lstStyle/>
        <a:p>
          <a:pPr rtl="1"/>
          <a:endParaRPr lang="fa-IR"/>
        </a:p>
      </dgm:t>
    </dgm:pt>
    <dgm:pt modelId="{602A6C23-097A-419A-8456-B675F1758242}" type="pres">
      <dgm:prSet presAssocID="{A92CD135-CB17-4F7B-8A6A-FC89955EFC49}" presName="background3" presStyleLbl="node3" presStyleIdx="0" presStyleCnt="3"/>
      <dgm:spPr/>
      <dgm:t>
        <a:bodyPr/>
        <a:lstStyle/>
        <a:p>
          <a:pPr rtl="1"/>
          <a:endParaRPr lang="fa-IR"/>
        </a:p>
      </dgm:t>
    </dgm:pt>
    <dgm:pt modelId="{D03C5E5E-3D61-4402-ADCA-7DFFDA070A2F}" type="pres">
      <dgm:prSet presAssocID="{A92CD135-CB17-4F7B-8A6A-FC89955EFC49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734B2F-A627-452A-98BB-DB66B880BE40}" type="pres">
      <dgm:prSet presAssocID="{A92CD135-CB17-4F7B-8A6A-FC89955EFC49}" presName="hierChild4" presStyleCnt="0"/>
      <dgm:spPr/>
      <dgm:t>
        <a:bodyPr/>
        <a:lstStyle/>
        <a:p>
          <a:pPr rtl="1"/>
          <a:endParaRPr lang="fa-IR"/>
        </a:p>
      </dgm:t>
    </dgm:pt>
    <dgm:pt modelId="{D40E97B6-0923-4AFC-876A-2E00162252C2}" type="pres">
      <dgm:prSet presAssocID="{67D81434-C7B6-42A2-9842-2766885ABAD8}" presName="Name17" presStyleLbl="parChTrans1D3" presStyleIdx="1" presStyleCnt="3"/>
      <dgm:spPr/>
      <dgm:t>
        <a:bodyPr/>
        <a:lstStyle/>
        <a:p>
          <a:endParaRPr lang="en-US"/>
        </a:p>
      </dgm:t>
    </dgm:pt>
    <dgm:pt modelId="{47B39820-E850-4CE6-86A7-4B92C44AF067}" type="pres">
      <dgm:prSet presAssocID="{0A233C52-BE36-4CA6-B0FD-25B9482BA18E}" presName="hierRoot3" presStyleCnt="0"/>
      <dgm:spPr/>
      <dgm:t>
        <a:bodyPr/>
        <a:lstStyle/>
        <a:p>
          <a:pPr rtl="1"/>
          <a:endParaRPr lang="fa-IR"/>
        </a:p>
      </dgm:t>
    </dgm:pt>
    <dgm:pt modelId="{75D9C04F-7EF3-4602-9130-01FED691A37F}" type="pres">
      <dgm:prSet presAssocID="{0A233C52-BE36-4CA6-B0FD-25B9482BA18E}" presName="composite3" presStyleCnt="0"/>
      <dgm:spPr/>
      <dgm:t>
        <a:bodyPr/>
        <a:lstStyle/>
        <a:p>
          <a:pPr rtl="1"/>
          <a:endParaRPr lang="fa-IR"/>
        </a:p>
      </dgm:t>
    </dgm:pt>
    <dgm:pt modelId="{B3AFF77E-FCC9-45A1-A506-C27B24C65509}" type="pres">
      <dgm:prSet presAssocID="{0A233C52-BE36-4CA6-B0FD-25B9482BA18E}" presName="background3" presStyleLbl="node3" presStyleIdx="1" presStyleCnt="3"/>
      <dgm:spPr/>
      <dgm:t>
        <a:bodyPr/>
        <a:lstStyle/>
        <a:p>
          <a:pPr rtl="1"/>
          <a:endParaRPr lang="fa-IR"/>
        </a:p>
      </dgm:t>
    </dgm:pt>
    <dgm:pt modelId="{EEBF1DC7-7C8D-4088-81AA-D31AC732A63C}" type="pres">
      <dgm:prSet presAssocID="{0A233C52-BE36-4CA6-B0FD-25B9482BA18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22EE9C-972B-40DF-A4D9-0B517EF3656D}" type="pres">
      <dgm:prSet presAssocID="{0A233C52-BE36-4CA6-B0FD-25B9482BA18E}" presName="hierChild4" presStyleCnt="0"/>
      <dgm:spPr/>
      <dgm:t>
        <a:bodyPr/>
        <a:lstStyle/>
        <a:p>
          <a:pPr rtl="1"/>
          <a:endParaRPr lang="fa-IR"/>
        </a:p>
      </dgm:t>
    </dgm:pt>
    <dgm:pt modelId="{3F5783CA-F532-4CB8-ACF2-E544D1F36631}" type="pres">
      <dgm:prSet presAssocID="{CAD70E4E-4304-42F6-9502-C4DE0032693C}" presName="Name17" presStyleLbl="parChTrans1D3" presStyleIdx="2" presStyleCnt="3"/>
      <dgm:spPr/>
      <dgm:t>
        <a:bodyPr/>
        <a:lstStyle/>
        <a:p>
          <a:endParaRPr lang="en-US"/>
        </a:p>
      </dgm:t>
    </dgm:pt>
    <dgm:pt modelId="{E0E46542-27E8-4BC2-8350-DD25B1EB42FD}" type="pres">
      <dgm:prSet presAssocID="{50FA8A41-C68D-48C6-BBAB-8EE323505089}" presName="hierRoot3" presStyleCnt="0"/>
      <dgm:spPr/>
      <dgm:t>
        <a:bodyPr/>
        <a:lstStyle/>
        <a:p>
          <a:pPr rtl="1"/>
          <a:endParaRPr lang="fa-IR"/>
        </a:p>
      </dgm:t>
    </dgm:pt>
    <dgm:pt modelId="{4B4B8453-3D7B-4C00-9409-5B537C20463B}" type="pres">
      <dgm:prSet presAssocID="{50FA8A41-C68D-48C6-BBAB-8EE323505089}" presName="composite3" presStyleCnt="0"/>
      <dgm:spPr/>
      <dgm:t>
        <a:bodyPr/>
        <a:lstStyle/>
        <a:p>
          <a:pPr rtl="1"/>
          <a:endParaRPr lang="fa-IR"/>
        </a:p>
      </dgm:t>
    </dgm:pt>
    <dgm:pt modelId="{CC9050E7-372B-4944-B5CB-D94E9A4FCD03}" type="pres">
      <dgm:prSet presAssocID="{50FA8A41-C68D-48C6-BBAB-8EE323505089}" presName="background3" presStyleLbl="node3" presStyleIdx="2" presStyleCnt="3"/>
      <dgm:spPr/>
      <dgm:t>
        <a:bodyPr/>
        <a:lstStyle/>
        <a:p>
          <a:pPr rtl="1"/>
          <a:endParaRPr lang="fa-IR"/>
        </a:p>
      </dgm:t>
    </dgm:pt>
    <dgm:pt modelId="{5DF36F03-CD97-4232-B5DC-86C105A9B47B}" type="pres">
      <dgm:prSet presAssocID="{50FA8A41-C68D-48C6-BBAB-8EE323505089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3DF5DE-EFA3-4AEF-BF50-FF4FCB5DDB58}" type="pres">
      <dgm:prSet presAssocID="{50FA8A41-C68D-48C6-BBAB-8EE323505089}" presName="hierChild4" presStyleCnt="0"/>
      <dgm:spPr/>
      <dgm:t>
        <a:bodyPr/>
        <a:lstStyle/>
        <a:p>
          <a:pPr rtl="1"/>
          <a:endParaRPr lang="fa-IR"/>
        </a:p>
      </dgm:t>
    </dgm:pt>
    <dgm:pt modelId="{2DD8970D-F25C-47C2-A749-494A8827DEF2}" type="pres">
      <dgm:prSet presAssocID="{75A1C8CA-23F1-4CC2-9F71-A340B08321F0}" presName="Name10" presStyleLbl="parChTrans1D2" presStyleIdx="1" presStyleCnt="3"/>
      <dgm:spPr/>
      <dgm:t>
        <a:bodyPr/>
        <a:lstStyle/>
        <a:p>
          <a:endParaRPr lang="en-US"/>
        </a:p>
      </dgm:t>
    </dgm:pt>
    <dgm:pt modelId="{76BDE5D0-ED22-4999-8838-3E5C0795E377}" type="pres">
      <dgm:prSet presAssocID="{061BC664-E268-4DF5-BF30-2D7424317ED8}" presName="hierRoot2" presStyleCnt="0"/>
      <dgm:spPr/>
      <dgm:t>
        <a:bodyPr/>
        <a:lstStyle/>
        <a:p>
          <a:pPr rtl="1"/>
          <a:endParaRPr lang="fa-IR"/>
        </a:p>
      </dgm:t>
    </dgm:pt>
    <dgm:pt modelId="{EAB3B62D-F31D-41E7-A760-47287BAADA33}" type="pres">
      <dgm:prSet presAssocID="{061BC664-E268-4DF5-BF30-2D7424317ED8}" presName="composite2" presStyleCnt="0"/>
      <dgm:spPr/>
      <dgm:t>
        <a:bodyPr/>
        <a:lstStyle/>
        <a:p>
          <a:pPr rtl="1"/>
          <a:endParaRPr lang="fa-IR"/>
        </a:p>
      </dgm:t>
    </dgm:pt>
    <dgm:pt modelId="{36CE1926-154D-48F0-8B6D-DB95FB17194F}" type="pres">
      <dgm:prSet presAssocID="{061BC664-E268-4DF5-BF30-2D7424317ED8}" presName="background2" presStyleLbl="node2" presStyleIdx="1" presStyleCnt="3"/>
      <dgm:spPr/>
      <dgm:t>
        <a:bodyPr/>
        <a:lstStyle/>
        <a:p>
          <a:pPr rtl="1"/>
          <a:endParaRPr lang="fa-IR"/>
        </a:p>
      </dgm:t>
    </dgm:pt>
    <dgm:pt modelId="{0630EF0F-C049-4992-82A4-F84B9D290327}" type="pres">
      <dgm:prSet presAssocID="{061BC664-E268-4DF5-BF30-2D7424317ED8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0C56F3-3250-4189-AF28-B8D7F9CF706D}" type="pres">
      <dgm:prSet presAssocID="{061BC664-E268-4DF5-BF30-2D7424317ED8}" presName="hierChild3" presStyleCnt="0"/>
      <dgm:spPr/>
      <dgm:t>
        <a:bodyPr/>
        <a:lstStyle/>
        <a:p>
          <a:pPr rtl="1"/>
          <a:endParaRPr lang="fa-IR"/>
        </a:p>
      </dgm:t>
    </dgm:pt>
    <dgm:pt modelId="{E1C7CF4D-2D69-44F6-A942-26B0B9DEC3D6}" type="pres">
      <dgm:prSet presAssocID="{13E5A83F-2132-452E-980D-121E9B069104}" presName="Name10" presStyleLbl="parChTrans1D2" presStyleIdx="2" presStyleCnt="3"/>
      <dgm:spPr/>
      <dgm:t>
        <a:bodyPr/>
        <a:lstStyle/>
        <a:p>
          <a:endParaRPr lang="en-US"/>
        </a:p>
      </dgm:t>
    </dgm:pt>
    <dgm:pt modelId="{AF638DD6-C5C4-4261-BF05-FB939C3C74F3}" type="pres">
      <dgm:prSet presAssocID="{E8A3DB18-BD54-48CC-BBAD-91928953E91D}" presName="hierRoot2" presStyleCnt="0"/>
      <dgm:spPr/>
      <dgm:t>
        <a:bodyPr/>
        <a:lstStyle/>
        <a:p>
          <a:pPr rtl="1"/>
          <a:endParaRPr lang="fa-IR"/>
        </a:p>
      </dgm:t>
    </dgm:pt>
    <dgm:pt modelId="{1EAE715C-54D2-46C9-ABA2-23B17DDD38D8}" type="pres">
      <dgm:prSet presAssocID="{E8A3DB18-BD54-48CC-BBAD-91928953E91D}" presName="composite2" presStyleCnt="0"/>
      <dgm:spPr/>
      <dgm:t>
        <a:bodyPr/>
        <a:lstStyle/>
        <a:p>
          <a:pPr rtl="1"/>
          <a:endParaRPr lang="fa-IR"/>
        </a:p>
      </dgm:t>
    </dgm:pt>
    <dgm:pt modelId="{233770A0-7E57-431C-8CFF-B06CCDD7C136}" type="pres">
      <dgm:prSet presAssocID="{E8A3DB18-BD54-48CC-BBAD-91928953E91D}" presName="background2" presStyleLbl="node2" presStyleIdx="2" presStyleCnt="3"/>
      <dgm:spPr/>
      <dgm:t>
        <a:bodyPr/>
        <a:lstStyle/>
        <a:p>
          <a:pPr rtl="1"/>
          <a:endParaRPr lang="fa-IR"/>
        </a:p>
      </dgm:t>
    </dgm:pt>
    <dgm:pt modelId="{1226F35D-7D63-468E-A542-6212EBDFCF90}" type="pres">
      <dgm:prSet presAssocID="{E8A3DB18-BD54-48CC-BBAD-91928953E91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FF7B13-2213-471F-95AC-3DE49A4EF8C3}" type="pres">
      <dgm:prSet presAssocID="{E8A3DB18-BD54-48CC-BBAD-91928953E91D}" presName="hierChild3" presStyleCnt="0"/>
      <dgm:spPr/>
      <dgm:t>
        <a:bodyPr/>
        <a:lstStyle/>
        <a:p>
          <a:pPr rtl="1"/>
          <a:endParaRPr lang="fa-IR"/>
        </a:p>
      </dgm:t>
    </dgm:pt>
  </dgm:ptLst>
  <dgm:cxnLst>
    <dgm:cxn modelId="{147C5928-A118-47BA-A642-B633F5D1C3F5}" srcId="{AFB0A156-DFD5-4AE9-A0B1-9EF2CC5B861E}" destId="{50FA8A41-C68D-48C6-BBAB-8EE323505089}" srcOrd="2" destOrd="0" parTransId="{CAD70E4E-4304-42F6-9502-C4DE0032693C}" sibTransId="{FCD8E6DD-9144-446F-8B09-CD6E1DA4032D}"/>
    <dgm:cxn modelId="{5B5FB053-CC90-4B85-8B82-E27A9E1E6144}" type="presOf" srcId="{061BC664-E268-4DF5-BF30-2D7424317ED8}" destId="{0630EF0F-C049-4992-82A4-F84B9D290327}" srcOrd="0" destOrd="0" presId="urn:microsoft.com/office/officeart/2005/8/layout/hierarchy1"/>
    <dgm:cxn modelId="{0C5013FC-088D-4519-9F44-33494D92488A}" type="presOf" srcId="{CAD70E4E-4304-42F6-9502-C4DE0032693C}" destId="{3F5783CA-F532-4CB8-ACF2-E544D1F36631}" srcOrd="0" destOrd="0" presId="urn:microsoft.com/office/officeart/2005/8/layout/hierarchy1"/>
    <dgm:cxn modelId="{73C21373-00B2-462C-979F-9C2DC434F242}" type="presOf" srcId="{A92CD135-CB17-4F7B-8A6A-FC89955EFC49}" destId="{D03C5E5E-3D61-4402-ADCA-7DFFDA070A2F}" srcOrd="0" destOrd="0" presId="urn:microsoft.com/office/officeart/2005/8/layout/hierarchy1"/>
    <dgm:cxn modelId="{50D11400-D329-4DFB-A6CF-03B162CEF079}" type="presOf" srcId="{13E5A83F-2132-452E-980D-121E9B069104}" destId="{E1C7CF4D-2D69-44F6-A942-26B0B9DEC3D6}" srcOrd="0" destOrd="0" presId="urn:microsoft.com/office/officeart/2005/8/layout/hierarchy1"/>
    <dgm:cxn modelId="{8189A2D9-8AF4-4B3C-B13F-E4CA070985B0}" srcId="{AFB0A156-DFD5-4AE9-A0B1-9EF2CC5B861E}" destId="{A92CD135-CB17-4F7B-8A6A-FC89955EFC49}" srcOrd="0" destOrd="0" parTransId="{CDF98FA6-D18D-465E-A41F-94D604A1D105}" sibTransId="{17CC3A9B-AD59-4C29-B2A9-C9262CF74513}"/>
    <dgm:cxn modelId="{A7FD4A1E-3E68-42B2-BC4E-AC8C0B1FD548}" type="presOf" srcId="{0A233C52-BE36-4CA6-B0FD-25B9482BA18E}" destId="{EEBF1DC7-7C8D-4088-81AA-D31AC732A63C}" srcOrd="0" destOrd="0" presId="urn:microsoft.com/office/officeart/2005/8/layout/hierarchy1"/>
    <dgm:cxn modelId="{D00C7C42-DD80-4DA9-89AE-04BFD5DEAC30}" srcId="{EB7AFBC7-F478-4F38-82B0-FFEA4A52098D}" destId="{EA682891-05B0-403C-BA86-558ED4D2620B}" srcOrd="0" destOrd="0" parTransId="{2EFDA947-D056-404C-933A-849D3A1546A4}" sibTransId="{D09A50D4-8E76-4304-B3E9-44DC0A684477}"/>
    <dgm:cxn modelId="{2D06D023-E144-4A90-9CD2-F23411942C39}" type="presOf" srcId="{AFB0A156-DFD5-4AE9-A0B1-9EF2CC5B861E}" destId="{4F5639C6-204C-476C-90C3-00AC2E87527D}" srcOrd="0" destOrd="0" presId="urn:microsoft.com/office/officeart/2005/8/layout/hierarchy1"/>
    <dgm:cxn modelId="{CD653694-9FFC-4D5C-8BA0-661E130C67CB}" srcId="{AFB0A156-DFD5-4AE9-A0B1-9EF2CC5B861E}" destId="{0A233C52-BE36-4CA6-B0FD-25B9482BA18E}" srcOrd="1" destOrd="0" parTransId="{67D81434-C7B6-42A2-9842-2766885ABAD8}" sibTransId="{5CE8BB65-8135-4E42-BB75-210D190CBAF9}"/>
    <dgm:cxn modelId="{70D93C2D-135B-4BBF-BFB6-F880DFFD9F80}" srcId="{EA682891-05B0-403C-BA86-558ED4D2620B}" destId="{061BC664-E268-4DF5-BF30-2D7424317ED8}" srcOrd="1" destOrd="0" parTransId="{75A1C8CA-23F1-4CC2-9F71-A340B08321F0}" sibTransId="{B4B426E3-08F4-4B74-993F-5F0F23C5EF62}"/>
    <dgm:cxn modelId="{F3BF825E-DEE8-455A-BA71-F3A07A068CDB}" type="presOf" srcId="{EB7AFBC7-F478-4F38-82B0-FFEA4A52098D}" destId="{F13397BD-611E-42F6-87CB-52FBCF26F4F4}" srcOrd="0" destOrd="0" presId="urn:microsoft.com/office/officeart/2005/8/layout/hierarchy1"/>
    <dgm:cxn modelId="{C68610B6-0233-4A59-8E46-08EFE459FBEE}" type="presOf" srcId="{E8A3DB18-BD54-48CC-BBAD-91928953E91D}" destId="{1226F35D-7D63-468E-A542-6212EBDFCF90}" srcOrd="0" destOrd="0" presId="urn:microsoft.com/office/officeart/2005/8/layout/hierarchy1"/>
    <dgm:cxn modelId="{78B08FB8-C3D3-45FE-B573-CA533A1E1D83}" type="presOf" srcId="{75A1C8CA-23F1-4CC2-9F71-A340B08321F0}" destId="{2DD8970D-F25C-47C2-A749-494A8827DEF2}" srcOrd="0" destOrd="0" presId="urn:microsoft.com/office/officeart/2005/8/layout/hierarchy1"/>
    <dgm:cxn modelId="{B5223797-5A18-4E1D-AC27-B119D07CB76A}" srcId="{EA682891-05B0-403C-BA86-558ED4D2620B}" destId="{E8A3DB18-BD54-48CC-BBAD-91928953E91D}" srcOrd="2" destOrd="0" parTransId="{13E5A83F-2132-452E-980D-121E9B069104}" sibTransId="{68EAB9CB-676F-4CF3-A054-97753E72F36E}"/>
    <dgm:cxn modelId="{1B07ECAE-E116-4728-A96E-7541BF0273F0}" type="presOf" srcId="{EA682891-05B0-403C-BA86-558ED4D2620B}" destId="{9DECA478-1892-44A0-A3C2-59D442B9FB38}" srcOrd="0" destOrd="0" presId="urn:microsoft.com/office/officeart/2005/8/layout/hierarchy1"/>
    <dgm:cxn modelId="{F54FEC61-133C-4270-893D-C0010FB1855E}" srcId="{EA682891-05B0-403C-BA86-558ED4D2620B}" destId="{AFB0A156-DFD5-4AE9-A0B1-9EF2CC5B861E}" srcOrd="0" destOrd="0" parTransId="{3E107E35-DB43-4E65-92DD-9F6C28F37743}" sibTransId="{CEE844E1-630B-46AA-A80E-3C5E4E38A3FE}"/>
    <dgm:cxn modelId="{2C975D0B-F3BB-461F-85C2-D6393B393F26}" type="presOf" srcId="{CDF98FA6-D18D-465E-A41F-94D604A1D105}" destId="{6A104264-CD65-4703-B20F-E9337C0B0D58}" srcOrd="0" destOrd="0" presId="urn:microsoft.com/office/officeart/2005/8/layout/hierarchy1"/>
    <dgm:cxn modelId="{77699BE9-9300-4878-9C77-BF7C6F1F48DD}" type="presOf" srcId="{3E107E35-DB43-4E65-92DD-9F6C28F37743}" destId="{50C5030F-F292-4F43-BEF3-427018A4D6EE}" srcOrd="0" destOrd="0" presId="urn:microsoft.com/office/officeart/2005/8/layout/hierarchy1"/>
    <dgm:cxn modelId="{AF462336-41C4-4EDE-B4C5-BA4560004334}" type="presOf" srcId="{50FA8A41-C68D-48C6-BBAB-8EE323505089}" destId="{5DF36F03-CD97-4232-B5DC-86C105A9B47B}" srcOrd="0" destOrd="0" presId="urn:microsoft.com/office/officeart/2005/8/layout/hierarchy1"/>
    <dgm:cxn modelId="{D19EEC26-3B6E-487E-AF3A-B073AFCC28D1}" type="presOf" srcId="{67D81434-C7B6-42A2-9842-2766885ABAD8}" destId="{D40E97B6-0923-4AFC-876A-2E00162252C2}" srcOrd="0" destOrd="0" presId="urn:microsoft.com/office/officeart/2005/8/layout/hierarchy1"/>
    <dgm:cxn modelId="{497CE1A3-F3F6-4AA2-B238-63087F0DDF16}" type="presParOf" srcId="{F13397BD-611E-42F6-87CB-52FBCF26F4F4}" destId="{3DD322FC-BBCA-4040-A364-C694987427DB}" srcOrd="0" destOrd="0" presId="urn:microsoft.com/office/officeart/2005/8/layout/hierarchy1"/>
    <dgm:cxn modelId="{AE2470FF-BFCE-44C5-8E31-DA9351E2DBD4}" type="presParOf" srcId="{3DD322FC-BBCA-4040-A364-C694987427DB}" destId="{75A784B1-3D0B-400B-AB7E-D550DC0529B1}" srcOrd="0" destOrd="0" presId="urn:microsoft.com/office/officeart/2005/8/layout/hierarchy1"/>
    <dgm:cxn modelId="{70471A04-04F9-4A16-8FEA-D7EB4DA876EA}" type="presParOf" srcId="{75A784B1-3D0B-400B-AB7E-D550DC0529B1}" destId="{0234C5DF-FE04-4957-AAAE-0E1E5E7EAC61}" srcOrd="0" destOrd="0" presId="urn:microsoft.com/office/officeart/2005/8/layout/hierarchy1"/>
    <dgm:cxn modelId="{56FF9DF4-9FEF-4F99-8616-E1CB004320CE}" type="presParOf" srcId="{75A784B1-3D0B-400B-AB7E-D550DC0529B1}" destId="{9DECA478-1892-44A0-A3C2-59D442B9FB38}" srcOrd="1" destOrd="0" presId="urn:microsoft.com/office/officeart/2005/8/layout/hierarchy1"/>
    <dgm:cxn modelId="{C848AB1B-C268-4438-AC15-E3CCC1395E21}" type="presParOf" srcId="{3DD322FC-BBCA-4040-A364-C694987427DB}" destId="{B448C5D9-7C83-4D04-AD24-F90AFED5B6F9}" srcOrd="1" destOrd="0" presId="urn:microsoft.com/office/officeart/2005/8/layout/hierarchy1"/>
    <dgm:cxn modelId="{73EB9205-95E4-418B-8A85-8F8979883F06}" type="presParOf" srcId="{B448C5D9-7C83-4D04-AD24-F90AFED5B6F9}" destId="{50C5030F-F292-4F43-BEF3-427018A4D6EE}" srcOrd="0" destOrd="0" presId="urn:microsoft.com/office/officeart/2005/8/layout/hierarchy1"/>
    <dgm:cxn modelId="{8AB1370D-0F03-4466-9246-A887529F2C80}" type="presParOf" srcId="{B448C5D9-7C83-4D04-AD24-F90AFED5B6F9}" destId="{600DDFE0-1E46-471B-8AFB-DD3462370229}" srcOrd="1" destOrd="0" presId="urn:microsoft.com/office/officeart/2005/8/layout/hierarchy1"/>
    <dgm:cxn modelId="{C63ED85D-A3FC-4E2C-811B-A2913BB4DC02}" type="presParOf" srcId="{600DDFE0-1E46-471B-8AFB-DD3462370229}" destId="{5907DBA8-5312-41C8-968F-AB4A302603C0}" srcOrd="0" destOrd="0" presId="urn:microsoft.com/office/officeart/2005/8/layout/hierarchy1"/>
    <dgm:cxn modelId="{A2E6E190-526A-4BA7-A372-72355B082934}" type="presParOf" srcId="{5907DBA8-5312-41C8-968F-AB4A302603C0}" destId="{451E0E89-C0AC-46A8-B372-CECF3D2BC590}" srcOrd="0" destOrd="0" presId="urn:microsoft.com/office/officeart/2005/8/layout/hierarchy1"/>
    <dgm:cxn modelId="{5F911DEE-8C9A-4D2F-BF89-7BAA5A096904}" type="presParOf" srcId="{5907DBA8-5312-41C8-968F-AB4A302603C0}" destId="{4F5639C6-204C-476C-90C3-00AC2E87527D}" srcOrd="1" destOrd="0" presId="urn:microsoft.com/office/officeart/2005/8/layout/hierarchy1"/>
    <dgm:cxn modelId="{3E4B0DCE-AF01-4105-9F8A-398DABC7C0F8}" type="presParOf" srcId="{600DDFE0-1E46-471B-8AFB-DD3462370229}" destId="{A6B92BDB-21A7-426B-9EF7-7D729B73B65D}" srcOrd="1" destOrd="0" presId="urn:microsoft.com/office/officeart/2005/8/layout/hierarchy1"/>
    <dgm:cxn modelId="{0374A9C6-31AD-495B-A7FE-3BBEBF944AB7}" type="presParOf" srcId="{A6B92BDB-21A7-426B-9EF7-7D729B73B65D}" destId="{6A104264-CD65-4703-B20F-E9337C0B0D58}" srcOrd="0" destOrd="0" presId="urn:microsoft.com/office/officeart/2005/8/layout/hierarchy1"/>
    <dgm:cxn modelId="{39FD5F37-4BA0-43A8-86A7-75F637BF2029}" type="presParOf" srcId="{A6B92BDB-21A7-426B-9EF7-7D729B73B65D}" destId="{D6DBE4B2-D83D-489D-A427-77D8A856486D}" srcOrd="1" destOrd="0" presId="urn:microsoft.com/office/officeart/2005/8/layout/hierarchy1"/>
    <dgm:cxn modelId="{8A74AA7D-C402-4D6C-A7F0-ACB61B12936F}" type="presParOf" srcId="{D6DBE4B2-D83D-489D-A427-77D8A856486D}" destId="{A67574E7-990B-488D-AE10-E8E899098152}" srcOrd="0" destOrd="0" presId="urn:microsoft.com/office/officeart/2005/8/layout/hierarchy1"/>
    <dgm:cxn modelId="{63C6C2AF-4FFD-4257-94B2-0E48343113DD}" type="presParOf" srcId="{A67574E7-990B-488D-AE10-E8E899098152}" destId="{602A6C23-097A-419A-8456-B675F1758242}" srcOrd="0" destOrd="0" presId="urn:microsoft.com/office/officeart/2005/8/layout/hierarchy1"/>
    <dgm:cxn modelId="{34B5E5B4-CFDB-4742-8D92-54E1A63CE4BF}" type="presParOf" srcId="{A67574E7-990B-488D-AE10-E8E899098152}" destId="{D03C5E5E-3D61-4402-ADCA-7DFFDA070A2F}" srcOrd="1" destOrd="0" presId="urn:microsoft.com/office/officeart/2005/8/layout/hierarchy1"/>
    <dgm:cxn modelId="{41830754-14AD-4379-8D6F-F53E062DC88C}" type="presParOf" srcId="{D6DBE4B2-D83D-489D-A427-77D8A856486D}" destId="{BE734B2F-A627-452A-98BB-DB66B880BE40}" srcOrd="1" destOrd="0" presId="urn:microsoft.com/office/officeart/2005/8/layout/hierarchy1"/>
    <dgm:cxn modelId="{FC8FF65B-59D5-4E6A-B81A-9E3D07A98745}" type="presParOf" srcId="{A6B92BDB-21A7-426B-9EF7-7D729B73B65D}" destId="{D40E97B6-0923-4AFC-876A-2E00162252C2}" srcOrd="2" destOrd="0" presId="urn:microsoft.com/office/officeart/2005/8/layout/hierarchy1"/>
    <dgm:cxn modelId="{BD0192B5-FDC0-44F1-A431-A388C63B94AA}" type="presParOf" srcId="{A6B92BDB-21A7-426B-9EF7-7D729B73B65D}" destId="{47B39820-E850-4CE6-86A7-4B92C44AF067}" srcOrd="3" destOrd="0" presId="urn:microsoft.com/office/officeart/2005/8/layout/hierarchy1"/>
    <dgm:cxn modelId="{48F424C2-BC15-41E2-AE10-549FC830C38B}" type="presParOf" srcId="{47B39820-E850-4CE6-86A7-4B92C44AF067}" destId="{75D9C04F-7EF3-4602-9130-01FED691A37F}" srcOrd="0" destOrd="0" presId="urn:microsoft.com/office/officeart/2005/8/layout/hierarchy1"/>
    <dgm:cxn modelId="{51173EA4-DBA1-4391-BCCD-3F0F9B096540}" type="presParOf" srcId="{75D9C04F-7EF3-4602-9130-01FED691A37F}" destId="{B3AFF77E-FCC9-45A1-A506-C27B24C65509}" srcOrd="0" destOrd="0" presId="urn:microsoft.com/office/officeart/2005/8/layout/hierarchy1"/>
    <dgm:cxn modelId="{44C315E9-38F4-426F-9AE9-B76349A9D9EA}" type="presParOf" srcId="{75D9C04F-7EF3-4602-9130-01FED691A37F}" destId="{EEBF1DC7-7C8D-4088-81AA-D31AC732A63C}" srcOrd="1" destOrd="0" presId="urn:microsoft.com/office/officeart/2005/8/layout/hierarchy1"/>
    <dgm:cxn modelId="{24718A34-C05E-4EFE-A94B-658EFC278CCA}" type="presParOf" srcId="{47B39820-E850-4CE6-86A7-4B92C44AF067}" destId="{AC22EE9C-972B-40DF-A4D9-0B517EF3656D}" srcOrd="1" destOrd="0" presId="urn:microsoft.com/office/officeart/2005/8/layout/hierarchy1"/>
    <dgm:cxn modelId="{2A628724-9202-4637-B706-FA438BD0A960}" type="presParOf" srcId="{A6B92BDB-21A7-426B-9EF7-7D729B73B65D}" destId="{3F5783CA-F532-4CB8-ACF2-E544D1F36631}" srcOrd="4" destOrd="0" presId="urn:microsoft.com/office/officeart/2005/8/layout/hierarchy1"/>
    <dgm:cxn modelId="{E9A32A30-5F16-4C01-B38C-097ECC7B189A}" type="presParOf" srcId="{A6B92BDB-21A7-426B-9EF7-7D729B73B65D}" destId="{E0E46542-27E8-4BC2-8350-DD25B1EB42FD}" srcOrd="5" destOrd="0" presId="urn:microsoft.com/office/officeart/2005/8/layout/hierarchy1"/>
    <dgm:cxn modelId="{AE58A84A-0E29-4BC1-8C46-B8043F518EBB}" type="presParOf" srcId="{E0E46542-27E8-4BC2-8350-DD25B1EB42FD}" destId="{4B4B8453-3D7B-4C00-9409-5B537C20463B}" srcOrd="0" destOrd="0" presId="urn:microsoft.com/office/officeart/2005/8/layout/hierarchy1"/>
    <dgm:cxn modelId="{F2E98BA4-D6B8-4D98-ACEE-EFF797DFF263}" type="presParOf" srcId="{4B4B8453-3D7B-4C00-9409-5B537C20463B}" destId="{CC9050E7-372B-4944-B5CB-D94E9A4FCD03}" srcOrd="0" destOrd="0" presId="urn:microsoft.com/office/officeart/2005/8/layout/hierarchy1"/>
    <dgm:cxn modelId="{9E857217-37D4-439D-B31F-FF049B439339}" type="presParOf" srcId="{4B4B8453-3D7B-4C00-9409-5B537C20463B}" destId="{5DF36F03-CD97-4232-B5DC-86C105A9B47B}" srcOrd="1" destOrd="0" presId="urn:microsoft.com/office/officeart/2005/8/layout/hierarchy1"/>
    <dgm:cxn modelId="{ADAF6565-33D3-4277-A1F6-405F94D0DA62}" type="presParOf" srcId="{E0E46542-27E8-4BC2-8350-DD25B1EB42FD}" destId="{0B3DF5DE-EFA3-4AEF-BF50-FF4FCB5DDB58}" srcOrd="1" destOrd="0" presId="urn:microsoft.com/office/officeart/2005/8/layout/hierarchy1"/>
    <dgm:cxn modelId="{70440FAF-CEDD-4EA2-A36C-C6560E26B980}" type="presParOf" srcId="{B448C5D9-7C83-4D04-AD24-F90AFED5B6F9}" destId="{2DD8970D-F25C-47C2-A749-494A8827DEF2}" srcOrd="2" destOrd="0" presId="urn:microsoft.com/office/officeart/2005/8/layout/hierarchy1"/>
    <dgm:cxn modelId="{F1B298DB-BB40-4592-98FE-628A4D03C810}" type="presParOf" srcId="{B448C5D9-7C83-4D04-AD24-F90AFED5B6F9}" destId="{76BDE5D0-ED22-4999-8838-3E5C0795E377}" srcOrd="3" destOrd="0" presId="urn:microsoft.com/office/officeart/2005/8/layout/hierarchy1"/>
    <dgm:cxn modelId="{8536F4B0-C892-46DB-B581-7ED085D068CC}" type="presParOf" srcId="{76BDE5D0-ED22-4999-8838-3E5C0795E377}" destId="{EAB3B62D-F31D-41E7-A760-47287BAADA33}" srcOrd="0" destOrd="0" presId="urn:microsoft.com/office/officeart/2005/8/layout/hierarchy1"/>
    <dgm:cxn modelId="{59BD9CA6-771F-40CA-AD14-5AC1A6C5225B}" type="presParOf" srcId="{EAB3B62D-F31D-41E7-A760-47287BAADA33}" destId="{36CE1926-154D-48F0-8B6D-DB95FB17194F}" srcOrd="0" destOrd="0" presId="urn:microsoft.com/office/officeart/2005/8/layout/hierarchy1"/>
    <dgm:cxn modelId="{20AA77BF-8826-4C03-B64A-2B102F4EB305}" type="presParOf" srcId="{EAB3B62D-F31D-41E7-A760-47287BAADA33}" destId="{0630EF0F-C049-4992-82A4-F84B9D290327}" srcOrd="1" destOrd="0" presId="urn:microsoft.com/office/officeart/2005/8/layout/hierarchy1"/>
    <dgm:cxn modelId="{BD220FB4-5488-4220-9AE1-8C40B6AEB6B8}" type="presParOf" srcId="{76BDE5D0-ED22-4999-8838-3E5C0795E377}" destId="{8B0C56F3-3250-4189-AF28-B8D7F9CF706D}" srcOrd="1" destOrd="0" presId="urn:microsoft.com/office/officeart/2005/8/layout/hierarchy1"/>
    <dgm:cxn modelId="{AADDD9D8-6286-46D5-8D9E-E2B4A0D764F1}" type="presParOf" srcId="{B448C5D9-7C83-4D04-AD24-F90AFED5B6F9}" destId="{E1C7CF4D-2D69-44F6-A942-26B0B9DEC3D6}" srcOrd="4" destOrd="0" presId="urn:microsoft.com/office/officeart/2005/8/layout/hierarchy1"/>
    <dgm:cxn modelId="{C8D33EAC-2786-443E-ACB7-DB773E0FD38E}" type="presParOf" srcId="{B448C5D9-7C83-4D04-AD24-F90AFED5B6F9}" destId="{AF638DD6-C5C4-4261-BF05-FB939C3C74F3}" srcOrd="5" destOrd="0" presId="urn:microsoft.com/office/officeart/2005/8/layout/hierarchy1"/>
    <dgm:cxn modelId="{8ABC2FCB-BD70-417F-B476-F7F5018B2013}" type="presParOf" srcId="{AF638DD6-C5C4-4261-BF05-FB939C3C74F3}" destId="{1EAE715C-54D2-46C9-ABA2-23B17DDD38D8}" srcOrd="0" destOrd="0" presId="urn:microsoft.com/office/officeart/2005/8/layout/hierarchy1"/>
    <dgm:cxn modelId="{6D1C2AF0-EFB4-42EA-86CF-49E770652DF0}" type="presParOf" srcId="{1EAE715C-54D2-46C9-ABA2-23B17DDD38D8}" destId="{233770A0-7E57-431C-8CFF-B06CCDD7C136}" srcOrd="0" destOrd="0" presId="urn:microsoft.com/office/officeart/2005/8/layout/hierarchy1"/>
    <dgm:cxn modelId="{B60F08FB-9A1E-4AC4-A59B-73118A701A8D}" type="presParOf" srcId="{1EAE715C-54D2-46C9-ABA2-23B17DDD38D8}" destId="{1226F35D-7D63-468E-A542-6212EBDFCF90}" srcOrd="1" destOrd="0" presId="urn:microsoft.com/office/officeart/2005/8/layout/hierarchy1"/>
    <dgm:cxn modelId="{A56D3E54-0B19-4DB7-9377-9738C0A7C7CD}" type="presParOf" srcId="{AF638DD6-C5C4-4261-BF05-FB939C3C74F3}" destId="{6FFF7B13-2213-471F-95AC-3DE49A4EF8C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F6FDA2-92B9-4B70-808B-77E687DDBF49}" type="doc">
      <dgm:prSet loTypeId="urn:microsoft.com/office/officeart/2005/8/layout/hierarchy1" loCatId="hierarchy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9543345E-3CB7-4161-B005-9690CF71F10E}">
      <dgm:prSet phldrT="[Text]" custT="1"/>
      <dgm:spPr/>
      <dgm:t>
        <a:bodyPr/>
        <a:lstStyle/>
        <a:p>
          <a:pPr algn="ctr"/>
          <a:r>
            <a:rPr lang="fa-IR" sz="1800" b="1" dirty="0" smtClean="0">
              <a:cs typeface="0 Soroosh" panose="00000400000000000000" pitchFamily="2" charset="-78"/>
            </a:rPr>
            <a:t>رضایت از اجرای ابرپروژه صدر </a:t>
          </a:r>
        </a:p>
        <a:p>
          <a:pPr algn="ctr"/>
          <a:r>
            <a:rPr lang="fa-IR" sz="1800" b="1" dirty="0" smtClean="0">
              <a:cs typeface="0 Soroosh" panose="00000400000000000000" pitchFamily="2" charset="-78"/>
            </a:rPr>
            <a:t>2/51</a:t>
          </a:r>
          <a:endParaRPr lang="en-US" sz="1800" b="1" dirty="0">
            <a:cs typeface="0 Soroosh" panose="00000400000000000000" pitchFamily="2" charset="-78"/>
          </a:endParaRPr>
        </a:p>
      </dgm:t>
    </dgm:pt>
    <dgm:pt modelId="{71FD0C19-4147-4730-A751-0341A2A441E6}" type="parTrans" cxnId="{0C30176D-5799-4CAA-9E55-CCCB22535AB4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1A8661FA-FB6E-4563-8DC5-A1EB1366D6D6}" type="sibTrans" cxnId="{0C30176D-5799-4CAA-9E55-CCCB22535AB4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3E6EEE94-2D77-4D3F-A158-7934843F9D59}">
      <dgm:prSet phldrT="[Text]" custT="1"/>
      <dgm:spPr/>
      <dgm:t>
        <a:bodyPr/>
        <a:lstStyle/>
        <a:p>
          <a:pPr algn="ctr"/>
          <a:r>
            <a:rPr lang="fa-IR" sz="1600" b="1" dirty="0" smtClean="0">
              <a:cs typeface="0 Soroosh" panose="00000400000000000000" pitchFamily="2" charset="-78"/>
            </a:rPr>
            <a:t>بعد اقتصادی</a:t>
          </a:r>
          <a:endParaRPr lang="en-US" sz="1600" b="1" dirty="0">
            <a:cs typeface="0 Soroosh" panose="00000400000000000000" pitchFamily="2" charset="-78"/>
          </a:endParaRPr>
        </a:p>
      </dgm:t>
    </dgm:pt>
    <dgm:pt modelId="{814722D0-7674-4F6C-923E-9D519D9A96B4}" type="parTrans" cxnId="{2FC20481-DFE2-4993-AC6C-25F94E47574A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CAD25668-F908-4811-B279-ED0EB43BB3AB}" type="sibTrans" cxnId="{2FC20481-DFE2-4993-AC6C-25F94E47574A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EE34D9DA-DB34-4A59-B3EB-130F0872BAE6}">
      <dgm:prSet phldrT="[Text]"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اقتصاد مکان 2/81</a:t>
          </a:r>
          <a:endParaRPr lang="en-US" sz="1400" b="1" dirty="0">
            <a:cs typeface="0 Soroosh" panose="00000400000000000000" pitchFamily="2" charset="-78"/>
          </a:endParaRPr>
        </a:p>
      </dgm:t>
    </dgm:pt>
    <dgm:pt modelId="{A9CA408D-595D-40A0-A803-A3F3FA822804}" type="parTrans" cxnId="{2DB6DBB3-C7D6-49BB-B3B1-9FE5A353452F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4CE847B9-B69A-4A0C-8186-1FD865F3B478}" type="sibTrans" cxnId="{2DB6DBB3-C7D6-49BB-B3B1-9FE5A353452F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21E51904-266D-4C6F-99E6-7DEC92CE8CFF}">
      <dgm:prSet phldrT="[Text]" custT="1"/>
      <dgm:spPr/>
      <dgm:t>
        <a:bodyPr/>
        <a:lstStyle/>
        <a:p>
          <a:pPr algn="ctr"/>
          <a:r>
            <a:rPr lang="fa-IR" sz="1600" b="1" dirty="0" smtClean="0">
              <a:cs typeface="0 Soroosh" panose="00000400000000000000" pitchFamily="2" charset="-78"/>
            </a:rPr>
            <a:t>بعد کالبدی</a:t>
          </a:r>
          <a:endParaRPr lang="en-US" sz="1600" b="1" dirty="0">
            <a:cs typeface="0 Soroosh" panose="00000400000000000000" pitchFamily="2" charset="-78"/>
          </a:endParaRPr>
        </a:p>
      </dgm:t>
    </dgm:pt>
    <dgm:pt modelId="{885CEE7B-F303-4AF9-813B-27A02CC70E41}" type="parTrans" cxnId="{3D9AA82B-1211-482B-90BF-1B9300463401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AC1AFFC3-829D-4875-9840-8FB94C1A0D84}" type="sibTrans" cxnId="{3D9AA82B-1211-482B-90BF-1B9300463401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BC9D7F43-E33D-49DD-8314-D6C37EF28361}">
      <dgm:prSet phldrT="[Text]"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دسترسی و حمل و نقل 2/87</a:t>
          </a:r>
          <a:endParaRPr lang="en-US" sz="1400" b="1" dirty="0">
            <a:cs typeface="0 Soroosh" panose="00000400000000000000" pitchFamily="2" charset="-78"/>
          </a:endParaRPr>
        </a:p>
      </dgm:t>
    </dgm:pt>
    <dgm:pt modelId="{152B8EB7-D457-49B6-9F9C-A774F802B262}" type="parTrans" cxnId="{BF002B98-C040-4DAC-B32B-3DBEF0795A69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02BFAFF9-1968-44ED-8A74-E770B14688F3}" type="sibTrans" cxnId="{BF002B98-C040-4DAC-B32B-3DBEF0795A69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741E3865-2C6B-4BD7-AA54-81A12E84A618}">
      <dgm:prSet custT="1"/>
      <dgm:spPr/>
      <dgm:t>
        <a:bodyPr/>
        <a:lstStyle/>
        <a:p>
          <a:pPr algn="ctr"/>
          <a:r>
            <a:rPr lang="fa-IR" sz="1600" b="1" dirty="0" smtClean="0">
              <a:cs typeface="0 Soroosh" panose="00000400000000000000" pitchFamily="2" charset="-78"/>
            </a:rPr>
            <a:t>بعد زیست محیطی</a:t>
          </a:r>
          <a:endParaRPr lang="en-US" sz="1600" b="1" dirty="0">
            <a:cs typeface="0 Soroosh" panose="00000400000000000000" pitchFamily="2" charset="-78"/>
          </a:endParaRPr>
        </a:p>
      </dgm:t>
    </dgm:pt>
    <dgm:pt modelId="{9F8B7230-F36A-4D62-9116-BF0EE34F5E06}" type="parTrans" cxnId="{CA1D3305-5F49-4504-BB49-32358AE84472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32C541D5-8063-42EA-8CB4-B818E79FC523}" type="sibTrans" cxnId="{CA1D3305-5F49-4504-BB49-32358AE84472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E12E3C1C-04D6-4646-97B6-F5C43B6C0B4B}">
      <dgm:prSet custT="1"/>
      <dgm:spPr/>
      <dgm:t>
        <a:bodyPr/>
        <a:lstStyle/>
        <a:p>
          <a:pPr algn="ctr"/>
          <a:r>
            <a:rPr lang="fa-IR" sz="1600" b="1" dirty="0" smtClean="0">
              <a:cs typeface="0 Soroosh" panose="00000400000000000000" pitchFamily="2" charset="-78"/>
            </a:rPr>
            <a:t>بعد اجتماعی</a:t>
          </a:r>
          <a:endParaRPr lang="en-US" sz="1600" b="1" dirty="0">
            <a:cs typeface="0 Soroosh" panose="00000400000000000000" pitchFamily="2" charset="-78"/>
          </a:endParaRPr>
        </a:p>
      </dgm:t>
    </dgm:pt>
    <dgm:pt modelId="{9945838D-BF11-4A8C-83FB-954FE7151CD5}" type="parTrans" cxnId="{7658A5A7-B54B-4409-9DE9-2154573C038F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DB52A385-6249-4625-8110-C78D15AC3E0C}" type="sibTrans" cxnId="{7658A5A7-B54B-4409-9DE9-2154573C038F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FA50AEC4-F7E7-4CBC-A149-78D6C15234FA}">
      <dgm:prSet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ایمنی و بهداشت محیطی 2/28</a:t>
          </a:r>
          <a:endParaRPr lang="en-US" sz="1400" b="1" dirty="0">
            <a:cs typeface="0 Soroosh" panose="00000400000000000000" pitchFamily="2" charset="-78"/>
          </a:endParaRPr>
        </a:p>
      </dgm:t>
    </dgm:pt>
    <dgm:pt modelId="{4AA97366-B705-46D0-92C6-50B622379D9E}" type="parTrans" cxnId="{2DDADD44-EED6-49F0-9835-FE874CBD57C0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D22F4D1C-D143-4423-80A9-6726521737CB}" type="sibTrans" cxnId="{2DDADD44-EED6-49F0-9835-FE874CBD57C0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55820DFC-4FF1-4BE6-8089-35AB45914822}">
      <dgm:prSet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امنیت</a:t>
          </a:r>
          <a:r>
            <a:rPr lang="en-US" sz="1400" b="1" dirty="0" smtClean="0">
              <a:cs typeface="0 Soroosh" panose="00000400000000000000" pitchFamily="2" charset="-78"/>
            </a:rPr>
            <a:t>          </a:t>
          </a:r>
          <a:r>
            <a:rPr lang="fa-IR" sz="1400" b="1" dirty="0" smtClean="0">
              <a:cs typeface="0 Soroosh" panose="00000400000000000000" pitchFamily="2" charset="-78"/>
            </a:rPr>
            <a:t>2/65</a:t>
          </a:r>
        </a:p>
      </dgm:t>
    </dgm:pt>
    <dgm:pt modelId="{14E6505C-E0EF-49DC-A827-9EEC905ADA87}" type="parTrans" cxnId="{2BFB1EA4-9D5A-40E2-889A-52FE01A5FD12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CB196DB8-562F-4A10-9D3F-7AB5B9EE34A7}" type="sibTrans" cxnId="{2BFB1EA4-9D5A-40E2-889A-52FE01A5FD12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DAC06A19-032B-49BA-BC22-44519CE2C30A}">
      <dgm:prSet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حس تعلق </a:t>
          </a:r>
          <a:r>
            <a:rPr lang="en-US" sz="1400" b="1" dirty="0" smtClean="0">
              <a:cs typeface="0 Soroosh" panose="00000400000000000000" pitchFamily="2" charset="-78"/>
            </a:rPr>
            <a:t>   </a:t>
          </a:r>
          <a:r>
            <a:rPr lang="fa-IR" sz="1400" b="1" dirty="0" smtClean="0">
              <a:cs typeface="0 Soroosh" panose="00000400000000000000" pitchFamily="2" charset="-78"/>
            </a:rPr>
            <a:t>2/59</a:t>
          </a:r>
          <a:endParaRPr lang="en-US" sz="1400" b="1" dirty="0" smtClean="0">
            <a:cs typeface="0 Soroosh" panose="00000400000000000000" pitchFamily="2" charset="-78"/>
          </a:endParaRPr>
        </a:p>
      </dgm:t>
    </dgm:pt>
    <dgm:pt modelId="{82B89909-06E4-4DDF-B60F-C9CB8B1F8142}" type="parTrans" cxnId="{53D57201-D063-4CD6-89D2-573B7C1EA775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C3EE37BC-C409-4704-850F-6F928E0ADD9F}" type="sibTrans" cxnId="{53D57201-D063-4CD6-89D2-573B7C1EA775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AEA7DC8D-0848-4283-9A51-CA4B9503209B}">
      <dgm:prSet custT="1"/>
      <dgm:spPr/>
      <dgm:t>
        <a:bodyPr/>
        <a:lstStyle/>
        <a:p>
          <a:pPr algn="ctr"/>
          <a:r>
            <a:rPr lang="fa-IR" sz="1400" b="1" dirty="0" smtClean="0">
              <a:cs typeface="0 Soroosh" panose="00000400000000000000" pitchFamily="2" charset="-78"/>
            </a:rPr>
            <a:t>اعتماد نهادی 2/50</a:t>
          </a:r>
          <a:endParaRPr lang="en-US" sz="1400" b="1" dirty="0">
            <a:cs typeface="0 Soroosh" panose="00000400000000000000" pitchFamily="2" charset="-78"/>
          </a:endParaRPr>
        </a:p>
      </dgm:t>
    </dgm:pt>
    <dgm:pt modelId="{F6EBD567-4823-4DD8-851F-DCD07C189867}" type="parTrans" cxnId="{F9515E62-50C6-40C7-A6F7-F4FF96A365CE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F8DD93AB-3FAD-46A5-8AE9-E7F8C3C5A751}" type="sibTrans" cxnId="{F9515E62-50C6-40C7-A6F7-F4FF96A365CE}">
      <dgm:prSet/>
      <dgm:spPr/>
      <dgm:t>
        <a:bodyPr/>
        <a:lstStyle/>
        <a:p>
          <a:pPr algn="ctr"/>
          <a:endParaRPr lang="en-US" sz="1600" b="1">
            <a:cs typeface="0 Soroosh" panose="00000400000000000000" pitchFamily="2" charset="-78"/>
          </a:endParaRPr>
        </a:p>
      </dgm:t>
    </dgm:pt>
    <dgm:pt modelId="{2B656E50-7C3F-4770-8986-DE9644C48C1A}" type="pres">
      <dgm:prSet presAssocID="{0EF6FDA2-92B9-4B70-808B-77E687DDBF4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C9E5D16-87D1-47F0-ABF2-2C581989A881}" type="pres">
      <dgm:prSet presAssocID="{9543345E-3CB7-4161-B005-9690CF71F10E}" presName="hierRoot1" presStyleCnt="0"/>
      <dgm:spPr/>
      <dgm:t>
        <a:bodyPr/>
        <a:lstStyle/>
        <a:p>
          <a:pPr rtl="1"/>
          <a:endParaRPr lang="fa-IR"/>
        </a:p>
      </dgm:t>
    </dgm:pt>
    <dgm:pt modelId="{49A895CD-E0B5-4303-982D-8090A60DC889}" type="pres">
      <dgm:prSet presAssocID="{9543345E-3CB7-4161-B005-9690CF71F10E}" presName="composite" presStyleCnt="0"/>
      <dgm:spPr/>
      <dgm:t>
        <a:bodyPr/>
        <a:lstStyle/>
        <a:p>
          <a:pPr rtl="1"/>
          <a:endParaRPr lang="fa-IR"/>
        </a:p>
      </dgm:t>
    </dgm:pt>
    <dgm:pt modelId="{9C3A5402-F8B0-461A-A8FD-53DB7BBAFC3E}" type="pres">
      <dgm:prSet presAssocID="{9543345E-3CB7-4161-B005-9690CF71F10E}" presName="background" presStyleLbl="node0" presStyleIdx="0" presStyleCnt="1"/>
      <dgm:spPr/>
      <dgm:t>
        <a:bodyPr/>
        <a:lstStyle/>
        <a:p>
          <a:pPr rtl="1"/>
          <a:endParaRPr lang="fa-IR"/>
        </a:p>
      </dgm:t>
    </dgm:pt>
    <dgm:pt modelId="{06AE703C-6213-476F-87BC-99D3F30EFDAD}" type="pres">
      <dgm:prSet presAssocID="{9543345E-3CB7-4161-B005-9690CF71F10E}" presName="text" presStyleLbl="fgAcc0" presStyleIdx="0" presStyleCnt="1" custScaleX="407881" custScaleY="1307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9AA718-37BF-4648-8ED5-C4C016C62BB7}" type="pres">
      <dgm:prSet presAssocID="{9543345E-3CB7-4161-B005-9690CF71F10E}" presName="hierChild2" presStyleCnt="0"/>
      <dgm:spPr/>
      <dgm:t>
        <a:bodyPr/>
        <a:lstStyle/>
        <a:p>
          <a:pPr rtl="1"/>
          <a:endParaRPr lang="fa-IR"/>
        </a:p>
      </dgm:t>
    </dgm:pt>
    <dgm:pt modelId="{C2E7B7A5-FAC6-4F16-8849-6ABF9BF228E3}" type="pres">
      <dgm:prSet presAssocID="{814722D0-7674-4F6C-923E-9D519D9A96B4}" presName="Name10" presStyleLbl="parChTrans1D2" presStyleIdx="0" presStyleCnt="4"/>
      <dgm:spPr/>
      <dgm:t>
        <a:bodyPr/>
        <a:lstStyle/>
        <a:p>
          <a:endParaRPr lang="en-US"/>
        </a:p>
      </dgm:t>
    </dgm:pt>
    <dgm:pt modelId="{0A8135A6-5849-4B46-92E7-C61FB8554BC3}" type="pres">
      <dgm:prSet presAssocID="{3E6EEE94-2D77-4D3F-A158-7934843F9D59}" presName="hierRoot2" presStyleCnt="0"/>
      <dgm:spPr/>
      <dgm:t>
        <a:bodyPr/>
        <a:lstStyle/>
        <a:p>
          <a:pPr rtl="1"/>
          <a:endParaRPr lang="fa-IR"/>
        </a:p>
      </dgm:t>
    </dgm:pt>
    <dgm:pt modelId="{FB0284C2-1391-4888-B9CB-FA7DDA7BEE0D}" type="pres">
      <dgm:prSet presAssocID="{3E6EEE94-2D77-4D3F-A158-7934843F9D59}" presName="composite2" presStyleCnt="0"/>
      <dgm:spPr/>
      <dgm:t>
        <a:bodyPr/>
        <a:lstStyle/>
        <a:p>
          <a:pPr rtl="1"/>
          <a:endParaRPr lang="fa-IR"/>
        </a:p>
      </dgm:t>
    </dgm:pt>
    <dgm:pt modelId="{5E976D42-B6AE-437F-9B2B-32AF282F7BC7}" type="pres">
      <dgm:prSet presAssocID="{3E6EEE94-2D77-4D3F-A158-7934843F9D59}" presName="background2" presStyleLbl="node2" presStyleIdx="0" presStyleCnt="4"/>
      <dgm:spPr/>
      <dgm:t>
        <a:bodyPr/>
        <a:lstStyle/>
        <a:p>
          <a:pPr rtl="1"/>
          <a:endParaRPr lang="fa-IR"/>
        </a:p>
      </dgm:t>
    </dgm:pt>
    <dgm:pt modelId="{76B32DF0-750C-45A4-A3B8-62FD19232814}" type="pres">
      <dgm:prSet presAssocID="{3E6EEE94-2D77-4D3F-A158-7934843F9D59}" presName="text2" presStyleLbl="fgAcc2" presStyleIdx="0" presStyleCnt="4" custScaleY="1422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B9A421-8DB8-46B3-BA90-E41FADF4C0AF}" type="pres">
      <dgm:prSet presAssocID="{3E6EEE94-2D77-4D3F-A158-7934843F9D59}" presName="hierChild3" presStyleCnt="0"/>
      <dgm:spPr/>
      <dgm:t>
        <a:bodyPr/>
        <a:lstStyle/>
        <a:p>
          <a:pPr rtl="1"/>
          <a:endParaRPr lang="fa-IR"/>
        </a:p>
      </dgm:t>
    </dgm:pt>
    <dgm:pt modelId="{44B34AE3-A73A-41F0-8799-DD16040060D1}" type="pres">
      <dgm:prSet presAssocID="{A9CA408D-595D-40A0-A803-A3F3FA822804}" presName="Name17" presStyleLbl="parChTrans1D3" presStyleIdx="0" presStyleCnt="6"/>
      <dgm:spPr/>
      <dgm:t>
        <a:bodyPr/>
        <a:lstStyle/>
        <a:p>
          <a:endParaRPr lang="en-US"/>
        </a:p>
      </dgm:t>
    </dgm:pt>
    <dgm:pt modelId="{57D76716-58BA-445E-9CBB-BF659FC88077}" type="pres">
      <dgm:prSet presAssocID="{EE34D9DA-DB34-4A59-B3EB-130F0872BAE6}" presName="hierRoot3" presStyleCnt="0"/>
      <dgm:spPr/>
      <dgm:t>
        <a:bodyPr/>
        <a:lstStyle/>
        <a:p>
          <a:pPr rtl="1"/>
          <a:endParaRPr lang="fa-IR"/>
        </a:p>
      </dgm:t>
    </dgm:pt>
    <dgm:pt modelId="{C3A07621-F353-4B99-8553-55A652FE0F55}" type="pres">
      <dgm:prSet presAssocID="{EE34D9DA-DB34-4A59-B3EB-130F0872BAE6}" presName="composite3" presStyleCnt="0"/>
      <dgm:spPr/>
      <dgm:t>
        <a:bodyPr/>
        <a:lstStyle/>
        <a:p>
          <a:pPr rtl="1"/>
          <a:endParaRPr lang="fa-IR"/>
        </a:p>
      </dgm:t>
    </dgm:pt>
    <dgm:pt modelId="{F3EA7D64-5FB9-4AF5-BB42-19766602944F}" type="pres">
      <dgm:prSet presAssocID="{EE34D9DA-DB34-4A59-B3EB-130F0872BAE6}" presName="background3" presStyleLbl="node3" presStyleIdx="0" presStyleCnt="6"/>
      <dgm:spPr/>
      <dgm:t>
        <a:bodyPr/>
        <a:lstStyle/>
        <a:p>
          <a:pPr rtl="1"/>
          <a:endParaRPr lang="fa-IR"/>
        </a:p>
      </dgm:t>
    </dgm:pt>
    <dgm:pt modelId="{4BA9FBBE-49D5-41DE-8357-229C1CCD8D0C}" type="pres">
      <dgm:prSet presAssocID="{EE34D9DA-DB34-4A59-B3EB-130F0872BAE6}" presName="text3" presStyleLbl="fgAcc3" presStyleIdx="0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B4A3AC-507E-4BC5-AC18-28651C751275}" type="pres">
      <dgm:prSet presAssocID="{EE34D9DA-DB34-4A59-B3EB-130F0872BAE6}" presName="hierChild4" presStyleCnt="0"/>
      <dgm:spPr/>
      <dgm:t>
        <a:bodyPr/>
        <a:lstStyle/>
        <a:p>
          <a:pPr rtl="1"/>
          <a:endParaRPr lang="fa-IR"/>
        </a:p>
      </dgm:t>
    </dgm:pt>
    <dgm:pt modelId="{2F01B04F-7B87-4E28-9C28-C8F4B4D084B2}" type="pres">
      <dgm:prSet presAssocID="{9F8B7230-F36A-4D62-9116-BF0EE34F5E06}" presName="Name10" presStyleLbl="parChTrans1D2" presStyleIdx="1" presStyleCnt="4"/>
      <dgm:spPr/>
      <dgm:t>
        <a:bodyPr/>
        <a:lstStyle/>
        <a:p>
          <a:endParaRPr lang="en-US"/>
        </a:p>
      </dgm:t>
    </dgm:pt>
    <dgm:pt modelId="{13597D99-3957-4074-89EC-DAAF5921CD53}" type="pres">
      <dgm:prSet presAssocID="{741E3865-2C6B-4BD7-AA54-81A12E84A618}" presName="hierRoot2" presStyleCnt="0"/>
      <dgm:spPr/>
      <dgm:t>
        <a:bodyPr/>
        <a:lstStyle/>
        <a:p>
          <a:pPr rtl="1"/>
          <a:endParaRPr lang="fa-IR"/>
        </a:p>
      </dgm:t>
    </dgm:pt>
    <dgm:pt modelId="{30FFA1BE-9E80-49B2-BED3-2CDE24173A0A}" type="pres">
      <dgm:prSet presAssocID="{741E3865-2C6B-4BD7-AA54-81A12E84A618}" presName="composite2" presStyleCnt="0"/>
      <dgm:spPr/>
      <dgm:t>
        <a:bodyPr/>
        <a:lstStyle/>
        <a:p>
          <a:pPr rtl="1"/>
          <a:endParaRPr lang="fa-IR"/>
        </a:p>
      </dgm:t>
    </dgm:pt>
    <dgm:pt modelId="{1533FF01-2097-46DE-99AE-A0E94B2AC81F}" type="pres">
      <dgm:prSet presAssocID="{741E3865-2C6B-4BD7-AA54-81A12E84A618}" presName="background2" presStyleLbl="node2" presStyleIdx="1" presStyleCnt="4"/>
      <dgm:spPr/>
      <dgm:t>
        <a:bodyPr/>
        <a:lstStyle/>
        <a:p>
          <a:pPr rtl="1"/>
          <a:endParaRPr lang="fa-IR"/>
        </a:p>
      </dgm:t>
    </dgm:pt>
    <dgm:pt modelId="{236C6AD4-7278-4406-85D2-6AB04D46045D}" type="pres">
      <dgm:prSet presAssocID="{741E3865-2C6B-4BD7-AA54-81A12E84A618}" presName="text2" presStyleLbl="fgAcc2" presStyleIdx="1" presStyleCnt="4" custScaleX="114756" custScaleY="1422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DA1CB2-860A-4105-9A37-7AA93AB3BD87}" type="pres">
      <dgm:prSet presAssocID="{741E3865-2C6B-4BD7-AA54-81A12E84A618}" presName="hierChild3" presStyleCnt="0"/>
      <dgm:spPr/>
      <dgm:t>
        <a:bodyPr/>
        <a:lstStyle/>
        <a:p>
          <a:pPr rtl="1"/>
          <a:endParaRPr lang="fa-IR"/>
        </a:p>
      </dgm:t>
    </dgm:pt>
    <dgm:pt modelId="{A539A17A-1F4A-4FCF-9F23-19D97CFC0996}" type="pres">
      <dgm:prSet presAssocID="{4AA97366-B705-46D0-92C6-50B622379D9E}" presName="Name17" presStyleLbl="parChTrans1D3" presStyleIdx="1" presStyleCnt="6"/>
      <dgm:spPr/>
      <dgm:t>
        <a:bodyPr/>
        <a:lstStyle/>
        <a:p>
          <a:endParaRPr lang="en-US"/>
        </a:p>
      </dgm:t>
    </dgm:pt>
    <dgm:pt modelId="{E5B3CAF4-C143-4EE0-85B0-91157F3BB73A}" type="pres">
      <dgm:prSet presAssocID="{FA50AEC4-F7E7-4CBC-A149-78D6C15234FA}" presName="hierRoot3" presStyleCnt="0"/>
      <dgm:spPr/>
      <dgm:t>
        <a:bodyPr/>
        <a:lstStyle/>
        <a:p>
          <a:pPr rtl="1"/>
          <a:endParaRPr lang="fa-IR"/>
        </a:p>
      </dgm:t>
    </dgm:pt>
    <dgm:pt modelId="{9C0E3F24-BC08-4B0A-9C20-0C71E2623310}" type="pres">
      <dgm:prSet presAssocID="{FA50AEC4-F7E7-4CBC-A149-78D6C15234FA}" presName="composite3" presStyleCnt="0"/>
      <dgm:spPr/>
      <dgm:t>
        <a:bodyPr/>
        <a:lstStyle/>
        <a:p>
          <a:pPr rtl="1"/>
          <a:endParaRPr lang="fa-IR"/>
        </a:p>
      </dgm:t>
    </dgm:pt>
    <dgm:pt modelId="{AE75FCAB-21D3-4BAF-B296-865D4CD2ACB6}" type="pres">
      <dgm:prSet presAssocID="{FA50AEC4-F7E7-4CBC-A149-78D6C15234FA}" presName="background3" presStyleLbl="node3" presStyleIdx="1" presStyleCnt="6"/>
      <dgm:spPr/>
      <dgm:t>
        <a:bodyPr/>
        <a:lstStyle/>
        <a:p>
          <a:pPr rtl="1"/>
          <a:endParaRPr lang="fa-IR"/>
        </a:p>
      </dgm:t>
    </dgm:pt>
    <dgm:pt modelId="{E98FED3E-DFD9-47E6-AFBB-B565F1DBAC32}" type="pres">
      <dgm:prSet presAssocID="{FA50AEC4-F7E7-4CBC-A149-78D6C15234FA}" presName="text3" presStyleLbl="fgAcc3" presStyleIdx="1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E89C2D-5A8D-45B4-8A5E-6DC8EE1203B6}" type="pres">
      <dgm:prSet presAssocID="{FA50AEC4-F7E7-4CBC-A149-78D6C15234FA}" presName="hierChild4" presStyleCnt="0"/>
      <dgm:spPr/>
      <dgm:t>
        <a:bodyPr/>
        <a:lstStyle/>
        <a:p>
          <a:pPr rtl="1"/>
          <a:endParaRPr lang="fa-IR"/>
        </a:p>
      </dgm:t>
    </dgm:pt>
    <dgm:pt modelId="{E4D4A9EF-3741-4C53-9EDF-3CBD4D60EBDA}" type="pres">
      <dgm:prSet presAssocID="{9945838D-BF11-4A8C-83FB-954FE7151CD5}" presName="Name10" presStyleLbl="parChTrans1D2" presStyleIdx="2" presStyleCnt="4"/>
      <dgm:spPr/>
      <dgm:t>
        <a:bodyPr/>
        <a:lstStyle/>
        <a:p>
          <a:endParaRPr lang="en-US"/>
        </a:p>
      </dgm:t>
    </dgm:pt>
    <dgm:pt modelId="{4FC7EA96-0C6B-4DEE-ABC9-6715099E3621}" type="pres">
      <dgm:prSet presAssocID="{E12E3C1C-04D6-4646-97B6-F5C43B6C0B4B}" presName="hierRoot2" presStyleCnt="0"/>
      <dgm:spPr/>
      <dgm:t>
        <a:bodyPr/>
        <a:lstStyle/>
        <a:p>
          <a:pPr rtl="1"/>
          <a:endParaRPr lang="fa-IR"/>
        </a:p>
      </dgm:t>
    </dgm:pt>
    <dgm:pt modelId="{ECCBF82F-51FD-4E79-8823-EBFACB0D937A}" type="pres">
      <dgm:prSet presAssocID="{E12E3C1C-04D6-4646-97B6-F5C43B6C0B4B}" presName="composite2" presStyleCnt="0"/>
      <dgm:spPr/>
      <dgm:t>
        <a:bodyPr/>
        <a:lstStyle/>
        <a:p>
          <a:pPr rtl="1"/>
          <a:endParaRPr lang="fa-IR"/>
        </a:p>
      </dgm:t>
    </dgm:pt>
    <dgm:pt modelId="{1BC6A315-51BB-4E70-AE34-B44DAFA54E42}" type="pres">
      <dgm:prSet presAssocID="{E12E3C1C-04D6-4646-97B6-F5C43B6C0B4B}" presName="background2" presStyleLbl="node2" presStyleIdx="2" presStyleCnt="4"/>
      <dgm:spPr/>
      <dgm:t>
        <a:bodyPr/>
        <a:lstStyle/>
        <a:p>
          <a:pPr rtl="1"/>
          <a:endParaRPr lang="fa-IR"/>
        </a:p>
      </dgm:t>
    </dgm:pt>
    <dgm:pt modelId="{C6535EE8-BF03-48E0-9FCF-8ADCCA2B0FCD}" type="pres">
      <dgm:prSet presAssocID="{E12E3C1C-04D6-4646-97B6-F5C43B6C0B4B}" presName="text2" presStyleLbl="fgAcc2" presStyleIdx="2" presStyleCnt="4" custScaleY="1422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4692E7-8CA1-471E-8BD3-BAD4C3BDD490}" type="pres">
      <dgm:prSet presAssocID="{E12E3C1C-04D6-4646-97B6-F5C43B6C0B4B}" presName="hierChild3" presStyleCnt="0"/>
      <dgm:spPr/>
      <dgm:t>
        <a:bodyPr/>
        <a:lstStyle/>
        <a:p>
          <a:pPr rtl="1"/>
          <a:endParaRPr lang="fa-IR"/>
        </a:p>
      </dgm:t>
    </dgm:pt>
    <dgm:pt modelId="{DF67C6E3-684B-4ED1-AD4D-4D8E2E22E57F}" type="pres">
      <dgm:prSet presAssocID="{14E6505C-E0EF-49DC-A827-9EEC905ADA87}" presName="Name17" presStyleLbl="parChTrans1D3" presStyleIdx="2" presStyleCnt="6"/>
      <dgm:spPr/>
      <dgm:t>
        <a:bodyPr/>
        <a:lstStyle/>
        <a:p>
          <a:endParaRPr lang="en-US"/>
        </a:p>
      </dgm:t>
    </dgm:pt>
    <dgm:pt modelId="{BA2C755F-2CC8-4920-94ED-C08C7325075B}" type="pres">
      <dgm:prSet presAssocID="{55820DFC-4FF1-4BE6-8089-35AB45914822}" presName="hierRoot3" presStyleCnt="0"/>
      <dgm:spPr/>
      <dgm:t>
        <a:bodyPr/>
        <a:lstStyle/>
        <a:p>
          <a:pPr rtl="1"/>
          <a:endParaRPr lang="fa-IR"/>
        </a:p>
      </dgm:t>
    </dgm:pt>
    <dgm:pt modelId="{DDC1FE96-4708-4613-BBCB-5B03D760BF7F}" type="pres">
      <dgm:prSet presAssocID="{55820DFC-4FF1-4BE6-8089-35AB45914822}" presName="composite3" presStyleCnt="0"/>
      <dgm:spPr/>
      <dgm:t>
        <a:bodyPr/>
        <a:lstStyle/>
        <a:p>
          <a:pPr rtl="1"/>
          <a:endParaRPr lang="fa-IR"/>
        </a:p>
      </dgm:t>
    </dgm:pt>
    <dgm:pt modelId="{3871B3CD-D119-4B68-A024-40CDE83E936A}" type="pres">
      <dgm:prSet presAssocID="{55820DFC-4FF1-4BE6-8089-35AB45914822}" presName="background3" presStyleLbl="node3" presStyleIdx="2" presStyleCnt="6"/>
      <dgm:spPr/>
      <dgm:t>
        <a:bodyPr/>
        <a:lstStyle/>
        <a:p>
          <a:pPr rtl="1"/>
          <a:endParaRPr lang="fa-IR"/>
        </a:p>
      </dgm:t>
    </dgm:pt>
    <dgm:pt modelId="{6309A33B-7BE1-40BE-BA00-2B19F2090042}" type="pres">
      <dgm:prSet presAssocID="{55820DFC-4FF1-4BE6-8089-35AB45914822}" presName="text3" presStyleLbl="fgAcc3" presStyleIdx="2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61F30D-B6D1-46FD-9F4C-6DB3183D5149}" type="pres">
      <dgm:prSet presAssocID="{55820DFC-4FF1-4BE6-8089-35AB45914822}" presName="hierChild4" presStyleCnt="0"/>
      <dgm:spPr/>
      <dgm:t>
        <a:bodyPr/>
        <a:lstStyle/>
        <a:p>
          <a:pPr rtl="1"/>
          <a:endParaRPr lang="fa-IR"/>
        </a:p>
      </dgm:t>
    </dgm:pt>
    <dgm:pt modelId="{FA6C8A4D-6EA1-4CC3-B395-3ED770E56A2D}" type="pres">
      <dgm:prSet presAssocID="{82B89909-06E4-4DDF-B60F-C9CB8B1F8142}" presName="Name17" presStyleLbl="parChTrans1D3" presStyleIdx="3" presStyleCnt="6"/>
      <dgm:spPr/>
      <dgm:t>
        <a:bodyPr/>
        <a:lstStyle/>
        <a:p>
          <a:endParaRPr lang="en-US"/>
        </a:p>
      </dgm:t>
    </dgm:pt>
    <dgm:pt modelId="{AFA8848D-C884-4014-9CE8-C18041B3AC00}" type="pres">
      <dgm:prSet presAssocID="{DAC06A19-032B-49BA-BC22-44519CE2C30A}" presName="hierRoot3" presStyleCnt="0"/>
      <dgm:spPr/>
      <dgm:t>
        <a:bodyPr/>
        <a:lstStyle/>
        <a:p>
          <a:pPr rtl="1"/>
          <a:endParaRPr lang="fa-IR"/>
        </a:p>
      </dgm:t>
    </dgm:pt>
    <dgm:pt modelId="{C8BA29A8-E135-452A-93DE-0ACBE2E6C216}" type="pres">
      <dgm:prSet presAssocID="{DAC06A19-032B-49BA-BC22-44519CE2C30A}" presName="composite3" presStyleCnt="0"/>
      <dgm:spPr/>
      <dgm:t>
        <a:bodyPr/>
        <a:lstStyle/>
        <a:p>
          <a:pPr rtl="1"/>
          <a:endParaRPr lang="fa-IR"/>
        </a:p>
      </dgm:t>
    </dgm:pt>
    <dgm:pt modelId="{1E3919DA-7604-47B8-B593-FDA5F5343878}" type="pres">
      <dgm:prSet presAssocID="{DAC06A19-032B-49BA-BC22-44519CE2C30A}" presName="background3" presStyleLbl="node3" presStyleIdx="3" presStyleCnt="6"/>
      <dgm:spPr/>
      <dgm:t>
        <a:bodyPr/>
        <a:lstStyle/>
        <a:p>
          <a:pPr rtl="1"/>
          <a:endParaRPr lang="fa-IR"/>
        </a:p>
      </dgm:t>
    </dgm:pt>
    <dgm:pt modelId="{144C4822-C923-4DF1-BCC2-74159B38DF13}" type="pres">
      <dgm:prSet presAssocID="{DAC06A19-032B-49BA-BC22-44519CE2C30A}" presName="text3" presStyleLbl="fgAcc3" presStyleIdx="3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3F1223-F359-4472-9258-BBB2E6E6A6FE}" type="pres">
      <dgm:prSet presAssocID="{DAC06A19-032B-49BA-BC22-44519CE2C30A}" presName="hierChild4" presStyleCnt="0"/>
      <dgm:spPr/>
      <dgm:t>
        <a:bodyPr/>
        <a:lstStyle/>
        <a:p>
          <a:pPr rtl="1"/>
          <a:endParaRPr lang="fa-IR"/>
        </a:p>
      </dgm:t>
    </dgm:pt>
    <dgm:pt modelId="{D11E93F1-6C44-496C-BCA7-D2546EFD39E3}" type="pres">
      <dgm:prSet presAssocID="{F6EBD567-4823-4DD8-851F-DCD07C189867}" presName="Name17" presStyleLbl="parChTrans1D3" presStyleIdx="4" presStyleCnt="6"/>
      <dgm:spPr/>
      <dgm:t>
        <a:bodyPr/>
        <a:lstStyle/>
        <a:p>
          <a:endParaRPr lang="en-US"/>
        </a:p>
      </dgm:t>
    </dgm:pt>
    <dgm:pt modelId="{03D49DA6-42BB-4715-9B0C-CEC73A38DA02}" type="pres">
      <dgm:prSet presAssocID="{AEA7DC8D-0848-4283-9A51-CA4B9503209B}" presName="hierRoot3" presStyleCnt="0"/>
      <dgm:spPr/>
      <dgm:t>
        <a:bodyPr/>
        <a:lstStyle/>
        <a:p>
          <a:pPr rtl="1"/>
          <a:endParaRPr lang="fa-IR"/>
        </a:p>
      </dgm:t>
    </dgm:pt>
    <dgm:pt modelId="{EDD134F4-C97B-4D31-AC5A-0D9D37696532}" type="pres">
      <dgm:prSet presAssocID="{AEA7DC8D-0848-4283-9A51-CA4B9503209B}" presName="composite3" presStyleCnt="0"/>
      <dgm:spPr/>
      <dgm:t>
        <a:bodyPr/>
        <a:lstStyle/>
        <a:p>
          <a:pPr rtl="1"/>
          <a:endParaRPr lang="fa-IR"/>
        </a:p>
      </dgm:t>
    </dgm:pt>
    <dgm:pt modelId="{14A89FEB-5389-480A-8515-05B8FEDE2420}" type="pres">
      <dgm:prSet presAssocID="{AEA7DC8D-0848-4283-9A51-CA4B9503209B}" presName="background3" presStyleLbl="node3" presStyleIdx="4" presStyleCnt="6"/>
      <dgm:spPr/>
      <dgm:t>
        <a:bodyPr/>
        <a:lstStyle/>
        <a:p>
          <a:pPr rtl="1"/>
          <a:endParaRPr lang="fa-IR"/>
        </a:p>
      </dgm:t>
    </dgm:pt>
    <dgm:pt modelId="{A582E77E-AA63-46E1-BDF5-92AB5CA20317}" type="pres">
      <dgm:prSet presAssocID="{AEA7DC8D-0848-4283-9A51-CA4B9503209B}" presName="text3" presStyleLbl="fgAcc3" presStyleIdx="4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29C911-5AF1-4F99-BC3F-4DA8836CA8F3}" type="pres">
      <dgm:prSet presAssocID="{AEA7DC8D-0848-4283-9A51-CA4B9503209B}" presName="hierChild4" presStyleCnt="0"/>
      <dgm:spPr/>
      <dgm:t>
        <a:bodyPr/>
        <a:lstStyle/>
        <a:p>
          <a:pPr rtl="1"/>
          <a:endParaRPr lang="fa-IR"/>
        </a:p>
      </dgm:t>
    </dgm:pt>
    <dgm:pt modelId="{DB2AFF21-18E6-4BE4-9B18-C874584677C0}" type="pres">
      <dgm:prSet presAssocID="{885CEE7B-F303-4AF9-813B-27A02CC70E41}" presName="Name10" presStyleLbl="parChTrans1D2" presStyleIdx="3" presStyleCnt="4"/>
      <dgm:spPr/>
      <dgm:t>
        <a:bodyPr/>
        <a:lstStyle/>
        <a:p>
          <a:endParaRPr lang="en-US"/>
        </a:p>
      </dgm:t>
    </dgm:pt>
    <dgm:pt modelId="{6E1C2880-0330-49AE-8E7C-5321F7716922}" type="pres">
      <dgm:prSet presAssocID="{21E51904-266D-4C6F-99E6-7DEC92CE8CFF}" presName="hierRoot2" presStyleCnt="0"/>
      <dgm:spPr/>
      <dgm:t>
        <a:bodyPr/>
        <a:lstStyle/>
        <a:p>
          <a:pPr rtl="1"/>
          <a:endParaRPr lang="fa-IR"/>
        </a:p>
      </dgm:t>
    </dgm:pt>
    <dgm:pt modelId="{D9ED11C3-0885-489B-AB58-DEBBBD83CBF1}" type="pres">
      <dgm:prSet presAssocID="{21E51904-266D-4C6F-99E6-7DEC92CE8CFF}" presName="composite2" presStyleCnt="0"/>
      <dgm:spPr/>
      <dgm:t>
        <a:bodyPr/>
        <a:lstStyle/>
        <a:p>
          <a:pPr rtl="1"/>
          <a:endParaRPr lang="fa-IR"/>
        </a:p>
      </dgm:t>
    </dgm:pt>
    <dgm:pt modelId="{BE11DE77-68C6-4342-804F-62F5FA4A54CB}" type="pres">
      <dgm:prSet presAssocID="{21E51904-266D-4C6F-99E6-7DEC92CE8CFF}" presName="background2" presStyleLbl="node2" presStyleIdx="3" presStyleCnt="4"/>
      <dgm:spPr/>
      <dgm:t>
        <a:bodyPr/>
        <a:lstStyle/>
        <a:p>
          <a:pPr rtl="1"/>
          <a:endParaRPr lang="fa-IR"/>
        </a:p>
      </dgm:t>
    </dgm:pt>
    <dgm:pt modelId="{0C93F482-0C06-40B0-8AFD-69CB0E3DC642}" type="pres">
      <dgm:prSet presAssocID="{21E51904-266D-4C6F-99E6-7DEC92CE8CFF}" presName="text2" presStyleLbl="fgAcc2" presStyleIdx="3" presStyleCnt="4" custScaleY="1422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32F399-B466-47CE-B9F3-CAD960746C56}" type="pres">
      <dgm:prSet presAssocID="{21E51904-266D-4C6F-99E6-7DEC92CE8CFF}" presName="hierChild3" presStyleCnt="0"/>
      <dgm:spPr/>
      <dgm:t>
        <a:bodyPr/>
        <a:lstStyle/>
        <a:p>
          <a:pPr rtl="1"/>
          <a:endParaRPr lang="fa-IR"/>
        </a:p>
      </dgm:t>
    </dgm:pt>
    <dgm:pt modelId="{E3F2BDEE-D0B5-47CD-BCE6-DDDFAF56111D}" type="pres">
      <dgm:prSet presAssocID="{152B8EB7-D457-49B6-9F9C-A774F802B262}" presName="Name17" presStyleLbl="parChTrans1D3" presStyleIdx="5" presStyleCnt="6"/>
      <dgm:spPr/>
      <dgm:t>
        <a:bodyPr/>
        <a:lstStyle/>
        <a:p>
          <a:endParaRPr lang="en-US"/>
        </a:p>
      </dgm:t>
    </dgm:pt>
    <dgm:pt modelId="{73CE08CA-603D-4009-9EE5-189D4ED2B2AF}" type="pres">
      <dgm:prSet presAssocID="{BC9D7F43-E33D-49DD-8314-D6C37EF28361}" presName="hierRoot3" presStyleCnt="0"/>
      <dgm:spPr/>
      <dgm:t>
        <a:bodyPr/>
        <a:lstStyle/>
        <a:p>
          <a:pPr rtl="1"/>
          <a:endParaRPr lang="fa-IR"/>
        </a:p>
      </dgm:t>
    </dgm:pt>
    <dgm:pt modelId="{C9AA0F01-3468-4A56-895E-BBCDB6634F84}" type="pres">
      <dgm:prSet presAssocID="{BC9D7F43-E33D-49DD-8314-D6C37EF28361}" presName="composite3" presStyleCnt="0"/>
      <dgm:spPr/>
      <dgm:t>
        <a:bodyPr/>
        <a:lstStyle/>
        <a:p>
          <a:pPr rtl="1"/>
          <a:endParaRPr lang="fa-IR"/>
        </a:p>
      </dgm:t>
    </dgm:pt>
    <dgm:pt modelId="{5503E481-CCF8-44B6-9C08-F506A735AD60}" type="pres">
      <dgm:prSet presAssocID="{BC9D7F43-E33D-49DD-8314-D6C37EF28361}" presName="background3" presStyleLbl="node3" presStyleIdx="5" presStyleCnt="6"/>
      <dgm:spPr/>
      <dgm:t>
        <a:bodyPr/>
        <a:lstStyle/>
        <a:p>
          <a:pPr rtl="1"/>
          <a:endParaRPr lang="fa-IR"/>
        </a:p>
      </dgm:t>
    </dgm:pt>
    <dgm:pt modelId="{0334C34D-F7B0-4DFA-8063-69C3D31E1030}" type="pres">
      <dgm:prSet presAssocID="{BC9D7F43-E33D-49DD-8314-D6C37EF28361}" presName="text3" presStyleLbl="fgAcc3" presStyleIdx="5" presStyleCnt="6" custScaleY="144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4FD202-385A-4DF0-A2AA-B327C418ECF4}" type="pres">
      <dgm:prSet presAssocID="{BC9D7F43-E33D-49DD-8314-D6C37EF28361}" presName="hierChild4" presStyleCnt="0"/>
      <dgm:spPr/>
      <dgm:t>
        <a:bodyPr/>
        <a:lstStyle/>
        <a:p>
          <a:pPr rtl="1"/>
          <a:endParaRPr lang="fa-IR"/>
        </a:p>
      </dgm:t>
    </dgm:pt>
  </dgm:ptLst>
  <dgm:cxnLst>
    <dgm:cxn modelId="{4EF13717-1436-43AC-A5B8-91FD905F814B}" type="presOf" srcId="{741E3865-2C6B-4BD7-AA54-81A12E84A618}" destId="{236C6AD4-7278-4406-85D2-6AB04D46045D}" srcOrd="0" destOrd="0" presId="urn:microsoft.com/office/officeart/2005/8/layout/hierarchy1"/>
    <dgm:cxn modelId="{92F1B5C3-F881-41C4-A524-01D98C85276C}" type="presOf" srcId="{55820DFC-4FF1-4BE6-8089-35AB45914822}" destId="{6309A33B-7BE1-40BE-BA00-2B19F2090042}" srcOrd="0" destOrd="0" presId="urn:microsoft.com/office/officeart/2005/8/layout/hierarchy1"/>
    <dgm:cxn modelId="{11FCC1C7-83AE-4983-BEF9-C20DBEE768F8}" type="presOf" srcId="{814722D0-7674-4F6C-923E-9D519D9A96B4}" destId="{C2E7B7A5-FAC6-4F16-8849-6ABF9BF228E3}" srcOrd="0" destOrd="0" presId="urn:microsoft.com/office/officeart/2005/8/layout/hierarchy1"/>
    <dgm:cxn modelId="{35AFF148-2457-4CB9-9585-37804E20B325}" type="presOf" srcId="{F6EBD567-4823-4DD8-851F-DCD07C189867}" destId="{D11E93F1-6C44-496C-BCA7-D2546EFD39E3}" srcOrd="0" destOrd="0" presId="urn:microsoft.com/office/officeart/2005/8/layout/hierarchy1"/>
    <dgm:cxn modelId="{3C15AED6-F566-4453-A129-964A1A233197}" type="presOf" srcId="{885CEE7B-F303-4AF9-813B-27A02CC70E41}" destId="{DB2AFF21-18E6-4BE4-9B18-C874584677C0}" srcOrd="0" destOrd="0" presId="urn:microsoft.com/office/officeart/2005/8/layout/hierarchy1"/>
    <dgm:cxn modelId="{CA1D3305-5F49-4504-BB49-32358AE84472}" srcId="{9543345E-3CB7-4161-B005-9690CF71F10E}" destId="{741E3865-2C6B-4BD7-AA54-81A12E84A618}" srcOrd="1" destOrd="0" parTransId="{9F8B7230-F36A-4D62-9116-BF0EE34F5E06}" sibTransId="{32C541D5-8063-42EA-8CB4-B818E79FC523}"/>
    <dgm:cxn modelId="{3D9AA82B-1211-482B-90BF-1B9300463401}" srcId="{9543345E-3CB7-4161-B005-9690CF71F10E}" destId="{21E51904-266D-4C6F-99E6-7DEC92CE8CFF}" srcOrd="3" destOrd="0" parTransId="{885CEE7B-F303-4AF9-813B-27A02CC70E41}" sibTransId="{AC1AFFC3-829D-4875-9840-8FB94C1A0D84}"/>
    <dgm:cxn modelId="{0C30176D-5799-4CAA-9E55-CCCB22535AB4}" srcId="{0EF6FDA2-92B9-4B70-808B-77E687DDBF49}" destId="{9543345E-3CB7-4161-B005-9690CF71F10E}" srcOrd="0" destOrd="0" parTransId="{71FD0C19-4147-4730-A751-0341A2A441E6}" sibTransId="{1A8661FA-FB6E-4563-8DC5-A1EB1366D6D6}"/>
    <dgm:cxn modelId="{2FC20481-DFE2-4993-AC6C-25F94E47574A}" srcId="{9543345E-3CB7-4161-B005-9690CF71F10E}" destId="{3E6EEE94-2D77-4D3F-A158-7934843F9D59}" srcOrd="0" destOrd="0" parTransId="{814722D0-7674-4F6C-923E-9D519D9A96B4}" sibTransId="{CAD25668-F908-4811-B279-ED0EB43BB3AB}"/>
    <dgm:cxn modelId="{EC1A8964-F627-4B53-A5C6-9B1F231040F0}" type="presOf" srcId="{21E51904-266D-4C6F-99E6-7DEC92CE8CFF}" destId="{0C93F482-0C06-40B0-8AFD-69CB0E3DC642}" srcOrd="0" destOrd="0" presId="urn:microsoft.com/office/officeart/2005/8/layout/hierarchy1"/>
    <dgm:cxn modelId="{53D57201-D063-4CD6-89D2-573B7C1EA775}" srcId="{E12E3C1C-04D6-4646-97B6-F5C43B6C0B4B}" destId="{DAC06A19-032B-49BA-BC22-44519CE2C30A}" srcOrd="1" destOrd="0" parTransId="{82B89909-06E4-4DDF-B60F-C9CB8B1F8142}" sibTransId="{C3EE37BC-C409-4704-850F-6F928E0ADD9F}"/>
    <dgm:cxn modelId="{6F1CBC27-340F-48B0-98A2-748364674A46}" type="presOf" srcId="{EE34D9DA-DB34-4A59-B3EB-130F0872BAE6}" destId="{4BA9FBBE-49D5-41DE-8357-229C1CCD8D0C}" srcOrd="0" destOrd="0" presId="urn:microsoft.com/office/officeart/2005/8/layout/hierarchy1"/>
    <dgm:cxn modelId="{C296A500-6AC2-4D47-9F1E-CF5AB5F022C3}" type="presOf" srcId="{E12E3C1C-04D6-4646-97B6-F5C43B6C0B4B}" destId="{C6535EE8-BF03-48E0-9FCF-8ADCCA2B0FCD}" srcOrd="0" destOrd="0" presId="urn:microsoft.com/office/officeart/2005/8/layout/hierarchy1"/>
    <dgm:cxn modelId="{EB857D0D-F661-4704-9EC1-A583358ACA9A}" type="presOf" srcId="{9543345E-3CB7-4161-B005-9690CF71F10E}" destId="{06AE703C-6213-476F-87BC-99D3F30EFDAD}" srcOrd="0" destOrd="0" presId="urn:microsoft.com/office/officeart/2005/8/layout/hierarchy1"/>
    <dgm:cxn modelId="{793DE22A-7FC5-49B7-91F5-4E5AD4B445F2}" type="presOf" srcId="{9F8B7230-F36A-4D62-9116-BF0EE34F5E06}" destId="{2F01B04F-7B87-4E28-9C28-C8F4B4D084B2}" srcOrd="0" destOrd="0" presId="urn:microsoft.com/office/officeart/2005/8/layout/hierarchy1"/>
    <dgm:cxn modelId="{5B14AA49-878A-4FC2-A790-26BFF35A4259}" type="presOf" srcId="{152B8EB7-D457-49B6-9F9C-A774F802B262}" destId="{E3F2BDEE-D0B5-47CD-BCE6-DDDFAF56111D}" srcOrd="0" destOrd="0" presId="urn:microsoft.com/office/officeart/2005/8/layout/hierarchy1"/>
    <dgm:cxn modelId="{26A86CCB-D29D-4397-B9FA-A1F677625848}" type="presOf" srcId="{0EF6FDA2-92B9-4B70-808B-77E687DDBF49}" destId="{2B656E50-7C3F-4770-8986-DE9644C48C1A}" srcOrd="0" destOrd="0" presId="urn:microsoft.com/office/officeart/2005/8/layout/hierarchy1"/>
    <dgm:cxn modelId="{F9515E62-50C6-40C7-A6F7-F4FF96A365CE}" srcId="{E12E3C1C-04D6-4646-97B6-F5C43B6C0B4B}" destId="{AEA7DC8D-0848-4283-9A51-CA4B9503209B}" srcOrd="2" destOrd="0" parTransId="{F6EBD567-4823-4DD8-851F-DCD07C189867}" sibTransId="{F8DD93AB-3FAD-46A5-8AE9-E7F8C3C5A751}"/>
    <dgm:cxn modelId="{41F12A85-0A56-40FB-B867-8B80DDA53CA7}" type="presOf" srcId="{AEA7DC8D-0848-4283-9A51-CA4B9503209B}" destId="{A582E77E-AA63-46E1-BDF5-92AB5CA20317}" srcOrd="0" destOrd="0" presId="urn:microsoft.com/office/officeart/2005/8/layout/hierarchy1"/>
    <dgm:cxn modelId="{2DB6DBB3-C7D6-49BB-B3B1-9FE5A353452F}" srcId="{3E6EEE94-2D77-4D3F-A158-7934843F9D59}" destId="{EE34D9DA-DB34-4A59-B3EB-130F0872BAE6}" srcOrd="0" destOrd="0" parTransId="{A9CA408D-595D-40A0-A803-A3F3FA822804}" sibTransId="{4CE847B9-B69A-4A0C-8186-1FD865F3B478}"/>
    <dgm:cxn modelId="{4077325A-8113-4F62-B759-75ED08E5C9C9}" type="presOf" srcId="{FA50AEC4-F7E7-4CBC-A149-78D6C15234FA}" destId="{E98FED3E-DFD9-47E6-AFBB-B565F1DBAC32}" srcOrd="0" destOrd="0" presId="urn:microsoft.com/office/officeart/2005/8/layout/hierarchy1"/>
    <dgm:cxn modelId="{7658A5A7-B54B-4409-9DE9-2154573C038F}" srcId="{9543345E-3CB7-4161-B005-9690CF71F10E}" destId="{E12E3C1C-04D6-4646-97B6-F5C43B6C0B4B}" srcOrd="2" destOrd="0" parTransId="{9945838D-BF11-4A8C-83FB-954FE7151CD5}" sibTransId="{DB52A385-6249-4625-8110-C78D15AC3E0C}"/>
    <dgm:cxn modelId="{99AC4149-D02C-443A-9BD6-C7510C8E7E52}" type="presOf" srcId="{14E6505C-E0EF-49DC-A827-9EEC905ADA87}" destId="{DF67C6E3-684B-4ED1-AD4D-4D8E2E22E57F}" srcOrd="0" destOrd="0" presId="urn:microsoft.com/office/officeart/2005/8/layout/hierarchy1"/>
    <dgm:cxn modelId="{9B5B34FB-C896-4676-9BEB-2919A4E53B57}" type="presOf" srcId="{3E6EEE94-2D77-4D3F-A158-7934843F9D59}" destId="{76B32DF0-750C-45A4-A3B8-62FD19232814}" srcOrd="0" destOrd="0" presId="urn:microsoft.com/office/officeart/2005/8/layout/hierarchy1"/>
    <dgm:cxn modelId="{AED3EE1D-A3F5-47A0-A1C0-961D947D7DF2}" type="presOf" srcId="{82B89909-06E4-4DDF-B60F-C9CB8B1F8142}" destId="{FA6C8A4D-6EA1-4CC3-B395-3ED770E56A2D}" srcOrd="0" destOrd="0" presId="urn:microsoft.com/office/officeart/2005/8/layout/hierarchy1"/>
    <dgm:cxn modelId="{518C0FA7-CBE3-4241-8B64-6AC74D91AC4D}" type="presOf" srcId="{9945838D-BF11-4A8C-83FB-954FE7151CD5}" destId="{E4D4A9EF-3741-4C53-9EDF-3CBD4D60EBDA}" srcOrd="0" destOrd="0" presId="urn:microsoft.com/office/officeart/2005/8/layout/hierarchy1"/>
    <dgm:cxn modelId="{A132AD2A-CB6F-428C-B939-067138D6C25F}" type="presOf" srcId="{A9CA408D-595D-40A0-A803-A3F3FA822804}" destId="{44B34AE3-A73A-41F0-8799-DD16040060D1}" srcOrd="0" destOrd="0" presId="urn:microsoft.com/office/officeart/2005/8/layout/hierarchy1"/>
    <dgm:cxn modelId="{6C940ED4-6E4F-4A81-8807-19827C57AED5}" type="presOf" srcId="{BC9D7F43-E33D-49DD-8314-D6C37EF28361}" destId="{0334C34D-F7B0-4DFA-8063-69C3D31E1030}" srcOrd="0" destOrd="0" presId="urn:microsoft.com/office/officeart/2005/8/layout/hierarchy1"/>
    <dgm:cxn modelId="{2DDADD44-EED6-49F0-9835-FE874CBD57C0}" srcId="{741E3865-2C6B-4BD7-AA54-81A12E84A618}" destId="{FA50AEC4-F7E7-4CBC-A149-78D6C15234FA}" srcOrd="0" destOrd="0" parTransId="{4AA97366-B705-46D0-92C6-50B622379D9E}" sibTransId="{D22F4D1C-D143-4423-80A9-6726521737CB}"/>
    <dgm:cxn modelId="{BF002B98-C040-4DAC-B32B-3DBEF0795A69}" srcId="{21E51904-266D-4C6F-99E6-7DEC92CE8CFF}" destId="{BC9D7F43-E33D-49DD-8314-D6C37EF28361}" srcOrd="0" destOrd="0" parTransId="{152B8EB7-D457-49B6-9F9C-A774F802B262}" sibTransId="{02BFAFF9-1968-44ED-8A74-E770B14688F3}"/>
    <dgm:cxn modelId="{E8FCFD4D-A5FB-4407-8351-19FF6E9E4A48}" type="presOf" srcId="{DAC06A19-032B-49BA-BC22-44519CE2C30A}" destId="{144C4822-C923-4DF1-BCC2-74159B38DF13}" srcOrd="0" destOrd="0" presId="urn:microsoft.com/office/officeart/2005/8/layout/hierarchy1"/>
    <dgm:cxn modelId="{509472FF-905E-4A34-BCB1-52DCEDE2F03B}" type="presOf" srcId="{4AA97366-B705-46D0-92C6-50B622379D9E}" destId="{A539A17A-1F4A-4FCF-9F23-19D97CFC0996}" srcOrd="0" destOrd="0" presId="urn:microsoft.com/office/officeart/2005/8/layout/hierarchy1"/>
    <dgm:cxn modelId="{2BFB1EA4-9D5A-40E2-889A-52FE01A5FD12}" srcId="{E12E3C1C-04D6-4646-97B6-F5C43B6C0B4B}" destId="{55820DFC-4FF1-4BE6-8089-35AB45914822}" srcOrd="0" destOrd="0" parTransId="{14E6505C-E0EF-49DC-A827-9EEC905ADA87}" sibTransId="{CB196DB8-562F-4A10-9D3F-7AB5B9EE34A7}"/>
    <dgm:cxn modelId="{19F6F72D-9EDD-49D2-AF91-E62CDCCBB3F2}" type="presParOf" srcId="{2B656E50-7C3F-4770-8986-DE9644C48C1A}" destId="{CC9E5D16-87D1-47F0-ABF2-2C581989A881}" srcOrd="0" destOrd="0" presId="urn:microsoft.com/office/officeart/2005/8/layout/hierarchy1"/>
    <dgm:cxn modelId="{D83119B1-114A-4A94-9875-08B58300AA03}" type="presParOf" srcId="{CC9E5D16-87D1-47F0-ABF2-2C581989A881}" destId="{49A895CD-E0B5-4303-982D-8090A60DC889}" srcOrd="0" destOrd="0" presId="urn:microsoft.com/office/officeart/2005/8/layout/hierarchy1"/>
    <dgm:cxn modelId="{A46A9A43-FB1D-4273-8356-2799959CD5C0}" type="presParOf" srcId="{49A895CD-E0B5-4303-982D-8090A60DC889}" destId="{9C3A5402-F8B0-461A-A8FD-53DB7BBAFC3E}" srcOrd="0" destOrd="0" presId="urn:microsoft.com/office/officeart/2005/8/layout/hierarchy1"/>
    <dgm:cxn modelId="{0829E441-6175-4FD8-8B8B-F81819AA1B73}" type="presParOf" srcId="{49A895CD-E0B5-4303-982D-8090A60DC889}" destId="{06AE703C-6213-476F-87BC-99D3F30EFDAD}" srcOrd="1" destOrd="0" presId="urn:microsoft.com/office/officeart/2005/8/layout/hierarchy1"/>
    <dgm:cxn modelId="{53DC52F5-B073-4F13-AE1B-AADEC7D1DC21}" type="presParOf" srcId="{CC9E5D16-87D1-47F0-ABF2-2C581989A881}" destId="{589AA718-37BF-4648-8ED5-C4C016C62BB7}" srcOrd="1" destOrd="0" presId="urn:microsoft.com/office/officeart/2005/8/layout/hierarchy1"/>
    <dgm:cxn modelId="{4250BEBC-D00E-4057-B3AD-0E6A6EE99982}" type="presParOf" srcId="{589AA718-37BF-4648-8ED5-C4C016C62BB7}" destId="{C2E7B7A5-FAC6-4F16-8849-6ABF9BF228E3}" srcOrd="0" destOrd="0" presId="urn:microsoft.com/office/officeart/2005/8/layout/hierarchy1"/>
    <dgm:cxn modelId="{0F462EA7-3290-4A8D-9A5F-66E59E09C425}" type="presParOf" srcId="{589AA718-37BF-4648-8ED5-C4C016C62BB7}" destId="{0A8135A6-5849-4B46-92E7-C61FB8554BC3}" srcOrd="1" destOrd="0" presId="urn:microsoft.com/office/officeart/2005/8/layout/hierarchy1"/>
    <dgm:cxn modelId="{88AD796C-1699-4C73-9961-FACE0E2CFE73}" type="presParOf" srcId="{0A8135A6-5849-4B46-92E7-C61FB8554BC3}" destId="{FB0284C2-1391-4888-B9CB-FA7DDA7BEE0D}" srcOrd="0" destOrd="0" presId="urn:microsoft.com/office/officeart/2005/8/layout/hierarchy1"/>
    <dgm:cxn modelId="{F4B9934D-D4C7-4D90-9E15-10052908F832}" type="presParOf" srcId="{FB0284C2-1391-4888-B9CB-FA7DDA7BEE0D}" destId="{5E976D42-B6AE-437F-9B2B-32AF282F7BC7}" srcOrd="0" destOrd="0" presId="urn:microsoft.com/office/officeart/2005/8/layout/hierarchy1"/>
    <dgm:cxn modelId="{A8B00117-0E11-4DE7-81AA-7831AAFACA0A}" type="presParOf" srcId="{FB0284C2-1391-4888-B9CB-FA7DDA7BEE0D}" destId="{76B32DF0-750C-45A4-A3B8-62FD19232814}" srcOrd="1" destOrd="0" presId="urn:microsoft.com/office/officeart/2005/8/layout/hierarchy1"/>
    <dgm:cxn modelId="{27192C2D-E44B-474A-8D86-32C498F79FF1}" type="presParOf" srcId="{0A8135A6-5849-4B46-92E7-C61FB8554BC3}" destId="{73B9A421-8DB8-46B3-BA90-E41FADF4C0AF}" srcOrd="1" destOrd="0" presId="urn:microsoft.com/office/officeart/2005/8/layout/hierarchy1"/>
    <dgm:cxn modelId="{C413AA30-FAB1-4C5F-9F17-2349444FC0F8}" type="presParOf" srcId="{73B9A421-8DB8-46B3-BA90-E41FADF4C0AF}" destId="{44B34AE3-A73A-41F0-8799-DD16040060D1}" srcOrd="0" destOrd="0" presId="urn:microsoft.com/office/officeart/2005/8/layout/hierarchy1"/>
    <dgm:cxn modelId="{8C63E8FC-8726-42A4-87E2-317C1B3378F8}" type="presParOf" srcId="{73B9A421-8DB8-46B3-BA90-E41FADF4C0AF}" destId="{57D76716-58BA-445E-9CBB-BF659FC88077}" srcOrd="1" destOrd="0" presId="urn:microsoft.com/office/officeart/2005/8/layout/hierarchy1"/>
    <dgm:cxn modelId="{24083437-3F57-438E-9CA0-F5C0D50B09CA}" type="presParOf" srcId="{57D76716-58BA-445E-9CBB-BF659FC88077}" destId="{C3A07621-F353-4B99-8553-55A652FE0F55}" srcOrd="0" destOrd="0" presId="urn:microsoft.com/office/officeart/2005/8/layout/hierarchy1"/>
    <dgm:cxn modelId="{DC596F16-C06E-4DD2-B1C6-F8FA9E30692B}" type="presParOf" srcId="{C3A07621-F353-4B99-8553-55A652FE0F55}" destId="{F3EA7D64-5FB9-4AF5-BB42-19766602944F}" srcOrd="0" destOrd="0" presId="urn:microsoft.com/office/officeart/2005/8/layout/hierarchy1"/>
    <dgm:cxn modelId="{69F92AEA-BD43-4239-A871-1A2C2649553B}" type="presParOf" srcId="{C3A07621-F353-4B99-8553-55A652FE0F55}" destId="{4BA9FBBE-49D5-41DE-8357-229C1CCD8D0C}" srcOrd="1" destOrd="0" presId="urn:microsoft.com/office/officeart/2005/8/layout/hierarchy1"/>
    <dgm:cxn modelId="{0355086E-BC05-4A49-9C2D-3C147886D2C5}" type="presParOf" srcId="{57D76716-58BA-445E-9CBB-BF659FC88077}" destId="{0EB4A3AC-507E-4BC5-AC18-28651C751275}" srcOrd="1" destOrd="0" presId="urn:microsoft.com/office/officeart/2005/8/layout/hierarchy1"/>
    <dgm:cxn modelId="{07FE8FC9-D3BB-44AF-9DD3-01F09F44946B}" type="presParOf" srcId="{589AA718-37BF-4648-8ED5-C4C016C62BB7}" destId="{2F01B04F-7B87-4E28-9C28-C8F4B4D084B2}" srcOrd="2" destOrd="0" presId="urn:microsoft.com/office/officeart/2005/8/layout/hierarchy1"/>
    <dgm:cxn modelId="{6399C4C0-3D5D-4CEC-BD4B-9F79E42FD680}" type="presParOf" srcId="{589AA718-37BF-4648-8ED5-C4C016C62BB7}" destId="{13597D99-3957-4074-89EC-DAAF5921CD53}" srcOrd="3" destOrd="0" presId="urn:microsoft.com/office/officeart/2005/8/layout/hierarchy1"/>
    <dgm:cxn modelId="{AA36ADBD-45C8-4722-A657-A2DAC364A934}" type="presParOf" srcId="{13597D99-3957-4074-89EC-DAAF5921CD53}" destId="{30FFA1BE-9E80-49B2-BED3-2CDE24173A0A}" srcOrd="0" destOrd="0" presId="urn:microsoft.com/office/officeart/2005/8/layout/hierarchy1"/>
    <dgm:cxn modelId="{45F41BE5-2741-4A7D-974D-EBEC331704A6}" type="presParOf" srcId="{30FFA1BE-9E80-49B2-BED3-2CDE24173A0A}" destId="{1533FF01-2097-46DE-99AE-A0E94B2AC81F}" srcOrd="0" destOrd="0" presId="urn:microsoft.com/office/officeart/2005/8/layout/hierarchy1"/>
    <dgm:cxn modelId="{13CF67CC-443A-4EFF-AA0C-5432376ACE03}" type="presParOf" srcId="{30FFA1BE-9E80-49B2-BED3-2CDE24173A0A}" destId="{236C6AD4-7278-4406-85D2-6AB04D46045D}" srcOrd="1" destOrd="0" presId="urn:microsoft.com/office/officeart/2005/8/layout/hierarchy1"/>
    <dgm:cxn modelId="{D3025523-1C98-436D-AC58-DECCAC6D35AC}" type="presParOf" srcId="{13597D99-3957-4074-89EC-DAAF5921CD53}" destId="{BFDA1CB2-860A-4105-9A37-7AA93AB3BD87}" srcOrd="1" destOrd="0" presId="urn:microsoft.com/office/officeart/2005/8/layout/hierarchy1"/>
    <dgm:cxn modelId="{15F1E083-A61C-4684-A0F8-568917D01744}" type="presParOf" srcId="{BFDA1CB2-860A-4105-9A37-7AA93AB3BD87}" destId="{A539A17A-1F4A-4FCF-9F23-19D97CFC0996}" srcOrd="0" destOrd="0" presId="urn:microsoft.com/office/officeart/2005/8/layout/hierarchy1"/>
    <dgm:cxn modelId="{E160094D-DCB2-43B1-B11F-76315374F8BB}" type="presParOf" srcId="{BFDA1CB2-860A-4105-9A37-7AA93AB3BD87}" destId="{E5B3CAF4-C143-4EE0-85B0-91157F3BB73A}" srcOrd="1" destOrd="0" presId="urn:microsoft.com/office/officeart/2005/8/layout/hierarchy1"/>
    <dgm:cxn modelId="{7DCDD9CD-6BB7-46A6-88A5-00801F8488A0}" type="presParOf" srcId="{E5B3CAF4-C143-4EE0-85B0-91157F3BB73A}" destId="{9C0E3F24-BC08-4B0A-9C20-0C71E2623310}" srcOrd="0" destOrd="0" presId="urn:microsoft.com/office/officeart/2005/8/layout/hierarchy1"/>
    <dgm:cxn modelId="{26323835-457A-407A-9FDD-57EB0593BDF4}" type="presParOf" srcId="{9C0E3F24-BC08-4B0A-9C20-0C71E2623310}" destId="{AE75FCAB-21D3-4BAF-B296-865D4CD2ACB6}" srcOrd="0" destOrd="0" presId="urn:microsoft.com/office/officeart/2005/8/layout/hierarchy1"/>
    <dgm:cxn modelId="{A765AEDF-C283-46E0-BE9E-13CB8448BB70}" type="presParOf" srcId="{9C0E3F24-BC08-4B0A-9C20-0C71E2623310}" destId="{E98FED3E-DFD9-47E6-AFBB-B565F1DBAC32}" srcOrd="1" destOrd="0" presId="urn:microsoft.com/office/officeart/2005/8/layout/hierarchy1"/>
    <dgm:cxn modelId="{7973BFD9-F461-4D0C-992B-28042FF35D05}" type="presParOf" srcId="{E5B3CAF4-C143-4EE0-85B0-91157F3BB73A}" destId="{16E89C2D-5A8D-45B4-8A5E-6DC8EE1203B6}" srcOrd="1" destOrd="0" presId="urn:microsoft.com/office/officeart/2005/8/layout/hierarchy1"/>
    <dgm:cxn modelId="{60B42541-ED20-49CD-B3B6-533ED2DF16B0}" type="presParOf" srcId="{589AA718-37BF-4648-8ED5-C4C016C62BB7}" destId="{E4D4A9EF-3741-4C53-9EDF-3CBD4D60EBDA}" srcOrd="4" destOrd="0" presId="urn:microsoft.com/office/officeart/2005/8/layout/hierarchy1"/>
    <dgm:cxn modelId="{319E788A-529F-4CC6-8A2E-EB7DA0B73196}" type="presParOf" srcId="{589AA718-37BF-4648-8ED5-C4C016C62BB7}" destId="{4FC7EA96-0C6B-4DEE-ABC9-6715099E3621}" srcOrd="5" destOrd="0" presId="urn:microsoft.com/office/officeart/2005/8/layout/hierarchy1"/>
    <dgm:cxn modelId="{9B60F1D4-A991-4F1C-B272-82AAA1C2A899}" type="presParOf" srcId="{4FC7EA96-0C6B-4DEE-ABC9-6715099E3621}" destId="{ECCBF82F-51FD-4E79-8823-EBFACB0D937A}" srcOrd="0" destOrd="0" presId="urn:microsoft.com/office/officeart/2005/8/layout/hierarchy1"/>
    <dgm:cxn modelId="{0BA2D1DA-086C-4C8B-A471-141D661DBB0F}" type="presParOf" srcId="{ECCBF82F-51FD-4E79-8823-EBFACB0D937A}" destId="{1BC6A315-51BB-4E70-AE34-B44DAFA54E42}" srcOrd="0" destOrd="0" presId="urn:microsoft.com/office/officeart/2005/8/layout/hierarchy1"/>
    <dgm:cxn modelId="{899AD4FD-D67D-4961-A545-A3C439B28851}" type="presParOf" srcId="{ECCBF82F-51FD-4E79-8823-EBFACB0D937A}" destId="{C6535EE8-BF03-48E0-9FCF-8ADCCA2B0FCD}" srcOrd="1" destOrd="0" presId="urn:microsoft.com/office/officeart/2005/8/layout/hierarchy1"/>
    <dgm:cxn modelId="{9AF0F485-A26B-4CF9-8A7E-AF9496281B29}" type="presParOf" srcId="{4FC7EA96-0C6B-4DEE-ABC9-6715099E3621}" destId="{C74692E7-8CA1-471E-8BD3-BAD4C3BDD490}" srcOrd="1" destOrd="0" presId="urn:microsoft.com/office/officeart/2005/8/layout/hierarchy1"/>
    <dgm:cxn modelId="{0A804D6A-5908-4337-8F2C-31BE88928207}" type="presParOf" srcId="{C74692E7-8CA1-471E-8BD3-BAD4C3BDD490}" destId="{DF67C6E3-684B-4ED1-AD4D-4D8E2E22E57F}" srcOrd="0" destOrd="0" presId="urn:microsoft.com/office/officeart/2005/8/layout/hierarchy1"/>
    <dgm:cxn modelId="{D6269E02-D906-43B2-9A19-3FF4BEF687C5}" type="presParOf" srcId="{C74692E7-8CA1-471E-8BD3-BAD4C3BDD490}" destId="{BA2C755F-2CC8-4920-94ED-C08C7325075B}" srcOrd="1" destOrd="0" presId="urn:microsoft.com/office/officeart/2005/8/layout/hierarchy1"/>
    <dgm:cxn modelId="{97461FF7-1F7E-415C-8012-AB2EE5BD236E}" type="presParOf" srcId="{BA2C755F-2CC8-4920-94ED-C08C7325075B}" destId="{DDC1FE96-4708-4613-BBCB-5B03D760BF7F}" srcOrd="0" destOrd="0" presId="urn:microsoft.com/office/officeart/2005/8/layout/hierarchy1"/>
    <dgm:cxn modelId="{6BEA7A64-8547-42F8-B35F-F393DE38C23E}" type="presParOf" srcId="{DDC1FE96-4708-4613-BBCB-5B03D760BF7F}" destId="{3871B3CD-D119-4B68-A024-40CDE83E936A}" srcOrd="0" destOrd="0" presId="urn:microsoft.com/office/officeart/2005/8/layout/hierarchy1"/>
    <dgm:cxn modelId="{73EB5E03-CB02-47F3-8469-3BBF67418199}" type="presParOf" srcId="{DDC1FE96-4708-4613-BBCB-5B03D760BF7F}" destId="{6309A33B-7BE1-40BE-BA00-2B19F2090042}" srcOrd="1" destOrd="0" presId="urn:microsoft.com/office/officeart/2005/8/layout/hierarchy1"/>
    <dgm:cxn modelId="{5E1C77C4-D684-449A-9BA9-9505E45AC42F}" type="presParOf" srcId="{BA2C755F-2CC8-4920-94ED-C08C7325075B}" destId="{B061F30D-B6D1-46FD-9F4C-6DB3183D5149}" srcOrd="1" destOrd="0" presId="urn:microsoft.com/office/officeart/2005/8/layout/hierarchy1"/>
    <dgm:cxn modelId="{B56174F7-DA18-495B-A6C4-102F7F53ACC4}" type="presParOf" srcId="{C74692E7-8CA1-471E-8BD3-BAD4C3BDD490}" destId="{FA6C8A4D-6EA1-4CC3-B395-3ED770E56A2D}" srcOrd="2" destOrd="0" presId="urn:microsoft.com/office/officeart/2005/8/layout/hierarchy1"/>
    <dgm:cxn modelId="{D4742F7D-C1C6-406E-920F-983A87475DB4}" type="presParOf" srcId="{C74692E7-8CA1-471E-8BD3-BAD4C3BDD490}" destId="{AFA8848D-C884-4014-9CE8-C18041B3AC00}" srcOrd="3" destOrd="0" presId="urn:microsoft.com/office/officeart/2005/8/layout/hierarchy1"/>
    <dgm:cxn modelId="{4BA70FD6-03C7-4192-AB89-0D6CC032D23E}" type="presParOf" srcId="{AFA8848D-C884-4014-9CE8-C18041B3AC00}" destId="{C8BA29A8-E135-452A-93DE-0ACBE2E6C216}" srcOrd="0" destOrd="0" presId="urn:microsoft.com/office/officeart/2005/8/layout/hierarchy1"/>
    <dgm:cxn modelId="{DE1A11FE-E040-4271-B25A-0A8F88BCBFBC}" type="presParOf" srcId="{C8BA29A8-E135-452A-93DE-0ACBE2E6C216}" destId="{1E3919DA-7604-47B8-B593-FDA5F5343878}" srcOrd="0" destOrd="0" presId="urn:microsoft.com/office/officeart/2005/8/layout/hierarchy1"/>
    <dgm:cxn modelId="{03C6D490-6B1D-44E2-810C-66665870AB1D}" type="presParOf" srcId="{C8BA29A8-E135-452A-93DE-0ACBE2E6C216}" destId="{144C4822-C923-4DF1-BCC2-74159B38DF13}" srcOrd="1" destOrd="0" presId="urn:microsoft.com/office/officeart/2005/8/layout/hierarchy1"/>
    <dgm:cxn modelId="{73CF79C7-EDC3-4624-9F58-D8A738F70F51}" type="presParOf" srcId="{AFA8848D-C884-4014-9CE8-C18041B3AC00}" destId="{A63F1223-F359-4472-9258-BBB2E6E6A6FE}" srcOrd="1" destOrd="0" presId="urn:microsoft.com/office/officeart/2005/8/layout/hierarchy1"/>
    <dgm:cxn modelId="{342D5F3D-EBA3-4A5E-A3D8-1C1D3712315B}" type="presParOf" srcId="{C74692E7-8CA1-471E-8BD3-BAD4C3BDD490}" destId="{D11E93F1-6C44-496C-BCA7-D2546EFD39E3}" srcOrd="4" destOrd="0" presId="urn:microsoft.com/office/officeart/2005/8/layout/hierarchy1"/>
    <dgm:cxn modelId="{B6AAEF43-CF99-4869-9397-DB305835F4E7}" type="presParOf" srcId="{C74692E7-8CA1-471E-8BD3-BAD4C3BDD490}" destId="{03D49DA6-42BB-4715-9B0C-CEC73A38DA02}" srcOrd="5" destOrd="0" presId="urn:microsoft.com/office/officeart/2005/8/layout/hierarchy1"/>
    <dgm:cxn modelId="{364956B9-93B5-4802-B04A-605DE3F7BAA8}" type="presParOf" srcId="{03D49DA6-42BB-4715-9B0C-CEC73A38DA02}" destId="{EDD134F4-C97B-4D31-AC5A-0D9D37696532}" srcOrd="0" destOrd="0" presId="urn:microsoft.com/office/officeart/2005/8/layout/hierarchy1"/>
    <dgm:cxn modelId="{9A37B4CD-E1B9-4B2B-A6EB-A2A50EA60183}" type="presParOf" srcId="{EDD134F4-C97B-4D31-AC5A-0D9D37696532}" destId="{14A89FEB-5389-480A-8515-05B8FEDE2420}" srcOrd="0" destOrd="0" presId="urn:microsoft.com/office/officeart/2005/8/layout/hierarchy1"/>
    <dgm:cxn modelId="{E47D3611-3FCD-4BAE-B736-9B81230B1E9B}" type="presParOf" srcId="{EDD134F4-C97B-4D31-AC5A-0D9D37696532}" destId="{A582E77E-AA63-46E1-BDF5-92AB5CA20317}" srcOrd="1" destOrd="0" presId="urn:microsoft.com/office/officeart/2005/8/layout/hierarchy1"/>
    <dgm:cxn modelId="{1F447E88-C4F7-49E4-8739-0A4401CD6733}" type="presParOf" srcId="{03D49DA6-42BB-4715-9B0C-CEC73A38DA02}" destId="{4029C911-5AF1-4F99-BC3F-4DA8836CA8F3}" srcOrd="1" destOrd="0" presId="urn:microsoft.com/office/officeart/2005/8/layout/hierarchy1"/>
    <dgm:cxn modelId="{6484DA81-1A14-4A10-9252-D14EE707B1BB}" type="presParOf" srcId="{589AA718-37BF-4648-8ED5-C4C016C62BB7}" destId="{DB2AFF21-18E6-4BE4-9B18-C874584677C0}" srcOrd="6" destOrd="0" presId="urn:microsoft.com/office/officeart/2005/8/layout/hierarchy1"/>
    <dgm:cxn modelId="{38EBD97C-8AFA-4C68-A684-94F644C27C75}" type="presParOf" srcId="{589AA718-37BF-4648-8ED5-C4C016C62BB7}" destId="{6E1C2880-0330-49AE-8E7C-5321F7716922}" srcOrd="7" destOrd="0" presId="urn:microsoft.com/office/officeart/2005/8/layout/hierarchy1"/>
    <dgm:cxn modelId="{EA820630-3679-46D3-B559-0E0844516105}" type="presParOf" srcId="{6E1C2880-0330-49AE-8E7C-5321F7716922}" destId="{D9ED11C3-0885-489B-AB58-DEBBBD83CBF1}" srcOrd="0" destOrd="0" presId="urn:microsoft.com/office/officeart/2005/8/layout/hierarchy1"/>
    <dgm:cxn modelId="{6FCAAC23-60A0-4E05-8247-6E12EBA7FD41}" type="presParOf" srcId="{D9ED11C3-0885-489B-AB58-DEBBBD83CBF1}" destId="{BE11DE77-68C6-4342-804F-62F5FA4A54CB}" srcOrd="0" destOrd="0" presId="urn:microsoft.com/office/officeart/2005/8/layout/hierarchy1"/>
    <dgm:cxn modelId="{8A350B7C-34F7-40B7-9236-F1BF98901ACC}" type="presParOf" srcId="{D9ED11C3-0885-489B-AB58-DEBBBD83CBF1}" destId="{0C93F482-0C06-40B0-8AFD-69CB0E3DC642}" srcOrd="1" destOrd="0" presId="urn:microsoft.com/office/officeart/2005/8/layout/hierarchy1"/>
    <dgm:cxn modelId="{32BE264E-CAE0-4B11-BEA2-0E530FD3E5A7}" type="presParOf" srcId="{6E1C2880-0330-49AE-8E7C-5321F7716922}" destId="{4A32F399-B466-47CE-B9F3-CAD960746C56}" srcOrd="1" destOrd="0" presId="urn:microsoft.com/office/officeart/2005/8/layout/hierarchy1"/>
    <dgm:cxn modelId="{4798D055-1550-4FF3-9F84-0D37BAE6F560}" type="presParOf" srcId="{4A32F399-B466-47CE-B9F3-CAD960746C56}" destId="{E3F2BDEE-D0B5-47CD-BCE6-DDDFAF56111D}" srcOrd="0" destOrd="0" presId="urn:microsoft.com/office/officeart/2005/8/layout/hierarchy1"/>
    <dgm:cxn modelId="{DE5FC09D-6168-41F7-90D8-9B9394DD3AC2}" type="presParOf" srcId="{4A32F399-B466-47CE-B9F3-CAD960746C56}" destId="{73CE08CA-603D-4009-9EE5-189D4ED2B2AF}" srcOrd="1" destOrd="0" presId="urn:microsoft.com/office/officeart/2005/8/layout/hierarchy1"/>
    <dgm:cxn modelId="{A1785430-8CF2-4531-AEAB-91AAF23A5E36}" type="presParOf" srcId="{73CE08CA-603D-4009-9EE5-189D4ED2B2AF}" destId="{C9AA0F01-3468-4A56-895E-BBCDB6634F84}" srcOrd="0" destOrd="0" presId="urn:microsoft.com/office/officeart/2005/8/layout/hierarchy1"/>
    <dgm:cxn modelId="{F41C8504-508C-471A-96A5-2399A4E1BDC4}" type="presParOf" srcId="{C9AA0F01-3468-4A56-895E-BBCDB6634F84}" destId="{5503E481-CCF8-44B6-9C08-F506A735AD60}" srcOrd="0" destOrd="0" presId="urn:microsoft.com/office/officeart/2005/8/layout/hierarchy1"/>
    <dgm:cxn modelId="{806707E8-9D67-4886-ACD9-3E3814F55D6B}" type="presParOf" srcId="{C9AA0F01-3468-4A56-895E-BBCDB6634F84}" destId="{0334C34D-F7B0-4DFA-8063-69C3D31E1030}" srcOrd="1" destOrd="0" presId="urn:microsoft.com/office/officeart/2005/8/layout/hierarchy1"/>
    <dgm:cxn modelId="{2EEF410A-E240-40D0-8E59-EEDC80ECD394}" type="presParOf" srcId="{73CE08CA-603D-4009-9EE5-189D4ED2B2AF}" destId="{CF4FD202-385A-4DF0-A2AA-B327C418ECF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C7CF4D-2D69-44F6-A942-26B0B9DEC3D6}">
      <dsp:nvSpPr>
        <dsp:cNvPr id="0" name=""/>
        <dsp:cNvSpPr/>
      </dsp:nvSpPr>
      <dsp:spPr>
        <a:xfrm>
          <a:off x="3228228" y="669003"/>
          <a:ext cx="1286386" cy="306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9"/>
              </a:lnTo>
              <a:lnTo>
                <a:pt x="1286386" y="208599"/>
              </a:lnTo>
              <a:lnTo>
                <a:pt x="1286386" y="30610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D8970D-F25C-47C2-A749-494A8827DEF2}">
      <dsp:nvSpPr>
        <dsp:cNvPr id="0" name=""/>
        <dsp:cNvSpPr/>
      </dsp:nvSpPr>
      <dsp:spPr>
        <a:xfrm>
          <a:off x="3182508" y="669003"/>
          <a:ext cx="91440" cy="306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10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5783CA-F532-4CB8-ACF2-E544D1F36631}">
      <dsp:nvSpPr>
        <dsp:cNvPr id="0" name=""/>
        <dsp:cNvSpPr/>
      </dsp:nvSpPr>
      <dsp:spPr>
        <a:xfrm>
          <a:off x="1941842" y="1643441"/>
          <a:ext cx="1286386" cy="306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9"/>
              </a:lnTo>
              <a:lnTo>
                <a:pt x="1286386" y="208599"/>
              </a:lnTo>
              <a:lnTo>
                <a:pt x="1286386" y="3061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0E97B6-0923-4AFC-876A-2E00162252C2}">
      <dsp:nvSpPr>
        <dsp:cNvPr id="0" name=""/>
        <dsp:cNvSpPr/>
      </dsp:nvSpPr>
      <dsp:spPr>
        <a:xfrm>
          <a:off x="1896122" y="1643441"/>
          <a:ext cx="91440" cy="306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1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104264-CD65-4703-B20F-E9337C0B0D58}">
      <dsp:nvSpPr>
        <dsp:cNvPr id="0" name=""/>
        <dsp:cNvSpPr/>
      </dsp:nvSpPr>
      <dsp:spPr>
        <a:xfrm>
          <a:off x="655455" y="1643441"/>
          <a:ext cx="1286386" cy="306101"/>
        </a:xfrm>
        <a:custGeom>
          <a:avLst/>
          <a:gdLst/>
          <a:ahLst/>
          <a:cxnLst/>
          <a:rect l="0" t="0" r="0" b="0"/>
          <a:pathLst>
            <a:path>
              <a:moveTo>
                <a:pt x="1286386" y="0"/>
              </a:moveTo>
              <a:lnTo>
                <a:pt x="1286386" y="208599"/>
              </a:lnTo>
              <a:lnTo>
                <a:pt x="0" y="208599"/>
              </a:lnTo>
              <a:lnTo>
                <a:pt x="0" y="3061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C5030F-F292-4F43-BEF3-427018A4D6EE}">
      <dsp:nvSpPr>
        <dsp:cNvPr id="0" name=""/>
        <dsp:cNvSpPr/>
      </dsp:nvSpPr>
      <dsp:spPr>
        <a:xfrm>
          <a:off x="1941842" y="669003"/>
          <a:ext cx="1286386" cy="306101"/>
        </a:xfrm>
        <a:custGeom>
          <a:avLst/>
          <a:gdLst/>
          <a:ahLst/>
          <a:cxnLst/>
          <a:rect l="0" t="0" r="0" b="0"/>
          <a:pathLst>
            <a:path>
              <a:moveTo>
                <a:pt x="1286386" y="0"/>
              </a:moveTo>
              <a:lnTo>
                <a:pt x="1286386" y="208599"/>
              </a:lnTo>
              <a:lnTo>
                <a:pt x="0" y="208599"/>
              </a:lnTo>
              <a:lnTo>
                <a:pt x="0" y="30610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34C5DF-FE04-4957-AAAE-0E1E5E7EAC61}">
      <dsp:nvSpPr>
        <dsp:cNvPr id="0" name=""/>
        <dsp:cNvSpPr/>
      </dsp:nvSpPr>
      <dsp:spPr>
        <a:xfrm>
          <a:off x="2524049" y="667"/>
          <a:ext cx="1408358" cy="6683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DECA478-1892-44A0-A3C2-59D442B9FB38}">
      <dsp:nvSpPr>
        <dsp:cNvPr id="0" name=""/>
        <dsp:cNvSpPr/>
      </dsp:nvSpPr>
      <dsp:spPr>
        <a:xfrm>
          <a:off x="2640993" y="111764"/>
          <a:ext cx="140835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Titr" panose="00000700000000000000" pitchFamily="2" charset="-78"/>
            </a:rPr>
            <a:t>انواع راههای شهری</a:t>
          </a:r>
          <a:endParaRPr lang="en-US" sz="1800" kern="1200" dirty="0">
            <a:cs typeface="B Titr" panose="00000700000000000000" pitchFamily="2" charset="-78"/>
          </a:endParaRPr>
        </a:p>
      </dsp:txBody>
      <dsp:txXfrm>
        <a:off x="2660568" y="131339"/>
        <a:ext cx="1369208" cy="629186"/>
      </dsp:txXfrm>
    </dsp:sp>
    <dsp:sp modelId="{451E0E89-C0AC-46A8-B372-CECF3D2BC590}">
      <dsp:nvSpPr>
        <dsp:cNvPr id="0" name=""/>
        <dsp:cNvSpPr/>
      </dsp:nvSpPr>
      <dsp:spPr>
        <a:xfrm>
          <a:off x="1415593" y="975105"/>
          <a:ext cx="1052498" cy="6683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F5639C6-204C-476C-90C3-00AC2E87527D}">
      <dsp:nvSpPr>
        <dsp:cNvPr id="0" name=""/>
        <dsp:cNvSpPr/>
      </dsp:nvSpPr>
      <dsp:spPr>
        <a:xfrm>
          <a:off x="1532537" y="1086202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Nazanin" panose="00000400000000000000" pitchFamily="2" charset="-78"/>
            </a:rPr>
            <a:t>شریانی درجه یک</a:t>
          </a:r>
          <a:endParaRPr lang="en-US" sz="2000" b="1" kern="1200" dirty="0">
            <a:cs typeface="Nazanin" panose="00000400000000000000" pitchFamily="2" charset="-78"/>
          </a:endParaRPr>
        </a:p>
      </dsp:txBody>
      <dsp:txXfrm>
        <a:off x="1552112" y="1105777"/>
        <a:ext cx="1013348" cy="629186"/>
      </dsp:txXfrm>
    </dsp:sp>
    <dsp:sp modelId="{602A6C23-097A-419A-8456-B675F1758242}">
      <dsp:nvSpPr>
        <dsp:cNvPr id="0" name=""/>
        <dsp:cNvSpPr/>
      </dsp:nvSpPr>
      <dsp:spPr>
        <a:xfrm>
          <a:off x="129206" y="1949543"/>
          <a:ext cx="1052498" cy="6683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03C5E5E-3D61-4402-ADCA-7DFFDA070A2F}">
      <dsp:nvSpPr>
        <dsp:cNvPr id="0" name=""/>
        <dsp:cNvSpPr/>
      </dsp:nvSpPr>
      <dsp:spPr>
        <a:xfrm>
          <a:off x="246150" y="2060640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Nazanin" panose="00000400000000000000" pitchFamily="2" charset="-78"/>
            </a:rPr>
            <a:t>آزادراه</a:t>
          </a:r>
          <a:endParaRPr lang="en-US" sz="1800" b="1" kern="1200" dirty="0">
            <a:cs typeface="Nazanin" panose="00000400000000000000" pitchFamily="2" charset="-78"/>
          </a:endParaRPr>
        </a:p>
      </dsp:txBody>
      <dsp:txXfrm>
        <a:off x="265725" y="2080215"/>
        <a:ext cx="1013348" cy="629186"/>
      </dsp:txXfrm>
    </dsp:sp>
    <dsp:sp modelId="{B3AFF77E-FCC9-45A1-A506-C27B24C65509}">
      <dsp:nvSpPr>
        <dsp:cNvPr id="0" name=""/>
        <dsp:cNvSpPr/>
      </dsp:nvSpPr>
      <dsp:spPr>
        <a:xfrm>
          <a:off x="1415593" y="1949543"/>
          <a:ext cx="1052498" cy="6683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EBF1DC7-7C8D-4088-81AA-D31AC732A63C}">
      <dsp:nvSpPr>
        <dsp:cNvPr id="0" name=""/>
        <dsp:cNvSpPr/>
      </dsp:nvSpPr>
      <dsp:spPr>
        <a:xfrm>
          <a:off x="1532537" y="2060640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Nazanin" panose="00000400000000000000" pitchFamily="2" charset="-78"/>
            </a:rPr>
            <a:t>بزرگراه</a:t>
          </a:r>
          <a:endParaRPr lang="en-US" sz="1800" b="1" kern="1200" dirty="0">
            <a:cs typeface="Nazanin" panose="00000400000000000000" pitchFamily="2" charset="-78"/>
          </a:endParaRPr>
        </a:p>
      </dsp:txBody>
      <dsp:txXfrm>
        <a:off x="1552112" y="2080215"/>
        <a:ext cx="1013348" cy="629186"/>
      </dsp:txXfrm>
    </dsp:sp>
    <dsp:sp modelId="{CC9050E7-372B-4944-B5CB-D94E9A4FCD03}">
      <dsp:nvSpPr>
        <dsp:cNvPr id="0" name=""/>
        <dsp:cNvSpPr/>
      </dsp:nvSpPr>
      <dsp:spPr>
        <a:xfrm>
          <a:off x="2701979" y="1949543"/>
          <a:ext cx="1052498" cy="6683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DF36F03-CD97-4232-B5DC-86C105A9B47B}">
      <dsp:nvSpPr>
        <dsp:cNvPr id="0" name=""/>
        <dsp:cNvSpPr/>
      </dsp:nvSpPr>
      <dsp:spPr>
        <a:xfrm>
          <a:off x="2818923" y="2060640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Nazanin" panose="00000400000000000000" pitchFamily="2" charset="-78"/>
            </a:rPr>
            <a:t>راه عبوری</a:t>
          </a:r>
          <a:endParaRPr lang="en-US" sz="1800" b="1" kern="1200" dirty="0">
            <a:cs typeface="Nazanin" panose="00000400000000000000" pitchFamily="2" charset="-78"/>
          </a:endParaRPr>
        </a:p>
      </dsp:txBody>
      <dsp:txXfrm>
        <a:off x="2838498" y="2080215"/>
        <a:ext cx="1013348" cy="629186"/>
      </dsp:txXfrm>
    </dsp:sp>
    <dsp:sp modelId="{36CE1926-154D-48F0-8B6D-DB95FB17194F}">
      <dsp:nvSpPr>
        <dsp:cNvPr id="0" name=""/>
        <dsp:cNvSpPr/>
      </dsp:nvSpPr>
      <dsp:spPr>
        <a:xfrm>
          <a:off x="2701979" y="975105"/>
          <a:ext cx="1052498" cy="6683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630EF0F-C049-4992-82A4-F84B9D290327}">
      <dsp:nvSpPr>
        <dsp:cNvPr id="0" name=""/>
        <dsp:cNvSpPr/>
      </dsp:nvSpPr>
      <dsp:spPr>
        <a:xfrm>
          <a:off x="2818923" y="1086202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Nazanin" panose="00000400000000000000" pitchFamily="2" charset="-78"/>
            </a:rPr>
            <a:t>شریانی درجه دو</a:t>
          </a:r>
          <a:endParaRPr lang="en-US" sz="2000" b="1" kern="1200" dirty="0">
            <a:cs typeface="Nazanin" panose="00000400000000000000" pitchFamily="2" charset="-78"/>
          </a:endParaRPr>
        </a:p>
      </dsp:txBody>
      <dsp:txXfrm>
        <a:off x="2838498" y="1105777"/>
        <a:ext cx="1013348" cy="629186"/>
      </dsp:txXfrm>
    </dsp:sp>
    <dsp:sp modelId="{233770A0-7E57-431C-8CFF-B06CCDD7C136}">
      <dsp:nvSpPr>
        <dsp:cNvPr id="0" name=""/>
        <dsp:cNvSpPr/>
      </dsp:nvSpPr>
      <dsp:spPr>
        <a:xfrm>
          <a:off x="3988366" y="975105"/>
          <a:ext cx="1052498" cy="6683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226F35D-7D63-468E-A542-6212EBDFCF90}">
      <dsp:nvSpPr>
        <dsp:cNvPr id="0" name=""/>
        <dsp:cNvSpPr/>
      </dsp:nvSpPr>
      <dsp:spPr>
        <a:xfrm>
          <a:off x="4105310" y="1086202"/>
          <a:ext cx="1052498" cy="668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Nazanin" panose="00000400000000000000" pitchFamily="2" charset="-78"/>
            </a:rPr>
            <a:t>خیابان محلی</a:t>
          </a:r>
          <a:endParaRPr lang="en-US" sz="2000" b="1" kern="1200" dirty="0">
            <a:cs typeface="Nazanin" panose="00000400000000000000" pitchFamily="2" charset="-78"/>
          </a:endParaRPr>
        </a:p>
      </dsp:txBody>
      <dsp:txXfrm>
        <a:off x="4124885" y="1105777"/>
        <a:ext cx="1013348" cy="6291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F2BDEE-D0B5-47CD-BCE6-DDDFAF56111D}">
      <dsp:nvSpPr>
        <dsp:cNvPr id="0" name=""/>
        <dsp:cNvSpPr/>
      </dsp:nvSpPr>
      <dsp:spPr>
        <a:xfrm>
          <a:off x="6906525" y="2503458"/>
          <a:ext cx="91440" cy="3022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2AFF21-18E6-4BE4-9B18-C874584677C0}">
      <dsp:nvSpPr>
        <dsp:cNvPr id="0" name=""/>
        <dsp:cNvSpPr/>
      </dsp:nvSpPr>
      <dsp:spPr>
        <a:xfrm>
          <a:off x="3738321" y="1262739"/>
          <a:ext cx="3213924" cy="302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979"/>
              </a:lnTo>
              <a:lnTo>
                <a:pt x="3213924" y="205979"/>
              </a:lnTo>
              <a:lnTo>
                <a:pt x="3213924" y="302257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E93F1-6C44-496C-BCA7-D2546EFD39E3}">
      <dsp:nvSpPr>
        <dsp:cNvPr id="0" name=""/>
        <dsp:cNvSpPr/>
      </dsp:nvSpPr>
      <dsp:spPr>
        <a:xfrm>
          <a:off x="4411777" y="2503458"/>
          <a:ext cx="1270234" cy="302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979"/>
              </a:lnTo>
              <a:lnTo>
                <a:pt x="1270234" y="205979"/>
              </a:lnTo>
              <a:lnTo>
                <a:pt x="1270234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6C8A4D-6EA1-4CC3-B395-3ED770E56A2D}">
      <dsp:nvSpPr>
        <dsp:cNvPr id="0" name=""/>
        <dsp:cNvSpPr/>
      </dsp:nvSpPr>
      <dsp:spPr>
        <a:xfrm>
          <a:off x="4366057" y="2503458"/>
          <a:ext cx="91440" cy="3022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7C6E3-684B-4ED1-AD4D-4D8E2E22E57F}">
      <dsp:nvSpPr>
        <dsp:cNvPr id="0" name=""/>
        <dsp:cNvSpPr/>
      </dsp:nvSpPr>
      <dsp:spPr>
        <a:xfrm>
          <a:off x="3141543" y="2503458"/>
          <a:ext cx="1270234" cy="302257"/>
        </a:xfrm>
        <a:custGeom>
          <a:avLst/>
          <a:gdLst/>
          <a:ahLst/>
          <a:cxnLst/>
          <a:rect l="0" t="0" r="0" b="0"/>
          <a:pathLst>
            <a:path>
              <a:moveTo>
                <a:pt x="1270234" y="0"/>
              </a:moveTo>
              <a:lnTo>
                <a:pt x="1270234" y="205979"/>
              </a:lnTo>
              <a:lnTo>
                <a:pt x="0" y="205979"/>
              </a:lnTo>
              <a:lnTo>
                <a:pt x="0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D4A9EF-3741-4C53-9EDF-3CBD4D60EBDA}">
      <dsp:nvSpPr>
        <dsp:cNvPr id="0" name=""/>
        <dsp:cNvSpPr/>
      </dsp:nvSpPr>
      <dsp:spPr>
        <a:xfrm>
          <a:off x="3738321" y="1262739"/>
          <a:ext cx="673456" cy="302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979"/>
              </a:lnTo>
              <a:lnTo>
                <a:pt x="673456" y="205979"/>
              </a:lnTo>
              <a:lnTo>
                <a:pt x="673456" y="302257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39A17A-1F4A-4FCF-9F23-19D97CFC0996}">
      <dsp:nvSpPr>
        <dsp:cNvPr id="0" name=""/>
        <dsp:cNvSpPr/>
      </dsp:nvSpPr>
      <dsp:spPr>
        <a:xfrm>
          <a:off x="1825589" y="2503458"/>
          <a:ext cx="91440" cy="3022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01B04F-7B87-4E28-9C28-C8F4B4D084B2}">
      <dsp:nvSpPr>
        <dsp:cNvPr id="0" name=""/>
        <dsp:cNvSpPr/>
      </dsp:nvSpPr>
      <dsp:spPr>
        <a:xfrm>
          <a:off x="1871309" y="1262739"/>
          <a:ext cx="1867011" cy="302257"/>
        </a:xfrm>
        <a:custGeom>
          <a:avLst/>
          <a:gdLst/>
          <a:ahLst/>
          <a:cxnLst/>
          <a:rect l="0" t="0" r="0" b="0"/>
          <a:pathLst>
            <a:path>
              <a:moveTo>
                <a:pt x="1867011" y="0"/>
              </a:moveTo>
              <a:lnTo>
                <a:pt x="1867011" y="205979"/>
              </a:lnTo>
              <a:lnTo>
                <a:pt x="0" y="205979"/>
              </a:lnTo>
              <a:lnTo>
                <a:pt x="0" y="302257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34AE3-A73A-41F0-8799-DD16040060D1}">
      <dsp:nvSpPr>
        <dsp:cNvPr id="0" name=""/>
        <dsp:cNvSpPr/>
      </dsp:nvSpPr>
      <dsp:spPr>
        <a:xfrm>
          <a:off x="478676" y="2503458"/>
          <a:ext cx="91440" cy="3022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2257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E7B7A5-FAC6-4F16-8849-6ABF9BF228E3}">
      <dsp:nvSpPr>
        <dsp:cNvPr id="0" name=""/>
        <dsp:cNvSpPr/>
      </dsp:nvSpPr>
      <dsp:spPr>
        <a:xfrm>
          <a:off x="524396" y="1262739"/>
          <a:ext cx="3213924" cy="302257"/>
        </a:xfrm>
        <a:custGeom>
          <a:avLst/>
          <a:gdLst/>
          <a:ahLst/>
          <a:cxnLst/>
          <a:rect l="0" t="0" r="0" b="0"/>
          <a:pathLst>
            <a:path>
              <a:moveTo>
                <a:pt x="3213924" y="0"/>
              </a:moveTo>
              <a:lnTo>
                <a:pt x="3213924" y="205979"/>
              </a:lnTo>
              <a:lnTo>
                <a:pt x="0" y="205979"/>
              </a:lnTo>
              <a:lnTo>
                <a:pt x="0" y="302257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3A5402-F8B0-461A-A8FD-53DB7BBAFC3E}">
      <dsp:nvSpPr>
        <dsp:cNvPr id="0" name=""/>
        <dsp:cNvSpPr/>
      </dsp:nvSpPr>
      <dsp:spPr>
        <a:xfrm>
          <a:off x="1618803" y="399678"/>
          <a:ext cx="4239035" cy="8630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6AE703C-6213-476F-87BC-99D3F30EFDAD}">
      <dsp:nvSpPr>
        <dsp:cNvPr id="0" name=""/>
        <dsp:cNvSpPr/>
      </dsp:nvSpPr>
      <dsp:spPr>
        <a:xfrm>
          <a:off x="1734279" y="509380"/>
          <a:ext cx="4239035" cy="863061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0 Soroosh" panose="00000400000000000000" pitchFamily="2" charset="-78"/>
            </a:rPr>
            <a:t>رضایت از اجرای ابرپروژه صدر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0 Soroosh" panose="00000400000000000000" pitchFamily="2" charset="-78"/>
            </a:rPr>
            <a:t>2/51</a:t>
          </a:r>
          <a:endParaRPr lang="en-US" sz="1800" b="1" kern="1200" dirty="0">
            <a:cs typeface="0 Soroosh" panose="00000400000000000000" pitchFamily="2" charset="-78"/>
          </a:endParaRPr>
        </a:p>
      </dsp:txBody>
      <dsp:txXfrm>
        <a:off x="1759557" y="534658"/>
        <a:ext cx="4188479" cy="812505"/>
      </dsp:txXfrm>
    </dsp:sp>
    <dsp:sp modelId="{5E976D42-B6AE-437F-9B2B-32AF282F7BC7}">
      <dsp:nvSpPr>
        <dsp:cNvPr id="0" name=""/>
        <dsp:cNvSpPr/>
      </dsp:nvSpPr>
      <dsp:spPr>
        <a:xfrm>
          <a:off x="4755" y="1564997"/>
          <a:ext cx="1039282" cy="93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6B32DF0-750C-45A4-A3B8-62FD19232814}">
      <dsp:nvSpPr>
        <dsp:cNvPr id="0" name=""/>
        <dsp:cNvSpPr/>
      </dsp:nvSpPr>
      <dsp:spPr>
        <a:xfrm>
          <a:off x="120231" y="1674699"/>
          <a:ext cx="1039282" cy="93846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0 Soroosh" panose="00000400000000000000" pitchFamily="2" charset="-78"/>
            </a:rPr>
            <a:t>بعد اقتصادی</a:t>
          </a:r>
          <a:endParaRPr lang="en-US" sz="1600" b="1" kern="1200" dirty="0">
            <a:cs typeface="0 Soroosh" panose="00000400000000000000" pitchFamily="2" charset="-78"/>
          </a:endParaRPr>
        </a:p>
      </dsp:txBody>
      <dsp:txXfrm>
        <a:off x="147718" y="1702186"/>
        <a:ext cx="984308" cy="883486"/>
      </dsp:txXfrm>
    </dsp:sp>
    <dsp:sp modelId="{F3EA7D64-5FB9-4AF5-BB42-19766602944F}">
      <dsp:nvSpPr>
        <dsp:cNvPr id="0" name=""/>
        <dsp:cNvSpPr/>
      </dsp:nvSpPr>
      <dsp:spPr>
        <a:xfrm>
          <a:off x="4755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BA9FBBE-49D5-41DE-8357-229C1CCD8D0C}">
      <dsp:nvSpPr>
        <dsp:cNvPr id="0" name=""/>
        <dsp:cNvSpPr/>
      </dsp:nvSpPr>
      <dsp:spPr>
        <a:xfrm>
          <a:off x="120231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اقتصاد مکان 2/81</a:t>
          </a:r>
          <a:endParaRPr lang="en-US" sz="1400" b="1" kern="1200" dirty="0">
            <a:cs typeface="0 Soroosh" panose="00000400000000000000" pitchFamily="2" charset="-78"/>
          </a:endParaRPr>
        </a:p>
      </dsp:txBody>
      <dsp:txXfrm>
        <a:off x="148094" y="2943281"/>
        <a:ext cx="983556" cy="895603"/>
      </dsp:txXfrm>
    </dsp:sp>
    <dsp:sp modelId="{1533FF01-2097-46DE-99AE-A0E94B2AC81F}">
      <dsp:nvSpPr>
        <dsp:cNvPr id="0" name=""/>
        <dsp:cNvSpPr/>
      </dsp:nvSpPr>
      <dsp:spPr>
        <a:xfrm>
          <a:off x="1274989" y="1564997"/>
          <a:ext cx="1192638" cy="93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36C6AD4-7278-4406-85D2-6AB04D46045D}">
      <dsp:nvSpPr>
        <dsp:cNvPr id="0" name=""/>
        <dsp:cNvSpPr/>
      </dsp:nvSpPr>
      <dsp:spPr>
        <a:xfrm>
          <a:off x="1390465" y="1674699"/>
          <a:ext cx="1192638" cy="93846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0 Soroosh" panose="00000400000000000000" pitchFamily="2" charset="-78"/>
            </a:rPr>
            <a:t>بعد زیست محیطی</a:t>
          </a:r>
          <a:endParaRPr lang="en-US" sz="1600" b="1" kern="1200" dirty="0">
            <a:cs typeface="0 Soroosh" panose="00000400000000000000" pitchFamily="2" charset="-78"/>
          </a:endParaRPr>
        </a:p>
      </dsp:txBody>
      <dsp:txXfrm>
        <a:off x="1417952" y="1702186"/>
        <a:ext cx="1137664" cy="883486"/>
      </dsp:txXfrm>
    </dsp:sp>
    <dsp:sp modelId="{AE75FCAB-21D3-4BAF-B296-865D4CD2ACB6}">
      <dsp:nvSpPr>
        <dsp:cNvPr id="0" name=""/>
        <dsp:cNvSpPr/>
      </dsp:nvSpPr>
      <dsp:spPr>
        <a:xfrm>
          <a:off x="1351668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98FED3E-DFD9-47E6-AFBB-B565F1DBAC32}">
      <dsp:nvSpPr>
        <dsp:cNvPr id="0" name=""/>
        <dsp:cNvSpPr/>
      </dsp:nvSpPr>
      <dsp:spPr>
        <a:xfrm>
          <a:off x="1467143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ایمنی و بهداشت محیطی 2/28</a:t>
          </a:r>
          <a:endParaRPr lang="en-US" sz="1400" b="1" kern="1200" dirty="0">
            <a:cs typeface="0 Soroosh" panose="00000400000000000000" pitchFamily="2" charset="-78"/>
          </a:endParaRPr>
        </a:p>
      </dsp:txBody>
      <dsp:txXfrm>
        <a:off x="1495006" y="2943281"/>
        <a:ext cx="983556" cy="895603"/>
      </dsp:txXfrm>
    </dsp:sp>
    <dsp:sp modelId="{1BC6A315-51BB-4E70-AE34-B44DAFA54E42}">
      <dsp:nvSpPr>
        <dsp:cNvPr id="0" name=""/>
        <dsp:cNvSpPr/>
      </dsp:nvSpPr>
      <dsp:spPr>
        <a:xfrm>
          <a:off x="3892136" y="1564997"/>
          <a:ext cx="1039282" cy="93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535EE8-BF03-48E0-9FCF-8ADCCA2B0FCD}">
      <dsp:nvSpPr>
        <dsp:cNvPr id="0" name=""/>
        <dsp:cNvSpPr/>
      </dsp:nvSpPr>
      <dsp:spPr>
        <a:xfrm>
          <a:off x="4007611" y="1674699"/>
          <a:ext cx="1039282" cy="93846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0 Soroosh" panose="00000400000000000000" pitchFamily="2" charset="-78"/>
            </a:rPr>
            <a:t>بعد اجتماعی</a:t>
          </a:r>
          <a:endParaRPr lang="en-US" sz="1600" b="1" kern="1200" dirty="0">
            <a:cs typeface="0 Soroosh" panose="00000400000000000000" pitchFamily="2" charset="-78"/>
          </a:endParaRPr>
        </a:p>
      </dsp:txBody>
      <dsp:txXfrm>
        <a:off x="4035098" y="1702186"/>
        <a:ext cx="984308" cy="883486"/>
      </dsp:txXfrm>
    </dsp:sp>
    <dsp:sp modelId="{3871B3CD-D119-4B68-A024-40CDE83E936A}">
      <dsp:nvSpPr>
        <dsp:cNvPr id="0" name=""/>
        <dsp:cNvSpPr/>
      </dsp:nvSpPr>
      <dsp:spPr>
        <a:xfrm>
          <a:off x="2621902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09A33B-7BE1-40BE-BA00-2B19F2090042}">
      <dsp:nvSpPr>
        <dsp:cNvPr id="0" name=""/>
        <dsp:cNvSpPr/>
      </dsp:nvSpPr>
      <dsp:spPr>
        <a:xfrm>
          <a:off x="2737377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امنیت</a:t>
          </a:r>
          <a:r>
            <a:rPr lang="en-US" sz="1400" b="1" kern="1200" dirty="0" smtClean="0">
              <a:cs typeface="0 Soroosh" panose="00000400000000000000" pitchFamily="2" charset="-78"/>
            </a:rPr>
            <a:t>          </a:t>
          </a:r>
          <a:r>
            <a:rPr lang="fa-IR" sz="1400" b="1" kern="1200" dirty="0" smtClean="0">
              <a:cs typeface="0 Soroosh" panose="00000400000000000000" pitchFamily="2" charset="-78"/>
            </a:rPr>
            <a:t>2/65</a:t>
          </a:r>
        </a:p>
      </dsp:txBody>
      <dsp:txXfrm>
        <a:off x="2765240" y="2943281"/>
        <a:ext cx="983556" cy="895603"/>
      </dsp:txXfrm>
    </dsp:sp>
    <dsp:sp modelId="{1E3919DA-7604-47B8-B593-FDA5F5343878}">
      <dsp:nvSpPr>
        <dsp:cNvPr id="0" name=""/>
        <dsp:cNvSpPr/>
      </dsp:nvSpPr>
      <dsp:spPr>
        <a:xfrm>
          <a:off x="3892136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44C4822-C923-4DF1-BCC2-74159B38DF13}">
      <dsp:nvSpPr>
        <dsp:cNvPr id="0" name=""/>
        <dsp:cNvSpPr/>
      </dsp:nvSpPr>
      <dsp:spPr>
        <a:xfrm>
          <a:off x="4007611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حس تعلق </a:t>
          </a:r>
          <a:r>
            <a:rPr lang="en-US" sz="1400" b="1" kern="1200" dirty="0" smtClean="0">
              <a:cs typeface="0 Soroosh" panose="00000400000000000000" pitchFamily="2" charset="-78"/>
            </a:rPr>
            <a:t>   </a:t>
          </a:r>
          <a:r>
            <a:rPr lang="fa-IR" sz="1400" b="1" kern="1200" dirty="0" smtClean="0">
              <a:cs typeface="0 Soroosh" panose="00000400000000000000" pitchFamily="2" charset="-78"/>
            </a:rPr>
            <a:t>2/59</a:t>
          </a:r>
          <a:endParaRPr lang="en-US" sz="1400" b="1" kern="1200" dirty="0" smtClean="0">
            <a:cs typeface="0 Soroosh" panose="00000400000000000000" pitchFamily="2" charset="-78"/>
          </a:endParaRPr>
        </a:p>
      </dsp:txBody>
      <dsp:txXfrm>
        <a:off x="4035474" y="2943281"/>
        <a:ext cx="983556" cy="895603"/>
      </dsp:txXfrm>
    </dsp:sp>
    <dsp:sp modelId="{14A89FEB-5389-480A-8515-05B8FEDE2420}">
      <dsp:nvSpPr>
        <dsp:cNvPr id="0" name=""/>
        <dsp:cNvSpPr/>
      </dsp:nvSpPr>
      <dsp:spPr>
        <a:xfrm>
          <a:off x="5162370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82E77E-AA63-46E1-BDF5-92AB5CA20317}">
      <dsp:nvSpPr>
        <dsp:cNvPr id="0" name=""/>
        <dsp:cNvSpPr/>
      </dsp:nvSpPr>
      <dsp:spPr>
        <a:xfrm>
          <a:off x="5277845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اعتماد نهادی 2/50</a:t>
          </a:r>
          <a:endParaRPr lang="en-US" sz="1400" b="1" kern="1200" dirty="0">
            <a:cs typeface="0 Soroosh" panose="00000400000000000000" pitchFamily="2" charset="-78"/>
          </a:endParaRPr>
        </a:p>
      </dsp:txBody>
      <dsp:txXfrm>
        <a:off x="5305708" y="2943281"/>
        <a:ext cx="983556" cy="895603"/>
      </dsp:txXfrm>
    </dsp:sp>
    <dsp:sp modelId="{BE11DE77-68C6-4342-804F-62F5FA4A54CB}">
      <dsp:nvSpPr>
        <dsp:cNvPr id="0" name=""/>
        <dsp:cNvSpPr/>
      </dsp:nvSpPr>
      <dsp:spPr>
        <a:xfrm>
          <a:off x="6432604" y="1564997"/>
          <a:ext cx="1039282" cy="938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C93F482-0C06-40B0-8AFD-69CB0E3DC642}">
      <dsp:nvSpPr>
        <dsp:cNvPr id="0" name=""/>
        <dsp:cNvSpPr/>
      </dsp:nvSpPr>
      <dsp:spPr>
        <a:xfrm>
          <a:off x="6548079" y="1674699"/>
          <a:ext cx="1039282" cy="93846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0 Soroosh" panose="00000400000000000000" pitchFamily="2" charset="-78"/>
            </a:rPr>
            <a:t>بعد کالبدی</a:t>
          </a:r>
          <a:endParaRPr lang="en-US" sz="1600" b="1" kern="1200" dirty="0">
            <a:cs typeface="0 Soroosh" panose="00000400000000000000" pitchFamily="2" charset="-78"/>
          </a:endParaRPr>
        </a:p>
      </dsp:txBody>
      <dsp:txXfrm>
        <a:off x="6575566" y="1702186"/>
        <a:ext cx="984308" cy="883486"/>
      </dsp:txXfrm>
    </dsp:sp>
    <dsp:sp modelId="{5503E481-CCF8-44B6-9C08-F506A735AD60}">
      <dsp:nvSpPr>
        <dsp:cNvPr id="0" name=""/>
        <dsp:cNvSpPr/>
      </dsp:nvSpPr>
      <dsp:spPr>
        <a:xfrm>
          <a:off x="6432604" y="2805716"/>
          <a:ext cx="1039282" cy="9513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334C34D-F7B0-4DFA-8063-69C3D31E1030}">
      <dsp:nvSpPr>
        <dsp:cNvPr id="0" name=""/>
        <dsp:cNvSpPr/>
      </dsp:nvSpPr>
      <dsp:spPr>
        <a:xfrm>
          <a:off x="6548079" y="2915418"/>
          <a:ext cx="1039282" cy="951329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cs typeface="0 Soroosh" panose="00000400000000000000" pitchFamily="2" charset="-78"/>
            </a:rPr>
            <a:t>دسترسی و حمل و نقل 2/87</a:t>
          </a:r>
          <a:endParaRPr lang="en-US" sz="1400" b="1" kern="1200" dirty="0">
            <a:cs typeface="0 Soroosh" panose="00000400000000000000" pitchFamily="2" charset="-78"/>
          </a:endParaRPr>
        </a:p>
      </dsp:txBody>
      <dsp:txXfrm>
        <a:off x="6575942" y="2943281"/>
        <a:ext cx="983556" cy="8956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2564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14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32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002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2254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9236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9022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8280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920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2665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98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5D863-7D93-4727-BD0D-3449776296ED}" type="datetimeFigureOut">
              <a:rPr lang="fa-IR" smtClean="0"/>
              <a:t>17/01/1441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6594D-2265-4049-85D2-8B60A194B74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921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40560" y="2509828"/>
            <a:ext cx="12482286" cy="20005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800" b="1" dirty="0">
                <a:cs typeface="B Titr" panose="00000700000000000000" pitchFamily="2" charset="-78"/>
              </a:rPr>
              <a:t>سنجش پیامدهای فضایی ابرپروژه­های شهری در مقیاس محلی و شهری</a:t>
            </a:r>
          </a:p>
          <a:p>
            <a:pPr algn="ctr"/>
            <a:r>
              <a:rPr lang="fa-IR" sz="3800" b="1" dirty="0">
                <a:cs typeface="B Titr" panose="00000700000000000000" pitchFamily="2" charset="-78"/>
              </a:rPr>
              <a:t> (مورد مطالعه: بزرگ­راه طبقاتی صدر تهران</a:t>
            </a:r>
            <a:r>
              <a:rPr lang="fa-IR" sz="3800" b="1" dirty="0" smtClean="0">
                <a:cs typeface="B Titr" panose="00000700000000000000" pitchFamily="2" charset="-78"/>
              </a:rPr>
              <a:t>)</a:t>
            </a:r>
          </a:p>
          <a:p>
            <a:pPr algn="ctr"/>
            <a:endParaRPr lang="fa-IR" sz="2400" b="1" dirty="0" smtClean="0">
              <a:cs typeface="B Titr" panose="00000700000000000000" pitchFamily="2" charset="-78"/>
            </a:endParaRPr>
          </a:p>
          <a:p>
            <a:pPr algn="ctr"/>
            <a:r>
              <a:rPr lang="fa-IR" sz="2400" dirty="0" smtClean="0">
                <a:cs typeface="B Titr" panose="00000700000000000000" pitchFamily="2" charset="-78"/>
              </a:rPr>
              <a:t>منبع : مقاله و پایان </a:t>
            </a:r>
            <a:r>
              <a:rPr lang="fa-IR" sz="2400" dirty="0" smtClean="0">
                <a:cs typeface="B Titr" panose="00000700000000000000" pitchFamily="2" charset="-78"/>
              </a:rPr>
              <a:t>نامه کارشناسی ارشد آقای مسعود امیدی بهره </a:t>
            </a:r>
            <a:r>
              <a:rPr lang="fa-IR" sz="2400" dirty="0" smtClean="0">
                <a:cs typeface="B Titr" panose="00000700000000000000" pitchFamily="2" charset="-78"/>
              </a:rPr>
              <a:t>مند</a:t>
            </a:r>
            <a:endParaRPr lang="fa-IR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41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9800" y="690920"/>
            <a:ext cx="7722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شناخت محدوده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718563" y="1214140"/>
            <a:ext cx="851321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 smtClean="0">
                <a:latin typeface="Roboto" pitchFamily="2" charset="0"/>
                <a:ea typeface="Roboto" pitchFamily="2" charset="0"/>
                <a:cs typeface="0 Soroosh" panose="00000400000000000000" pitchFamily="2" charset="-78"/>
              </a:rPr>
              <a:t>ویژگی های منطقه 3</a:t>
            </a:r>
            <a:endParaRPr lang="en-US" sz="2000" dirty="0"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339" y="1671555"/>
            <a:ext cx="6987660" cy="366506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47179" y="2578689"/>
            <a:ext cx="4264521" cy="22544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75169" y="1797483"/>
            <a:ext cx="4256606" cy="36920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  <a:cs typeface="B Nazanin" panose="00000400000000000000" pitchFamily="2" charset="-78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662405"/>
              </p:ext>
            </p:extLst>
          </p:nvPr>
        </p:nvGraphicFramePr>
        <p:xfrm>
          <a:off x="5091946" y="3506331"/>
          <a:ext cx="1784645" cy="31246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2670"/>
                <a:gridCol w="1071975"/>
              </a:tblGrid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Nazanin" panose="00000400000000000000" pitchFamily="2" charset="-78"/>
                        </a:rPr>
                        <a:t>گروه سنی</a:t>
                      </a:r>
                      <a:endParaRPr lang="en-US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Nazanin" panose="00000400000000000000" pitchFamily="2" charset="-78"/>
                        </a:rPr>
                        <a:t>15-20 سال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18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Nazanin" panose="00000400000000000000" pitchFamily="2" charset="-78"/>
                        </a:rPr>
                        <a:t>20-30 سال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23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Nazanin" panose="00000400000000000000" pitchFamily="2" charset="-78"/>
                        </a:rPr>
                        <a:t>30-40 سال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28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Nazanin" panose="00000400000000000000" pitchFamily="2" charset="-78"/>
                        </a:rPr>
                        <a:t>40-50 سال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30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Nazanin" panose="00000400000000000000" pitchFamily="2" charset="-78"/>
                        </a:rPr>
                        <a:t>50 سال و بالاتر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100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>
                          <a:effectLst/>
                          <a:cs typeface="Nazanin" panose="00000400000000000000" pitchFamily="2" charset="-78"/>
                        </a:rPr>
                        <a:t>جمع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691194"/>
              </p:ext>
            </p:extLst>
          </p:nvPr>
        </p:nvGraphicFramePr>
        <p:xfrm>
          <a:off x="5093678" y="1928583"/>
          <a:ext cx="1783165" cy="10784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2079"/>
                <a:gridCol w="1071086"/>
              </a:tblGrid>
              <a:tr h="269605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effectLst/>
                          <a:cs typeface="Nazanin" panose="00000400000000000000" pitchFamily="2" charset="-78"/>
                        </a:rPr>
                        <a:t>جنسیت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49</a:t>
                      </a:r>
                      <a:endParaRPr lang="en-US" sz="15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cs typeface="Nazanin" panose="00000400000000000000" pitchFamily="2" charset="-78"/>
                        </a:rPr>
                        <a:t>مرد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51</a:t>
                      </a:r>
                      <a:endParaRPr lang="en-US" sz="15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cs typeface="Nazanin" panose="00000400000000000000" pitchFamily="2" charset="-78"/>
                        </a:rPr>
                        <a:t>زن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100</a:t>
                      </a:r>
                      <a:endParaRPr lang="en-US" sz="15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effectLst/>
                          <a:cs typeface="Nazanin" panose="00000400000000000000" pitchFamily="2" charset="-78"/>
                        </a:rPr>
                        <a:t>جمع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431094"/>
              </p:ext>
            </p:extLst>
          </p:nvPr>
        </p:nvGraphicFramePr>
        <p:xfrm>
          <a:off x="7321466" y="2949983"/>
          <a:ext cx="1832584" cy="29213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21617"/>
                <a:gridCol w="1210967"/>
              </a:tblGrid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b="1" dirty="0" smtClean="0">
                          <a:effectLst/>
                          <a:cs typeface="Nazanin" panose="00000400000000000000" pitchFamily="2" charset="-78"/>
                        </a:rPr>
                        <a:t>سطح تحصیلات</a:t>
                      </a:r>
                      <a:endParaRPr lang="en-US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بی سواد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17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سیکل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24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دیپلم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23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فوق دیپلم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17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لیسانس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16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فوق</a:t>
                      </a:r>
                      <a:r>
                        <a:rPr lang="fa-IR" sz="1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 لیسانس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دکتری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  <a:tr h="269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0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حوزوی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58610" marR="58610" marT="0" marB="0" anchor="ctr"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180179" y="2005557"/>
            <a:ext cx="197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800" b="1" dirty="0" smtClean="0">
                <a:cs typeface="Nazanin" panose="00000400000000000000" pitchFamily="2" charset="-78"/>
              </a:rPr>
              <a:t>ویژگی جمعیتی-اجتماعی</a:t>
            </a:r>
            <a:endParaRPr lang="en-US" sz="1800" b="1" dirty="0">
              <a:cs typeface="Nazanin" panose="00000400000000000000" pitchFamily="2" charset="-78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151042"/>
              </p:ext>
            </p:extLst>
          </p:nvPr>
        </p:nvGraphicFramePr>
        <p:xfrm>
          <a:off x="519188" y="2643434"/>
          <a:ext cx="1924138" cy="225001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8375"/>
                <a:gridCol w="1155763"/>
              </a:tblGrid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گروه </a:t>
                      </a:r>
                      <a:r>
                        <a:rPr lang="fa-IR" sz="1600" b="1" dirty="0" smtClean="0">
                          <a:effectLst/>
                          <a:cs typeface="Nazanin" panose="00000400000000000000" pitchFamily="2" charset="-78"/>
                        </a:rPr>
                        <a:t>شغلی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بیکار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30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خانه دار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محصل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بازنشسته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31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آزاد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کارمند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719355"/>
              </p:ext>
            </p:extLst>
          </p:nvPr>
        </p:nvGraphicFramePr>
        <p:xfrm>
          <a:off x="2654905" y="3762008"/>
          <a:ext cx="1924138" cy="111771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8375"/>
                <a:gridCol w="1155763"/>
              </a:tblGrid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cs typeface="Nazanin" panose="00000400000000000000" pitchFamily="2" charset="-78"/>
                        </a:rPr>
                        <a:t>مالکیت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اجاره-رهنی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  <a:tr h="28307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83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شخصی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1538" marR="61538" marT="0" marB="0" anchor="ctr"/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579439" y="3048079"/>
            <a:ext cx="2071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800" b="1" dirty="0" smtClean="0">
                <a:cs typeface="Nazanin" panose="00000400000000000000" pitchFamily="2" charset="-78"/>
              </a:rPr>
              <a:t>ویژگی اقتصادی</a:t>
            </a:r>
            <a:endParaRPr lang="en-US" sz="1800" b="1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4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9800" y="690920"/>
            <a:ext cx="7722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شناخت محدوده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/>
          <p:cNvSpPr txBox="1"/>
          <p:nvPr/>
        </p:nvSpPr>
        <p:spPr>
          <a:xfrm>
            <a:off x="469900" y="1214140"/>
            <a:ext cx="8761875" cy="47089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آلودگی هوا: </a:t>
            </a:r>
            <a:r>
              <a:rPr lang="ar-SA" sz="2000" dirty="0">
                <a:cs typeface="0 Soroosh" panose="00000400000000000000" pitchFamily="2" charset="-78"/>
              </a:rPr>
              <a:t>اولین عامل مرتبط با آلودگی هوا وجود ترافیک موتوری است. با توجه به حجم تردد در بزرگ­راه صدر و اینکه در اکثر مواقع این بزرگ­راه دارای ترافیک سنگین و یا نیمه سنگین است، که باعث آلودگی­ هوا در این بزرگ­راه و نقاط هم‌جوار با آن می­شود. </a:t>
            </a:r>
            <a:endParaRPr lang="fa-IR" sz="2000" dirty="0" smtClean="0">
              <a:cs typeface="0 Soroosh" panose="00000400000000000000" pitchFamily="2" charset="-78"/>
            </a:endParaRPr>
          </a:p>
          <a:p>
            <a:pPr marL="342900" lvl="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srgbClr val="FF0000"/>
                </a:solidFill>
                <a:cs typeface="0 Soroosh" panose="00000400000000000000" pitchFamily="2" charset="-78"/>
              </a:rPr>
              <a:t>آلودگی صوتی: </a:t>
            </a:r>
            <a:r>
              <a:rPr lang="fa-IR" sz="2000" dirty="0">
                <a:cs typeface="0 Soroosh" panose="00000400000000000000" pitchFamily="2" charset="-78"/>
              </a:rPr>
              <a:t>هر نوع صدایی که از درجه فراصوت انسان بالاتر باشد آلودگی صوتی ایجاد می­نماید. در محدوده مورد مطالعاتی با نظرات کسب‌شده از ساکنین تردد وسایل نقلیه موجب ایجاد سروصدا و مزاحمت برای آن‌ها شده است. هم­چنین ساخت و بهره­برداری از این پروژه سروصدا موجب سروصدا زیادی شده است. </a:t>
            </a:r>
            <a:endParaRPr lang="en-US" sz="2000" dirty="0">
              <a:cs typeface="0 Soroosh" panose="00000400000000000000" pitchFamily="2" charset="-78"/>
            </a:endParaRPr>
          </a:p>
          <a:p>
            <a:pPr marL="34290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آلودگی بصری: </a:t>
            </a:r>
            <a:r>
              <a:rPr lang="ar-SA" sz="2000" dirty="0">
                <a:cs typeface="0 Soroosh" panose="00000400000000000000" pitchFamily="2" charset="-78"/>
              </a:rPr>
              <a:t>هرگونه منظره ناخوشایند و نامناسب در شهر موجب آلودگی دیداری در محیط شهری می­گردد. وجود بزرگ­راه طبقاتی صدر به‌عنوان مهم­ترین معضل بصری شناخته می­شود. </a:t>
            </a:r>
            <a:endParaRPr lang="en-US" sz="2000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09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9142" y="690920"/>
            <a:ext cx="6793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تحلیل اطلاعات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969630"/>
              </p:ext>
            </p:extLst>
          </p:nvPr>
        </p:nvGraphicFramePr>
        <p:xfrm>
          <a:off x="949668" y="1214140"/>
          <a:ext cx="8127999" cy="42976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709333"/>
                <a:gridCol w="2630052"/>
                <a:gridCol w="2788614"/>
              </a:tblGrid>
              <a:tr h="31212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مرحله اول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مرحله دوم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مرحله سوم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540214">
                <a:tc>
                  <a:txBody>
                    <a:bodyPr/>
                    <a:lstStyle/>
                    <a:p>
                      <a:pPr marL="342900" lvl="2" indent="-34290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ar-SA" sz="20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برآورد مالی احداث بزرگ­راه</a:t>
                      </a:r>
                      <a:endParaRPr lang="fa-IR" sz="20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marL="342900" lvl="2" indent="-34290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fa-IR" sz="20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بررسی </a:t>
                      </a:r>
                      <a:r>
                        <a:rPr lang="ar-SA" sz="20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نظام مالی شهرداری تهران</a:t>
                      </a:r>
                      <a:endParaRPr lang="fa-IR" sz="20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marL="342900" lvl="2" indent="-34290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fa-IR" sz="20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مشخص کردن جایگاه هزینه های صدر در نظام مالی شهرداری تهران</a:t>
                      </a:r>
                      <a:endParaRPr lang="en-US" sz="20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marL="342900" lvl="2" indent="-342900" algn="justLow" rtl="1">
                        <a:buFont typeface="Wingdings" panose="05000000000000000000" pitchFamily="2" charset="2"/>
                        <a:buChar char="q"/>
                      </a:pPr>
                      <a:endParaRPr lang="en-US" sz="2000" dirty="0" smtClean="0">
                        <a:latin typeface="Roboto Light" pitchFamily="2" charset="0"/>
                        <a:ea typeface="Roboto Light" pitchFamily="2" charset="0"/>
                        <a:cs typeface="0 Soroosh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ar-SA" sz="18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پیامدهای فضایی تامین منابع مالی بزرگ­راه طبقاتی صدر </a:t>
                      </a:r>
                      <a:endParaRPr lang="fa-IR" sz="18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marL="285750" indent="-28575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ar-SA" sz="18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سهم هر یک از مناطق در فروش مازاد تراکم </a:t>
                      </a:r>
                      <a:endParaRPr lang="fa-IR" sz="18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marL="285750" indent="-285750" algn="justLow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محاسبه </a:t>
                      </a:r>
                      <a:r>
                        <a:rPr lang="ar-SA" sz="1800" b="1" dirty="0" smtClean="0">
                          <a:effectLst>
                            <a:outerShdw sx="0" sy="0">
                              <a:srgbClr val="000000"/>
                            </a:outerShdw>
                          </a:effectLst>
                          <a:cs typeface="0 Soroosh" panose="00000400000000000000" pitchFamily="2" charset="-78"/>
                        </a:rPr>
                        <a:t>بارگذاری ساختمانی، جمعیتی و ترافیکی </a:t>
                      </a:r>
                      <a:endParaRPr lang="en-US" sz="1800" b="1" dirty="0" smtClean="0">
                        <a:effectLst>
                          <a:outerShdw sx="0" sy="0">
                            <a:srgbClr val="000000"/>
                          </a:outerShdw>
                        </a:effectLst>
                        <a:cs typeface="0 Soroosh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ارزیابی مالی و اقتصادی احداث بزرگ­راه طبقاتی صدر</a:t>
                      </a:r>
                    </a:p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مشخص کردن ضرایب هم ارزی کاربری­ها </a:t>
                      </a:r>
                    </a:p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محاسبه مساحت کاربری اراضی بارگذاری شده </a:t>
                      </a:r>
                    </a:p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محاسبه تعداد سفرهای اضافه شده </a:t>
                      </a:r>
                    </a:p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شناسایی هزینه­ها و فایده­ها</a:t>
                      </a:r>
                    </a:p>
                    <a:p>
                      <a:pPr marL="285750" indent="-285750" rtl="1">
                        <a:buFont typeface="Wingdings" panose="05000000000000000000" pitchFamily="2" charset="2"/>
                        <a:buChar char="q"/>
                      </a:pPr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effectLst>
                            <a:outerShdw sx="0" sy="0">
                              <a:srgbClr val="000000"/>
                            </a:outerShdw>
                          </a:effectLst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تحلیل هزینه-فایده </a:t>
                      </a:r>
                    </a:p>
                    <a:p>
                      <a:pPr rtl="1"/>
                      <a:endParaRPr lang="fa-IR" dirty="0" smtClean="0">
                        <a:cs typeface="0 Soroosh" panose="00000400000000000000" pitchFamily="2" charset="-78"/>
                      </a:endParaRPr>
                    </a:p>
                    <a:p>
                      <a:pPr rtl="1"/>
                      <a:endParaRPr lang="fa-IR" dirty="0" smtClean="0">
                        <a:cs typeface="0 Soroosh" panose="00000400000000000000" pitchFamily="2" charset="-78"/>
                      </a:endParaRPr>
                    </a:p>
                    <a:p>
                      <a:pPr rtl="1"/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29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844" y="654423"/>
            <a:ext cx="62259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0 Soroosh" panose="00000400000000000000" pitchFamily="2" charset="-78"/>
              </a:rPr>
              <a:t>برآورد مالی احداث بزرگ­راه طبقاتی صدر</a:t>
            </a:r>
            <a:endParaRPr lang="fa-IR" sz="2800" b="1" dirty="0">
              <a:solidFill>
                <a:schemeClr val="tx1">
                  <a:lumMod val="95000"/>
                  <a:lumOff val="5000"/>
                </a:schemeClr>
              </a:solidFill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60641"/>
              </p:ext>
            </p:extLst>
          </p:nvPr>
        </p:nvGraphicFramePr>
        <p:xfrm>
          <a:off x="3300133" y="1310993"/>
          <a:ext cx="4205567" cy="4425878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357577"/>
                <a:gridCol w="2847990"/>
              </a:tblGrid>
              <a:tr h="73812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0 Soroosh" panose="00000400000000000000" pitchFamily="2" charset="-78"/>
                        </a:rPr>
                        <a:t>مبلغ برآورد شده (هزار میلیارد ریال)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0 Soroosh" panose="00000400000000000000" pitchFamily="2" charset="-78"/>
                        </a:rPr>
                        <a:t>شرح عملیات</a:t>
                      </a:r>
                      <a:endParaRPr lang="en-US" sz="14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7/56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lvl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احداث تونل انتقال کابل برق</a:t>
                      </a:r>
                      <a:endParaRPr lang="en-US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88/701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lvl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اجرای بزرگ­راه طبقاتی صدر</a:t>
                      </a:r>
                      <a:endParaRPr lang="en-US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0/00237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جابجایی دکل برق فشار قوی</a:t>
                      </a:r>
                      <a:endParaRPr lang="fa-IR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0/00212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جابجایی پل عابر پیاده</a:t>
                      </a:r>
                      <a:endParaRPr lang="fa-IR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3/158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معارضین</a:t>
                      </a:r>
                      <a:endParaRPr lang="fa-IR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1/47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نیروی انسانی</a:t>
                      </a:r>
                      <a:endParaRPr lang="fa-IR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2/5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قرار داد مهندسین مشاور </a:t>
                      </a:r>
                      <a:endParaRPr lang="fa-IR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2/56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dirty="0" smtClean="0">
                          <a:cs typeface="0 Soroosh" panose="00000400000000000000" pitchFamily="2" charset="-78"/>
                        </a:rPr>
                        <a:t>خرید جرثقیل گرنتی کرین</a:t>
                      </a:r>
                      <a:endParaRPr lang="en-US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341828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105/95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جمع </a:t>
                      </a:r>
                      <a:endParaRPr lang="en-US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  <a:tr h="611306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137/74</a:t>
                      </a:r>
                      <a:endParaRPr lang="en-US" sz="1700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  <a:tc>
                  <a:txBody>
                    <a:bodyPr/>
                    <a:lstStyle/>
                    <a:p>
                      <a:pPr marL="0" marR="0" indent="0" algn="ctr" defTabSz="121946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700" dirty="0" smtClean="0">
                          <a:cs typeface="0 Soroosh" panose="00000400000000000000" pitchFamily="2" charset="-78"/>
                        </a:rPr>
                        <a:t>جمع با احتساب ضریب بالاسری</a:t>
                      </a:r>
                      <a:endParaRPr lang="en-US" sz="1700" b="1" dirty="0" smtClean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 marL="69556" marR="69556" marT="34779" marB="34779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98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844" y="654423"/>
            <a:ext cx="62259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0 Soroosh" panose="00000400000000000000" pitchFamily="2" charset="-78"/>
              </a:rPr>
              <a:t>بررسی نظام مالی شهرداری تهران</a:t>
            </a:r>
            <a:endParaRPr lang="fa-IR" sz="2800" b="1" dirty="0">
              <a:solidFill>
                <a:schemeClr val="tx1">
                  <a:lumMod val="95000"/>
                  <a:lumOff val="5000"/>
                </a:schemeClr>
              </a:solidFill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365501"/>
              </p:ext>
            </p:extLst>
          </p:nvPr>
        </p:nvGraphicFramePr>
        <p:xfrm>
          <a:off x="1146630" y="1438900"/>
          <a:ext cx="7751317" cy="4105559"/>
        </p:xfrm>
        <a:graphic>
          <a:graphicData uri="http://schemas.openxmlformats.org/drawingml/2006/table">
            <a:tbl>
              <a:tblPr rtl="1" firstRow="1" firstCol="1" bandRow="1">
                <a:tableStyleId>{35758FB7-9AC5-4552-8A53-C91805E547FA}</a:tableStyleId>
              </a:tblPr>
              <a:tblGrid>
                <a:gridCol w="3019331"/>
                <a:gridCol w="675998"/>
                <a:gridCol w="675998"/>
                <a:gridCol w="675998"/>
                <a:gridCol w="675998"/>
                <a:gridCol w="675998"/>
                <a:gridCol w="675998"/>
                <a:gridCol w="675998"/>
              </a:tblGrid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شرح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1386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1387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1388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1389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1390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1391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1392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عوارض عمومی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16.47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20.31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42.75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10.48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44.88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68.52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39.76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150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عوارض اختصاصی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1.15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1.26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1.53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2.08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1.54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0.2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بهای خدمات و درآمد موسسات انتفاعی شهرداری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0.31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0.66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1.05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0.21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0.84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1/05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1.11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درآمد حاصل از وجوه واموال شهرداری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0.35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1/05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2.25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0.07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0.84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8/09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3.14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کمک های اعطایی دولت و سازمانهای دولتی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0.38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0.23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0.14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اعانات، هدایا و دارایی ها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0.55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0.46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5.91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0.31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25.51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42.49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8.23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سایر منابع تامین اعتبار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0.09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1.93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0.07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18.62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8300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جمع درآمدها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18.84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24.12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54.17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13.23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74.15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121.9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bg1"/>
                          </a:solidFill>
                          <a:effectLst/>
                          <a:cs typeface="0 Soroosh" panose="00000400000000000000" pitchFamily="2" charset="-78"/>
                        </a:rPr>
                        <a:t>72.92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3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1175" y="654423"/>
            <a:ext cx="7000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0 Soroosh" panose="00000400000000000000" pitchFamily="2" charset="-78"/>
              </a:rPr>
              <a:t>بررسی درآمدهای پایدار و ناپایدار شهرداری </a:t>
            </a: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0 Soroosh" panose="00000400000000000000" pitchFamily="2" charset="-78"/>
              </a:rPr>
              <a:t>تهران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2568098"/>
              </p:ext>
            </p:extLst>
          </p:nvPr>
        </p:nvGraphicFramePr>
        <p:xfrm>
          <a:off x="4952285" y="1177643"/>
          <a:ext cx="2924890" cy="2241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2814495"/>
              </p:ext>
            </p:extLst>
          </p:nvPr>
        </p:nvGraphicFramePr>
        <p:xfrm>
          <a:off x="1331232" y="1177643"/>
          <a:ext cx="2973836" cy="222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057035"/>
              </p:ext>
            </p:extLst>
          </p:nvPr>
        </p:nvGraphicFramePr>
        <p:xfrm>
          <a:off x="4953000" y="3495675"/>
          <a:ext cx="2906086" cy="2224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9998976"/>
              </p:ext>
            </p:extLst>
          </p:nvPr>
        </p:nvGraphicFramePr>
        <p:xfrm>
          <a:off x="1333500" y="3515330"/>
          <a:ext cx="2951286" cy="2256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786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1175" y="654423"/>
            <a:ext cx="7000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800" b="1" dirty="0">
                <a:cs typeface="0 Soroosh" panose="00000400000000000000" pitchFamily="2" charset="-78"/>
              </a:rPr>
              <a:t>بررسی روند صدور پروانه­های ساختمانی</a:t>
            </a:r>
            <a:endParaRPr lang="en-US" sz="28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77" y="1673817"/>
            <a:ext cx="2644293" cy="18696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80" y="1673817"/>
            <a:ext cx="2680708" cy="18953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61" y="3709651"/>
            <a:ext cx="2706518" cy="19136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370" y="3709651"/>
            <a:ext cx="2706517" cy="19136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278227" y="1398717"/>
            <a:ext cx="788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b="1" dirty="0" smtClean="0">
                <a:cs typeface="Nazanin" panose="00000400000000000000" pitchFamily="2" charset="-78"/>
              </a:rPr>
              <a:t>1389</a:t>
            </a:r>
            <a:endParaRPr lang="en-US" sz="1600" b="1" dirty="0">
              <a:cs typeface="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12476" y="1398717"/>
            <a:ext cx="788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b="1" dirty="0" smtClean="0">
                <a:cs typeface="Nazanin" panose="00000400000000000000" pitchFamily="2" charset="-78"/>
              </a:rPr>
              <a:t>1390</a:t>
            </a:r>
            <a:endParaRPr lang="en-US" sz="1600" b="1" dirty="0">
              <a:cs typeface="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6474" y="3709651"/>
            <a:ext cx="788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b="1" dirty="0" smtClean="0">
                <a:cs typeface="Nazanin" panose="00000400000000000000" pitchFamily="2" charset="-78"/>
              </a:rPr>
              <a:t>1391</a:t>
            </a:r>
            <a:endParaRPr lang="en-US" sz="1600" b="1" dirty="0">
              <a:cs typeface="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36197" y="3712091"/>
            <a:ext cx="788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600" b="1" dirty="0" smtClean="0">
                <a:cs typeface="Nazanin" panose="00000400000000000000" pitchFamily="2" charset="-78"/>
              </a:rPr>
              <a:t>1392</a:t>
            </a:r>
            <a:endParaRPr lang="en-US" sz="1600" b="1" dirty="0">
              <a:cs typeface="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1510" y="1567994"/>
            <a:ext cx="2975557" cy="37471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A" sz="2000" dirty="0" smtClean="0">
                <a:cs typeface="0 Soroosh" panose="00000400000000000000" pitchFamily="2" charset="-78"/>
              </a:rPr>
              <a:t>با </a:t>
            </a:r>
            <a:r>
              <a:rPr lang="ar-SA" sz="2000" dirty="0">
                <a:cs typeface="0 Soroosh" panose="00000400000000000000" pitchFamily="2" charset="-78"/>
              </a:rPr>
              <a:t>توجه به اینکه تراکم مجاز در شهر تهران بر اساس طرح تفضیلی کمتر از 240 درصد (چهار طبقه) بوده، روند تغییرات در پروانه­های ساختمانی نشان‌دهنده افزایش میزان فروش مازاد تراکم در شهر تهران است.</a:t>
            </a:r>
            <a:endParaRPr lang="en-US" sz="2000" b="1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301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8300" y="654423"/>
            <a:ext cx="6396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2" fontAlgn="base"/>
            <a:r>
              <a:rPr lang="ar-SA" sz="2800" b="1" dirty="0">
                <a:effectLst>
                  <a:outerShdw sx="0" sy="0">
                    <a:srgbClr val="000000"/>
                  </a:outerShdw>
                </a:effectLst>
                <a:cs typeface="0 Soroosh" panose="00000400000000000000" pitchFamily="2" charset="-78"/>
              </a:rPr>
              <a:t>تامین منابع مالی بزرگ­راه طبقاتی صدر</a:t>
            </a:r>
            <a:endParaRPr lang="en-US" b="1" dirty="0">
              <a:effectLst>
                <a:outerShdw sx="0" sy="0">
                  <a:srgbClr val="000000"/>
                </a:outerShdw>
              </a:effectLst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148790"/>
              </p:ext>
            </p:extLst>
          </p:nvPr>
        </p:nvGraphicFramePr>
        <p:xfrm>
          <a:off x="507215" y="1639729"/>
          <a:ext cx="6358042" cy="1638530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4225568"/>
                <a:gridCol w="2132474"/>
              </a:tblGrid>
              <a:tr h="32770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شرح درآمد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درصد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2770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سهم درآمدهای پایدار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25/02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2770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سهم درآمدهای ناپایدار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74/98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2770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سهم عوارض مازاد تراکم از درآمدهای ناپایدار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84/70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2770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سهم عوارض مازاد تراکم از کل درآمدها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63/67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271010" y="1146865"/>
            <a:ext cx="4536504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 smtClean="0">
                <a:cs typeface="0 Soroosh" panose="00000400000000000000" pitchFamily="2" charset="-78"/>
              </a:rPr>
              <a:t>سهم هر یک از منابع درآمدی شهرداری تهران</a:t>
            </a:r>
            <a:endParaRPr lang="en-US" sz="2000" dirty="0">
              <a:cs typeface="0 Soroosh" panose="00000400000000000000" pitchFamily="2" charset="-78"/>
            </a:endParaRPr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4239427"/>
              </p:ext>
            </p:extLst>
          </p:nvPr>
        </p:nvGraphicFramePr>
        <p:xfrm>
          <a:off x="5807514" y="1177642"/>
          <a:ext cx="4536504" cy="218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561967" y="3647591"/>
            <a:ext cx="763108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lvl="7" algn="ctr" rtl="1"/>
            <a:r>
              <a:rPr lang="fa-IR" sz="1800" b="1" dirty="0">
                <a:cs typeface="0 Soroosh" panose="00000400000000000000" pitchFamily="2" charset="-78"/>
              </a:rPr>
              <a:t>سهم درآمدهای پایدار و ناپایدار و فروش مازاد تراکم در تامین منابع مالی پروژه صدر</a:t>
            </a:r>
            <a:endParaRPr lang="en-US" sz="1800" b="1" dirty="0">
              <a:cs typeface="0 Soroosh" panose="00000400000000000000" pitchFamily="2" charset="-78"/>
            </a:endParaRPr>
          </a:p>
          <a:p>
            <a:pPr algn="ctr" rtl="1"/>
            <a:endParaRPr lang="en-US" sz="1800" b="1" dirty="0">
              <a:cs typeface="Nazanin" panose="00000400000000000000" pitchFamily="2" charset="-78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64815"/>
              </p:ext>
            </p:extLst>
          </p:nvPr>
        </p:nvGraphicFramePr>
        <p:xfrm>
          <a:off x="802275" y="4293920"/>
          <a:ext cx="8390772" cy="1450925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3757642"/>
                <a:gridCol w="2316565"/>
                <a:gridCol w="2316565"/>
              </a:tblGrid>
              <a:tr h="29018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شرح هزینه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درصد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مبلغ (هزار میلیارد ریال)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</a:tr>
              <a:tr h="29018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کل هزینه احداث صدر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100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137/740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</a:tr>
              <a:tr h="29018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سهم هزینه صدر از منابع پایدار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25/02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34/459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</a:tr>
              <a:tr h="29018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سهم هزینه صدر از منابع ناپایدار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74/98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103/281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</a:tr>
              <a:tr h="29018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سهم هزینه صدر از عوارض مازاد تراکم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63/67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87/698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4735" marR="547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8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animBg="1"/>
      <p:bldGraphic spid="20" grpId="0">
        <p:bldAsOne/>
      </p:bldGraphic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5211" y="623645"/>
            <a:ext cx="6396621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000" b="1" dirty="0">
                <a:cs typeface="0 Soroosh" panose="00000400000000000000" pitchFamily="2" charset="-78"/>
              </a:rPr>
              <a:t>سهم هر یک از مناطق در فروش مازاد تراکم</a:t>
            </a: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699505"/>
              </p:ext>
            </p:extLst>
          </p:nvPr>
        </p:nvGraphicFramePr>
        <p:xfrm>
          <a:off x="1993951" y="1177643"/>
          <a:ext cx="5713134" cy="4410394"/>
        </p:xfrm>
        <a:graphic>
          <a:graphicData uri="http://schemas.openxmlformats.org/drawingml/2006/table">
            <a:tbl>
              <a:tblPr rtl="1" firstRow="1" firstCol="1" bandRow="1">
                <a:tableStyleId>{5940675A-B579-460E-94D1-54222C63F5DA}</a:tableStyleId>
              </a:tblPr>
              <a:tblGrid>
                <a:gridCol w="796175"/>
                <a:gridCol w="832234"/>
                <a:gridCol w="816368"/>
                <a:gridCol w="809878"/>
                <a:gridCol w="817089"/>
                <a:gridCol w="820695"/>
                <a:gridCol w="820695"/>
              </a:tblGrid>
              <a:tr h="42003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منطقه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 طبقه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2 طبقه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3 طبقه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4 طبقه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5 طبقه و بیشتر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کل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کل شهر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96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259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281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2637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13613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17022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یک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5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10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768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817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سه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5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463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492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3005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منطقه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مساحت زیربنا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تعداد واحد مسکونی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متوسط مساحت زیربنا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قیمت هر متر مربع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قیمت فروش مازاد تراکم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کل شهر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19258086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122229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158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18/85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6/22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یک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2220445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8670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256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29/96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9/89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سه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977517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4427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221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29/51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 smtClean="0">
                          <a:effectLst/>
                          <a:cs typeface="0 Soroosh" panose="00000400000000000000" pitchFamily="2" charset="-78"/>
                        </a:rPr>
                        <a:t>9/74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3005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منطقه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مساحت 1 طبقه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مساحت 2 طبقه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مساحت 3 طبقه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مساحت 4 طبقه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مساحت مجاز 5 طبقه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مساحت مازاد تراکم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کل شهر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15126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92959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180088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1661916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8579317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8728681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یک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1281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5122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13830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16391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786760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1397062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سه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1104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5299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14132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408936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548045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منطقه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درآمد حاصل از فروش مازاد تراکم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سهم هر منطقه در فروش مازاد تراکم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کل شهر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61833157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100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یک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13814316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22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001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منطقه سه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0 Soroosh" panose="00000400000000000000" pitchFamily="2" charset="-78"/>
                        </a:rPr>
                        <a:t>5336669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0 Soroosh" panose="00000400000000000000" pitchFamily="2" charset="-78"/>
                        </a:rPr>
                        <a:t>9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51225" marR="51225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204684" y="5529721"/>
            <a:ext cx="7242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مساحت­ها بر حسب متر مربع، قیمت­ها بر حسب میلیون ریال می­باشد. (مرکز آمار ایران 1392)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374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5211" y="623645"/>
            <a:ext cx="6396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>
                <a:cs typeface="0 Soroosh" panose="00000400000000000000" pitchFamily="2" charset="-78"/>
              </a:rPr>
              <a:t>بارگذاری ساختمانی، جمعیتی و ترافیکی</a:t>
            </a:r>
            <a:endParaRPr lang="fa-IR" sz="2800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199065"/>
              </p:ext>
            </p:extLst>
          </p:nvPr>
        </p:nvGraphicFramePr>
        <p:xfrm>
          <a:off x="1501339" y="1177643"/>
          <a:ext cx="6655290" cy="4183272"/>
        </p:xfrm>
        <a:graphic>
          <a:graphicData uri="http://schemas.openxmlformats.org/drawingml/2006/table">
            <a:tbl>
              <a:tblPr rtl="1" firstRow="1" firstCol="1" bandRow="1">
                <a:tableStyleId>{5940675A-B579-460E-94D1-54222C63F5DA}</a:tableStyleId>
              </a:tblPr>
              <a:tblGrid>
                <a:gridCol w="797231"/>
                <a:gridCol w="1724207"/>
                <a:gridCol w="2066110"/>
                <a:gridCol w="2067742"/>
              </a:tblGrid>
              <a:tr h="738581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مناطق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میانگین قیمت هر متر مربع فروش مازاد تراکم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میزان تامین منابع مالی از محل فروش مازاد تراکم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کل متراژ فروخته شده برای تامین منابع مالی صدر</a:t>
                      </a:r>
                      <a:endParaRPr lang="en-US" sz="15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18/52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24281938/46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1311055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7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5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16/20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8399993/24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spcAft>
                          <a:spcPts val="0"/>
                        </a:spcAft>
                      </a:pPr>
                      <a:r>
                        <a:rPr lang="fa-IR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0 Soroosh" panose="00000400000000000000" pitchFamily="2" charset="-78"/>
                        </a:rPr>
                        <a:t>518610</a:t>
                      </a: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3858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0 Soroosh" panose="00000400000000000000" pitchFamily="2" charset="-78"/>
                        </a:rPr>
                        <a:t>مناطق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0 Soroosh" panose="00000400000000000000" pitchFamily="2" charset="-78"/>
                        </a:rPr>
                        <a:t>متوسط متراژ هر واحد مسکونی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0 Soroosh" panose="00000400000000000000" pitchFamily="2" charset="-78"/>
                        </a:rPr>
                        <a:t>تعداد واحدهای مسکونی بارگذاری شده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>
                          <a:effectLst/>
                          <a:cs typeface="0 Soroosh" panose="00000400000000000000" pitchFamily="2" charset="-78"/>
                        </a:rPr>
                        <a:t>بعد خانوار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294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4458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 smtClean="0">
                          <a:effectLst/>
                          <a:cs typeface="0 Soroosh" panose="00000400000000000000" pitchFamily="2" charset="-78"/>
                        </a:rPr>
                        <a:t>3/8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>
                          <a:effectLst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3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>
                          <a:effectLst/>
                          <a:cs typeface="0 Soroosh" panose="00000400000000000000" pitchFamily="2" charset="-78"/>
                        </a:rPr>
                        <a:t>251</a:t>
                      </a:r>
                      <a:endParaRPr lang="en-US" sz="13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2062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 smtClean="0">
                          <a:effectLst/>
                          <a:cs typeface="0 Soroosh" panose="00000400000000000000" pitchFamily="2" charset="-78"/>
                        </a:rPr>
                        <a:t>3/36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0 Soroosh" panose="00000400000000000000" pitchFamily="2" charset="-78"/>
                        </a:rPr>
                        <a:t>مناطق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>
                          <a:effectLst/>
                          <a:cs typeface="0 Soroosh" panose="00000400000000000000" pitchFamily="2" charset="-78"/>
                        </a:rPr>
                        <a:t>جمعیت بارگذاری شده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>
                          <a:effectLst/>
                          <a:cs typeface="0 Soroosh" panose="00000400000000000000" pitchFamily="2" charset="-78"/>
                        </a:rPr>
                        <a:t>نرخ مالکیت خودرو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1">
                          <a:effectLst/>
                          <a:cs typeface="0 Soroosh" panose="00000400000000000000" pitchFamily="2" charset="-78"/>
                        </a:rPr>
                        <a:t>تعداد خودرو بارگذاری شده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16941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 smtClean="0">
                          <a:effectLst/>
                          <a:cs typeface="0 Soroosh" panose="00000400000000000000" pitchFamily="2" charset="-78"/>
                        </a:rPr>
                        <a:t>0/68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11520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92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>
                          <a:effectLst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3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6929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 smtClean="0">
                          <a:effectLst/>
                          <a:cs typeface="0 Soroosh" panose="00000400000000000000" pitchFamily="2" charset="-78"/>
                        </a:rPr>
                        <a:t>0/68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0 Soroosh" panose="00000400000000000000" pitchFamily="2" charset="-78"/>
                        </a:rPr>
                        <a:t>4712</a:t>
                      </a:r>
                      <a:endParaRPr lang="en-US" sz="13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3423" marR="63423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204684" y="5428121"/>
            <a:ext cx="72426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مساحت­ها بر حسب متر مربع، قیمت­ها بر حسب میلیون ریال می­باشد. (مرکز آمار ایران 1392)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979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مقدمه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718563" y="1214140"/>
            <a:ext cx="8513212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 smtClean="0">
                <a:cs typeface="0 Soroosh" panose="00000400000000000000" pitchFamily="2" charset="-78"/>
              </a:rPr>
              <a:t>آقای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مسعود امیدی بهره مند </a:t>
            </a:r>
            <a:r>
              <a:rPr lang="fa-IR" sz="2000" dirty="0" smtClean="0">
                <a:cs typeface="0 Soroosh" panose="00000400000000000000" pitchFamily="2" charset="-78"/>
              </a:rPr>
              <a:t>در پایان نامه کارشناسی ارشد خود تحت </a:t>
            </a:r>
            <a:r>
              <a:rPr lang="fa-IR" sz="2000" dirty="0">
                <a:cs typeface="0 Soroosh" panose="00000400000000000000" pitchFamily="2" charset="-78"/>
              </a:rPr>
              <a:t>عنوان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" </a:t>
            </a:r>
            <a:r>
              <a:rPr lang="fa-IR" sz="2000" dirty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سنجش پیامدهای فضایی ابرپروژه­های شهری در مقیاس محلی و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شهری  </a:t>
            </a:r>
            <a:r>
              <a:rPr lang="fa-IR" sz="2000" dirty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(مورد مطالعه: بزرگ­راه طبقاتی صدر تهران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)</a:t>
            </a:r>
            <a:r>
              <a:rPr lang="fa-IR" sz="2000" dirty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0 Soroosh" panose="00000400000000000000" pitchFamily="2" charset="-78"/>
              </a:rPr>
              <a:t>" </a:t>
            </a:r>
            <a:r>
              <a:rPr lang="fa-IR" sz="2000" dirty="0" smtClean="0">
                <a:cs typeface="0 Soroosh" panose="00000400000000000000" pitchFamily="2" charset="-78"/>
              </a:rPr>
              <a:t>بزرگ راه صدر تهران را مورد ارزیابی قرار داده است.</a:t>
            </a:r>
          </a:p>
          <a:p>
            <a:pPr algn="justLow">
              <a:lnSpc>
                <a:spcPct val="150000"/>
              </a:lnSpc>
            </a:pPr>
            <a:r>
              <a:rPr lang="ar-SA" sz="2000" dirty="0" smtClean="0">
                <a:cs typeface="0 Soroosh" panose="00000400000000000000" pitchFamily="2" charset="-78"/>
              </a:rPr>
              <a:t>در این پژوهش در مقیاس شهر، بررسی میزان بارگذاری ناشی از ساخت پروژه صدر و در مقیاس محلی بررسی ابعاد کالبدی، اقتصادی، اجتماعی و زیست­محیطی ساخت صدر بر محلات همجوار</a:t>
            </a:r>
            <a:r>
              <a:rPr lang="fa-IR" sz="2000" dirty="0" smtClean="0">
                <a:cs typeface="0 Soroosh" panose="00000400000000000000" pitchFamily="2" charset="-78"/>
              </a:rPr>
              <a:t> مورد بررسی قرار گرفته</a:t>
            </a:r>
            <a:r>
              <a:rPr lang="ar-SA" sz="2000" dirty="0" smtClean="0">
                <a:cs typeface="0 Soroosh" panose="00000400000000000000" pitchFamily="2" charset="-78"/>
              </a:rPr>
              <a:t> است.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19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85211" y="559231"/>
            <a:ext cx="6396621" cy="6001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ar-SA" sz="2400" b="1" dirty="0">
                <a:cs typeface="0 Soroosh" panose="00000400000000000000" pitchFamily="2" charset="-78"/>
              </a:rPr>
              <a:t>مشخص کردن ضرایب هم ارزی کاربری­ها </a:t>
            </a:r>
            <a:endParaRPr lang="fa-IR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1214140"/>
            <a:ext cx="8761875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/>
            <a:r>
              <a:rPr lang="ar-SA" sz="2000" b="1" dirty="0">
                <a:cs typeface="0 Soroosh" panose="00000400000000000000" pitchFamily="2" charset="-78"/>
              </a:rPr>
              <a:t>برای تعیین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ضریبی</a:t>
            </a:r>
            <a:r>
              <a:rPr lang="ar-SA" sz="2000" b="1" dirty="0">
                <a:cs typeface="0 Soroosh" panose="00000400000000000000" pitchFamily="2" charset="-78"/>
              </a:rPr>
              <a:t> که بتواند میزان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جذب نسبی سفر کاربری‌های مختلف </a:t>
            </a:r>
            <a:r>
              <a:rPr lang="ar-SA" sz="2000" b="1" dirty="0">
                <a:cs typeface="0 Soroosh" panose="00000400000000000000" pitchFamily="2" charset="-78"/>
              </a:rPr>
              <a:t>را به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ازای هر متر </a:t>
            </a:r>
            <a:r>
              <a:rPr lang="ar-SA" sz="2000" b="1" dirty="0">
                <a:cs typeface="0 Soroosh" panose="00000400000000000000" pitchFamily="2" charset="-78"/>
              </a:rPr>
              <a:t>مساحت کاربری محاسبه نماید از مطالعات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تولید و جذب کاربری‌ها </a:t>
            </a:r>
            <a:r>
              <a:rPr lang="ar-SA" sz="2000" b="1" dirty="0">
                <a:cs typeface="0 Soroosh" panose="00000400000000000000" pitchFamily="2" charset="-78"/>
              </a:rPr>
              <a:t>استفاده شده است. محاسبه نرخ سفرسازی هر یک از کاربری‌ها بر اساس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مساحت هر یک از کاربری‌ها </a:t>
            </a:r>
            <a:r>
              <a:rPr lang="ar-SA" sz="2000" b="1" dirty="0">
                <a:cs typeface="0 Soroosh" panose="00000400000000000000" pitchFamily="2" charset="-78"/>
              </a:rPr>
              <a:t>در مناطق مختلف شهر تهران بوده است. کاربری‌های مورد مطالعه در این پژوهش شامل کاربری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تجاری و اداری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پارک و فضای سبز </a:t>
            </a:r>
            <a:r>
              <a:rPr lang="ar-SA" sz="2000" b="1" dirty="0">
                <a:cs typeface="0 Soroosh" panose="00000400000000000000" pitchFamily="2" charset="-78"/>
              </a:rPr>
              <a:t>و خدمات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هفت‌گانه (شامل: آموزشی، درمانی و بهداشتی، فرهنگی، مذهبی، ورزشی، گردشگری، تأسیسات و تجهیزات) </a:t>
            </a:r>
            <a:r>
              <a:rPr lang="ar-SA" sz="2000" b="1" dirty="0">
                <a:cs typeface="0 Soroosh" panose="00000400000000000000" pitchFamily="2" charset="-78"/>
              </a:rPr>
              <a:t>است. 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860542"/>
              </p:ext>
            </p:extLst>
          </p:nvPr>
        </p:nvGraphicFramePr>
        <p:xfrm>
          <a:off x="1346945" y="3295282"/>
          <a:ext cx="7007783" cy="2452422"/>
        </p:xfrm>
        <a:graphic>
          <a:graphicData uri="http://schemas.openxmlformats.org/drawingml/2006/table">
            <a:tbl>
              <a:tblPr firstRow="1" firstCol="1" bandRow="1">
                <a:tableStyleId>{327F97BB-C833-4FB7-BDE5-3F7075034690}</a:tableStyleId>
              </a:tblPr>
              <a:tblGrid>
                <a:gridCol w="778206"/>
                <a:gridCol w="697232"/>
                <a:gridCol w="760616"/>
                <a:gridCol w="697232"/>
                <a:gridCol w="697232"/>
                <a:gridCol w="697232"/>
                <a:gridCol w="697232"/>
                <a:gridCol w="697232"/>
                <a:gridCol w="697232"/>
                <a:gridCol w="588337"/>
              </a:tblGrid>
              <a:tr h="249533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خدمات هفت گانه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فضای سبز و پارک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تجاری و اداری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200" b="1" dirty="0">
                        <a:effectLst/>
                        <a:latin typeface="Calibri" panose="020F0502020204030204" pitchFamily="34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</a:tr>
              <a:tr h="94101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نرخ سفرسازی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)**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جذب سفر (سفر)*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نرخ سفرسازی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)**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جذب سفر (سفر)*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نرخ سفرسازی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20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200" baseline="3000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)**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0 Soroosh" panose="00000400000000000000" pitchFamily="2" charset="-78"/>
                        </a:rPr>
                        <a:t>جذب سفر (سفر)*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709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4560300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112146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1739600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89195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0/34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517200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174156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</a:tr>
              <a:tr h="36709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0/09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1336616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125906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2401968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122878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0/23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1155099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260723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0 Soroosh" panose="00000400000000000000" pitchFamily="2" charset="-78"/>
                        </a:rPr>
                        <a:t>منطقه 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</a:tr>
              <a:tr h="36709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6172000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81602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1740000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90184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cs typeface="0 Soroosh" panose="00000400000000000000" pitchFamily="2" charset="-78"/>
                        </a:rPr>
                        <a:t>0/29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938000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0 Soroosh" panose="00000400000000000000" pitchFamily="2" charset="-78"/>
                        </a:rPr>
                        <a:t>240913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0367" marR="6036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61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>
                <a:cs typeface="0 Soroosh" panose="00000400000000000000" pitchFamily="2" charset="-78"/>
              </a:rPr>
              <a:t>محاسبه مساحت کاربری اراضی بارگذاری شده در مناطق شهرداری تهران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992524"/>
              </p:ext>
            </p:extLst>
          </p:nvPr>
        </p:nvGraphicFramePr>
        <p:xfrm>
          <a:off x="1941046" y="3103329"/>
          <a:ext cx="6125230" cy="2251540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1225046"/>
                <a:gridCol w="1225046"/>
                <a:gridCol w="1225046"/>
                <a:gridCol w="1225046"/>
                <a:gridCol w="1225046"/>
              </a:tblGrid>
              <a:tr h="440965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مناطق شهر تهران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جمعیت بارگذاری شده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</a:rPr>
                        <a:t>مساحت اضافه شده (</a:t>
                      </a:r>
                      <a:r>
                        <a:rPr lang="en-US" sz="1400" dirty="0">
                          <a:effectLst/>
                        </a:rPr>
                        <a:t>m</a:t>
                      </a:r>
                      <a:r>
                        <a:rPr lang="en-US" sz="1400" baseline="30000" dirty="0">
                          <a:effectLst/>
                        </a:rPr>
                        <a:t>2</a:t>
                      </a:r>
                      <a:r>
                        <a:rPr lang="fa-IR" sz="1600" dirty="0">
                          <a:effectLst/>
                        </a:rPr>
                        <a:t>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0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تجاری و اداری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پارک و فضای سبز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خدمات هفت گانه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4096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16941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76235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237174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301550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4096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منطقه 2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14234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64053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199276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253365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4096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6928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31176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96992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123318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779929" y="1362309"/>
            <a:ext cx="82268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سرانه استاندار </a:t>
            </a:r>
            <a:r>
              <a:rPr lang="fa-IR" b="1" dirty="0">
                <a:cs typeface="0 Soroosh" panose="00000400000000000000" pitchFamily="2" charset="-78"/>
              </a:rPr>
              <a:t>هر یک از کاربری‌ها بر اساس مطالعات </a:t>
            </a: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طرح‌های تفضلی </a:t>
            </a:r>
            <a:r>
              <a:rPr lang="fa-IR" b="1" dirty="0">
                <a:cs typeface="0 Soroosh" panose="00000400000000000000" pitchFamily="2" charset="-78"/>
              </a:rPr>
              <a:t>مناطق تهران مشخص‌شده است، که سرانه کاربری </a:t>
            </a: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تجاری اداری 4/5متر</a:t>
            </a:r>
            <a:r>
              <a:rPr lang="fa-IR" b="1" dirty="0">
                <a:cs typeface="0 Soroosh" panose="00000400000000000000" pitchFamily="2" charset="-78"/>
              </a:rPr>
              <a:t>، </a:t>
            </a: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سرانه پارک و فضای سبز 14 متر </a:t>
            </a:r>
            <a:r>
              <a:rPr lang="fa-IR" b="1" dirty="0">
                <a:cs typeface="0 Soroosh" panose="00000400000000000000" pitchFamily="2" charset="-78"/>
              </a:rPr>
              <a:t>و سرانه </a:t>
            </a: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خدمات هفت‌گانه 17/8متر</a:t>
            </a:r>
            <a:r>
              <a:rPr lang="fa-IR" b="1" dirty="0">
                <a:cs typeface="0 Soroosh" panose="00000400000000000000" pitchFamily="2" charset="-78"/>
              </a:rPr>
              <a:t> در نظر گرفته شده است.</a:t>
            </a:r>
            <a:endParaRPr lang="en-US" b="1" dirty="0">
              <a:cs typeface="0 Soroosh" panose="00000400000000000000" pitchFamily="2" charset="-78"/>
            </a:endParaRPr>
          </a:p>
          <a:p>
            <a:pPr algn="justLow"/>
            <a:r>
              <a:rPr lang="ar-SA" b="1" dirty="0">
                <a:cs typeface="0 Soroosh" panose="00000400000000000000" pitchFamily="2" charset="-78"/>
              </a:rPr>
              <a:t>با توجه به جمعیت اضافه شده ناشی از ساخت بزرگراه طبقاتی صدر، می‌توان مساحت مورد نیاز بر اساس سرانه مورد نظر محاسبه نمود </a:t>
            </a:r>
            <a:r>
              <a:rPr lang="fa-IR" b="1" dirty="0">
                <a:cs typeface="0 Soroosh" panose="00000400000000000000" pitchFamily="2" charset="-78"/>
              </a:rPr>
              <a:t>: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Roboto Light" pitchFamily="2" charset="0"/>
              <a:ea typeface="Roboto Light" pitchFamily="2" charset="0"/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817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محاسبه تعداد سفرهای اضافه شده به شبکه معابر شهر تهران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9929" y="1362309"/>
            <a:ext cx="822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ar-SA" b="1" dirty="0">
                <a:cs typeface="0 Soroosh" panose="00000400000000000000" pitchFamily="2" charset="-78"/>
              </a:rPr>
              <a:t>با استفاده از ضرایب سفرسازی هر یک از کاربری­ها در مناطق مختلف تهران و محاسبه مساحت کاربری­های مختلف، میزان جذب سفر هر کاربری در هر منطقه برآورد می­گردد</a:t>
            </a:r>
            <a:r>
              <a:rPr lang="fa-IR" b="1" dirty="0">
                <a:cs typeface="0 Soroosh" panose="00000400000000000000" pitchFamily="2" charset="-78"/>
              </a:rPr>
              <a:t>.</a:t>
            </a:r>
            <a:endParaRPr lang="en-US" b="1" dirty="0"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653972"/>
              </p:ext>
            </p:extLst>
          </p:nvPr>
        </p:nvGraphicFramePr>
        <p:xfrm>
          <a:off x="619482" y="2172703"/>
          <a:ext cx="8424936" cy="3243429"/>
        </p:xfrm>
        <a:graphic>
          <a:graphicData uri="http://schemas.openxmlformats.org/drawingml/2006/table">
            <a:tbl>
              <a:tblPr firstRow="1" firstCol="1" bandRow="1">
                <a:tableStyleId>{327F97BB-C833-4FB7-BDE5-3F7075034690}</a:tableStyleId>
              </a:tblPr>
              <a:tblGrid>
                <a:gridCol w="691219"/>
                <a:gridCol w="918792"/>
                <a:gridCol w="788481"/>
                <a:gridCol w="691219"/>
                <a:gridCol w="921625"/>
                <a:gridCol w="802645"/>
                <a:gridCol w="803589"/>
                <a:gridCol w="936733"/>
                <a:gridCol w="936733"/>
                <a:gridCol w="933900"/>
              </a:tblGrid>
              <a:tr h="337011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خدمات هفت گانه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پارک و فضای سبز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تجاری و اداری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مناطق شهر تهران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11185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سفر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ضریب سفر سازی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سفر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ضریب سفر سازی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سفر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ضریب سفر سازی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/سفر)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مساحت (</a:t>
                      </a:r>
                      <a:r>
                        <a:rPr lang="en-US" sz="1600" dirty="0">
                          <a:effectLst/>
                          <a:cs typeface="0 Soroosh" panose="00000400000000000000" pitchFamily="2" charset="-78"/>
                        </a:rPr>
                        <a:t>m</a:t>
                      </a:r>
                      <a:r>
                        <a:rPr lang="en-US" sz="1600" baseline="30000" dirty="0">
                          <a:effectLst/>
                          <a:cs typeface="0 Soroosh" panose="00000400000000000000" pitchFamily="2" charset="-78"/>
                        </a:rPr>
                        <a:t>2</a:t>
                      </a: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)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491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7416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0/02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301550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12161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237174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25670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0/34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76235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منطقه 1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59491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23866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0/09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253365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10194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199276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14458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0/23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64053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منطقه 2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59491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1630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0/01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123318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5027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0/05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96992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8963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0/29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31176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0 Soroosh" panose="00000400000000000000" pitchFamily="2" charset="-78"/>
                        </a:rPr>
                        <a:t>منطقه 3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23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4545"/>
              </p:ext>
            </p:extLst>
          </p:nvPr>
        </p:nvGraphicFramePr>
        <p:xfrm>
          <a:off x="1074747" y="1366332"/>
          <a:ext cx="7707085" cy="4207156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1633106"/>
                <a:gridCol w="6073979"/>
              </a:tblGrid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dirty="0">
                          <a:effectLst/>
                          <a:cs typeface="0 Soroosh" panose="00000400000000000000" pitchFamily="2" charset="-78"/>
                        </a:rPr>
                        <a:t>هزینه و فایده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تعریف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زمان سفر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ارزش ریالی معادل زمانی که افراد در ساعات اوج و غیر اوج صرف سفر می­کنند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آلودگی هوا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ارزش ریالی معادل تبعات آلودگی هوای ناشی از حمل و نقل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تسهیلات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هزینه­های ساخت و نگهداری از تسهیلات مختلف حمل و نقل مانند راه، پل، مترو و غیره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تصادفات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هزینه­های ناشی از تصادفات و سوانح رانندگی شامل فوت، جرح و خسارات مالی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60102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پارکینگ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هزینه­های پارکینگ شامل توقف حاشیه­ای، غیر  حاشیه­ای و هم­چنین هزینه­های ساخت و نگهداری از آنها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آلودگی صدا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ارزش ریالی معادل تبعات آلودگی هوا ناشی از حمل و نقل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601023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خدمات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هزینه­های لجستیکی و جاری در حمل و نقل مانند راهنمایی و رانندگی و معاونت حمل و نقل و ترافیک و حمل و نقل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مصرف سوخت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فایده ناشی از کاهش زمان سفر و هزینه ناشی از افزایش تعداد سفر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قیمت زمین و مسکن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تغییرات قیمت زمین و مسکن در محلات همجوار ایجاد پروژه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سرمایه­گذاری اولیه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هزینه اولیه برای ساخت پروژه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0051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>
                          <a:effectLst/>
                          <a:cs typeface="0 Soroosh" panose="00000400000000000000" pitchFamily="2" charset="-78"/>
                        </a:rPr>
                        <a:t>ارزش اسقاطی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500" dirty="0">
                          <a:effectLst/>
                          <a:cs typeface="0 Soroosh" panose="00000400000000000000" pitchFamily="2" charset="-78"/>
                        </a:rPr>
                        <a:t>ارزش ریالی مواد و مصالحی که بعد از اتمام عمر پروژه می­توان از آن­ها استفاده کرد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84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84" name="Table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52902"/>
              </p:ext>
            </p:extLst>
          </p:nvPr>
        </p:nvGraphicFramePr>
        <p:xfrm>
          <a:off x="2447364" y="1177643"/>
          <a:ext cx="5163672" cy="4591308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2063274"/>
                <a:gridCol w="1550199"/>
                <a:gridCol w="1550199"/>
              </a:tblGrid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هزینه و فایده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هزینه­ها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فایده­ها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سرمایه­گذاری اولیه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137740/1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ارزش اسقاطی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1/125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زمان سفر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54219/89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آلودگی هوا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100/44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تسهیلات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1115/676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تصادفات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13/36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پارکینگ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35/31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آلودگی صوتی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20/35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خدمات ترافیکی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0/61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قیمت مسکن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5605/57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817/23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025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Soroosh" panose="00000400000000000000" pitchFamily="2" charset="-78"/>
                        </a:rPr>
                        <a:t>مصرف سوخت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1335/62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cs typeface="0 Soroosh" panose="00000400000000000000" pitchFamily="2" charset="-78"/>
                        </a:rPr>
                        <a:t>4662/35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31509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100" dirty="0">
                          <a:effectLst/>
                          <a:cs typeface="0 Soroosh" panose="00000400000000000000" pitchFamily="2" charset="-78"/>
                        </a:rPr>
                        <a:t>مجموع</a:t>
                      </a:r>
                      <a:endParaRPr lang="en-US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100" dirty="0" smtClean="0">
                          <a:effectLst/>
                          <a:cs typeface="0 Soroosh" panose="00000400000000000000" pitchFamily="2" charset="-78"/>
                        </a:rPr>
                        <a:t>145967/1</a:t>
                      </a:r>
                      <a:endParaRPr lang="en-US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100" dirty="0" smtClean="0">
                          <a:effectLst/>
                          <a:cs typeface="0 Soroosh" panose="00000400000000000000" pitchFamily="2" charset="-78"/>
                        </a:rPr>
                        <a:t>59700/59</a:t>
                      </a:r>
                      <a:endParaRPr lang="en-US" sz="2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</a:tr>
              <a:tr h="61795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100" dirty="0">
                          <a:effectLst/>
                          <a:cs typeface="0 Soroosh" panose="00000400000000000000" pitchFamily="2" charset="-78"/>
                        </a:rPr>
                        <a:t>نسبت فایده به هزینه</a:t>
                      </a:r>
                      <a:endParaRPr lang="en-US" sz="21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100" dirty="0" smtClean="0">
                          <a:effectLst/>
                          <a:cs typeface="0 Soroosh" panose="00000400000000000000" pitchFamily="2" charset="-78"/>
                        </a:rPr>
                        <a:t>0/41</a:t>
                      </a:r>
                      <a:endParaRPr lang="en-US" sz="21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1196" marR="6119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810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1244114"/>
            <a:ext cx="8444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ar-SA" sz="2000" b="1" dirty="0">
                <a:cs typeface="0 Soroosh" panose="00000400000000000000" pitchFamily="2" charset="-78"/>
              </a:rPr>
              <a:t>نتیجه آزمون </a:t>
            </a:r>
            <a:r>
              <a:rPr lang="en-US" sz="2000" b="1" dirty="0">
                <a:cs typeface="0 Soroosh" panose="00000400000000000000" pitchFamily="2" charset="-78"/>
              </a:rPr>
              <a:t>KMO</a:t>
            </a:r>
            <a:r>
              <a:rPr lang="ar-SA" sz="2000" b="1" dirty="0">
                <a:cs typeface="0 Soroosh" panose="00000400000000000000" pitchFamily="2" charset="-78"/>
              </a:rPr>
              <a:t> </a:t>
            </a:r>
            <a:r>
              <a:rPr lang="fa-IR" sz="2000" b="1" dirty="0">
                <a:cs typeface="0 Soroosh" panose="00000400000000000000" pitchFamily="2" charset="-78"/>
              </a:rPr>
              <a:t>0/976 </a:t>
            </a:r>
            <a:r>
              <a:rPr lang="ar-SA" sz="2000" b="1" dirty="0">
                <a:cs typeface="0 Soroosh" panose="00000400000000000000" pitchFamily="2" charset="-78"/>
              </a:rPr>
              <a:t>می­باشد، داده­های تحقیق قابل تقلیل به تعدادی عامل­های زیر بنایی و بنیادی می­باشند. </a:t>
            </a:r>
            <a:r>
              <a:rPr lang="fa-IR" sz="2000" b="1" dirty="0">
                <a:cs typeface="0 Soroosh" panose="00000400000000000000" pitchFamily="2" charset="-78"/>
              </a:rPr>
              <a:t>38 گزاره تحقیق به 6 عامل تقلیل پیدا کردند.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7021743" y="2285708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7142767" y="2345286"/>
            <a:ext cx="1760089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اول 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دسترسی وحمل ونقل</a:t>
            </a:r>
            <a:endParaRPr lang="fa-IR" sz="2000" b="1" dirty="0">
              <a:cs typeface="0 Soroosh" panose="000004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076837" y="2285708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4191610" y="2449623"/>
            <a:ext cx="176008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دوم 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اعتماد نهادی</a:t>
            </a:r>
            <a:endParaRPr lang="fa-IR" sz="2000" b="1" dirty="0">
              <a:cs typeface="0 Soroosh" panose="000004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010907" y="2272261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1073842" y="2309181"/>
            <a:ext cx="1760089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سوم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ایمنی و بهداشت محیطی</a:t>
            </a:r>
            <a:endParaRPr lang="fa-IR" sz="2000" b="1" dirty="0">
              <a:cs typeface="0 Soroosh" panose="000004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037801" y="3899355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/>
          <p:cNvSpPr txBox="1"/>
          <p:nvPr/>
        </p:nvSpPr>
        <p:spPr>
          <a:xfrm>
            <a:off x="1152574" y="4094041"/>
            <a:ext cx="176008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ششم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اقتصاد مکان</a:t>
            </a:r>
            <a:endParaRPr lang="fa-IR" sz="2000" b="1" dirty="0">
              <a:cs typeface="0 Soroosh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076837" y="3912802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/>
          <p:cNvSpPr txBox="1"/>
          <p:nvPr/>
        </p:nvSpPr>
        <p:spPr>
          <a:xfrm>
            <a:off x="4231951" y="4080594"/>
            <a:ext cx="176008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پنجم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امنیت</a:t>
            </a:r>
            <a:endParaRPr lang="fa-IR" sz="2000" b="1" dirty="0">
              <a:cs typeface="0 Soroosh" panose="000004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088976" y="3899355"/>
            <a:ext cx="1989637" cy="10626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7216830" y="4080594"/>
            <a:ext cx="176008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عامل چهارم</a:t>
            </a:r>
          </a:p>
          <a:p>
            <a:pPr algn="ctr"/>
            <a:r>
              <a:rPr lang="fa-IR" sz="2000" b="1" dirty="0" smtClean="0">
                <a:cs typeface="0 Soroosh" panose="00000400000000000000" pitchFamily="2" charset="-78"/>
              </a:rPr>
              <a:t>حس تعلق</a:t>
            </a:r>
            <a:endParaRPr lang="fa-IR" sz="2000" b="1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699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1975" y="1244114"/>
            <a:ext cx="77598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کالبدی (عامل دسترسی و حمل و نقل)</a:t>
            </a:r>
          </a:p>
          <a:p>
            <a:pPr algn="justLow"/>
            <a:r>
              <a:rPr lang="ar-SA" sz="2000" b="1" dirty="0" smtClean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fa-IR" sz="2000" b="1" dirty="0" smtClean="0">
                <a:cs typeface="0 Soroosh" panose="00000400000000000000" pitchFamily="2" charset="-78"/>
              </a:rPr>
              <a:t>متغیرهای آن شامل : </a:t>
            </a:r>
            <a:r>
              <a:rPr lang="ar-SA" sz="2000" b="1" dirty="0" smtClean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به تسهیلات تجاری روزانه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بازارهای خرید منطقه­ای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مراکز بهداشتی و درمانی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مراکز دولتی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مراکز فرهنگی و ورزشی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مراکز آموزشی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بزرگ­راه­ها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دسترسی به حمل‌ونقل عمومی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حجم ترافیک داخل محلات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حل معضل ترافیک محله </a:t>
            </a:r>
            <a:r>
              <a:rPr lang="ar-SA" sz="2000" b="1" dirty="0">
                <a:cs typeface="0 Soroosh" panose="00000400000000000000" pitchFamily="2" charset="-78"/>
              </a:rPr>
              <a:t>و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حل معضل ترافیک شهر</a:t>
            </a:r>
            <a:r>
              <a:rPr lang="ar-SA" sz="2000" b="1" dirty="0">
                <a:cs typeface="0 Soroosh" panose="00000400000000000000" pitchFamily="2" charset="-78"/>
              </a:rPr>
              <a:t> 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58176" y="4777663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</a:t>
            </a:r>
            <a:r>
              <a:rPr lang="fa-IR" b="1" dirty="0">
                <a:solidFill>
                  <a:srgbClr val="FF0000"/>
                </a:solidFill>
                <a:cs typeface="0 Soroosh" panose="00000400000000000000" pitchFamily="2" charset="-78"/>
              </a:rPr>
              <a:t> (2/87)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</a:t>
            </a:r>
            <a:r>
              <a:rPr lang="fa-IR" b="1" dirty="0">
                <a:solidFill>
                  <a:srgbClr val="FF0000"/>
                </a:solidFill>
                <a:cs typeface="0 Soroosh" panose="00000400000000000000" pitchFamily="2" charset="-78"/>
              </a:rPr>
              <a:t>(3)</a:t>
            </a:r>
            <a:r>
              <a:rPr lang="fa-IR" b="1" dirty="0">
                <a:cs typeface="0 Soroosh" panose="00000400000000000000" pitchFamily="2" charset="-78"/>
              </a:rPr>
              <a:t>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79253"/>
              </p:ext>
            </p:extLst>
          </p:nvPr>
        </p:nvGraphicFramePr>
        <p:xfrm>
          <a:off x="1021974" y="3827775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11 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84درصد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5 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04343" y="3337758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72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21974" y="1362309"/>
            <a:ext cx="77598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اجتماعی (عامل نهادی)</a:t>
            </a:r>
          </a:p>
          <a:p>
            <a:pPr algn="justLow"/>
            <a:endParaRPr lang="fa-IR" sz="2000" b="1" dirty="0" smtClean="0">
              <a:solidFill>
                <a:srgbClr val="0070C0"/>
              </a:solidFill>
              <a:cs typeface="0 Soroosh" panose="00000400000000000000" pitchFamily="2" charset="-78"/>
            </a:endParaRPr>
          </a:p>
          <a:p>
            <a:pPr algn="justLow"/>
            <a:r>
              <a:rPr lang="ar-SA" sz="2000" b="1" dirty="0" smtClean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ar-SA" sz="2000" b="1" dirty="0">
                <a:cs typeface="0 Soroosh" panose="00000400000000000000" pitchFamily="2" charset="-78"/>
              </a:rPr>
              <a:t>متغیرهای آن شامل: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تعامل شهروندان با مدیریت شهری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تمایل به مشارکت با مدیریت شهری در پروژه­های مربوط به محله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رابطه و انتقال انتقادات و پیشنهاد‌ها به شورایاری محله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تأثیر احداث صدر در حل معضلات محله و جویا شدن نظر ساکنین محله­های اطراف </a:t>
            </a:r>
            <a:r>
              <a:rPr lang="ar-SA" sz="2000" b="1" dirty="0">
                <a:cs typeface="0 Soroosh" panose="00000400000000000000" pitchFamily="2" charset="-78"/>
              </a:rPr>
              <a:t>قبل از احداث صدر</a:t>
            </a:r>
            <a:r>
              <a:rPr lang="ar-SA" sz="2000" dirty="0">
                <a:cs typeface="0 Soroosh" panose="00000400000000000000" pitchFamily="2" charset="-78"/>
              </a:rPr>
              <a:t> </a:t>
            </a:r>
            <a:r>
              <a:rPr lang="ar-SA" sz="2000" b="1" dirty="0">
                <a:cs typeface="0 Soroosh" panose="00000400000000000000" pitchFamily="2" charset="-78"/>
              </a:rPr>
              <a:t>است. 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  <a:p>
            <a:pPr algn="justLow"/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58176" y="4906829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 (</a:t>
            </a:r>
            <a:r>
              <a:rPr lang="fa-IR" b="1" dirty="0" smtClean="0">
                <a:cs typeface="0 Soroosh" panose="00000400000000000000" pitchFamily="2" charset="-78"/>
              </a:rPr>
              <a:t>2/50)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(3)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78445"/>
              </p:ext>
            </p:extLst>
          </p:nvPr>
        </p:nvGraphicFramePr>
        <p:xfrm>
          <a:off x="1021974" y="3827775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45درصد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52درصد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3درصد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04343" y="3337758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280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1975" y="1244114"/>
            <a:ext cx="77598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اجتماعی (عامل حس تعلق)</a:t>
            </a:r>
          </a:p>
          <a:p>
            <a:pPr algn="justLow">
              <a:lnSpc>
                <a:spcPct val="150000"/>
              </a:lnSpc>
            </a:pPr>
            <a:r>
              <a:rPr lang="ar-SA" sz="2000" b="1" dirty="0" smtClean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ar-SA" sz="2000" b="1" dirty="0">
                <a:cs typeface="0 Soroosh" panose="00000400000000000000" pitchFamily="2" charset="-78"/>
              </a:rPr>
              <a:t>متغیرهای آن شامل: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تمایل به ادامه سکونت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انسجام و حس محله داشتن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ترک بومیان قدیمی </a:t>
            </a:r>
            <a:r>
              <a:rPr lang="ar-SA" sz="2000" b="1" dirty="0">
                <a:cs typeface="0 Soroosh" panose="00000400000000000000" pitchFamily="2" charset="-78"/>
              </a:rPr>
              <a:t>و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احساس تعلق و وابستگی به محلات </a:t>
            </a:r>
            <a:r>
              <a:rPr lang="ar-SA" sz="2000" b="1" dirty="0">
                <a:cs typeface="0 Soroosh" panose="00000400000000000000" pitchFamily="2" charset="-78"/>
              </a:rPr>
              <a:t>است. 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58177" y="4429109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 (</a:t>
            </a:r>
            <a:r>
              <a:rPr lang="fa-IR" b="1" dirty="0" smtClean="0">
                <a:cs typeface="0 Soroosh" panose="00000400000000000000" pitchFamily="2" charset="-78"/>
              </a:rPr>
              <a:t>2/59)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(3)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228851"/>
              </p:ext>
            </p:extLst>
          </p:nvPr>
        </p:nvGraphicFramePr>
        <p:xfrm>
          <a:off x="1021974" y="3408531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32درصد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64درصد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4درصد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04343" y="2918514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97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22658" y="1362309"/>
            <a:ext cx="775985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اجتماعی (عامل حس امنیت)</a:t>
            </a:r>
          </a:p>
          <a:p>
            <a:pPr algn="justLow">
              <a:lnSpc>
                <a:spcPct val="150000"/>
              </a:lnSpc>
            </a:pPr>
            <a:r>
              <a:rPr lang="ar-SA" sz="2000" b="1" dirty="0">
                <a:cs typeface="0 Soroosh" panose="00000400000000000000" pitchFamily="2" charset="-78"/>
              </a:rPr>
              <a:t>متغیرهای آن شامل: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مزاحمت­های خیابانی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جرم و جنایت در محلات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حضور غریبه­ها</a:t>
            </a:r>
            <a:r>
              <a:rPr lang="ar-SA" sz="2000" b="1" dirty="0">
                <a:cs typeface="0 Soroosh" panose="00000400000000000000" pitchFamily="2" charset="-78"/>
              </a:rPr>
              <a:t>،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ایجاد مکان­های تاریک و متروکه، امنیت خاطر برای بچه­ها در زمان بازی و امنیت خاطر برای قدم زدن در مکان­های خلوت</a:t>
            </a:r>
            <a:r>
              <a:rPr lang="fa-IR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ar-SA" sz="2000" b="1" dirty="0" smtClean="0">
                <a:cs typeface="0 Soroosh" panose="00000400000000000000" pitchFamily="2" charset="-78"/>
              </a:rPr>
              <a:t>است</a:t>
            </a:r>
            <a:r>
              <a:rPr lang="fa-IR" sz="2000" b="1" dirty="0" smtClean="0">
                <a:cs typeface="0 Soroosh" panose="00000400000000000000" pitchFamily="2" charset="-78"/>
              </a:rPr>
              <a:t>.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58176" y="4883988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 (</a:t>
            </a:r>
            <a:r>
              <a:rPr lang="fa-IR" b="1" dirty="0" smtClean="0">
                <a:cs typeface="0 Soroosh" panose="00000400000000000000" pitchFamily="2" charset="-78"/>
              </a:rPr>
              <a:t>2/64)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(3)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907038"/>
              </p:ext>
            </p:extLst>
          </p:nvPr>
        </p:nvGraphicFramePr>
        <p:xfrm>
          <a:off x="1021974" y="3827775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22درصد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75درصد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3درصد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04343" y="3337758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222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ابرپروژه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718563" y="1214140"/>
            <a:ext cx="8513212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A" sz="2000" dirty="0" smtClean="0">
                <a:cs typeface="0 Soroosh" panose="00000400000000000000" pitchFamily="2" charset="-78"/>
              </a:rPr>
              <a:t>ابرپروژه‌ها </a:t>
            </a:r>
            <a:r>
              <a:rPr lang="ar-SA" sz="2000" dirty="0">
                <a:cs typeface="0 Soroosh" panose="00000400000000000000" pitchFamily="2" charset="-78"/>
              </a:rPr>
              <a:t>يك پروژه 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سرمايه‌گذاري به‌شدت بزرگ‌مقیاس </a:t>
            </a:r>
            <a:r>
              <a:rPr lang="ar-SA" sz="2000" dirty="0">
                <a:cs typeface="0 Soroosh" panose="00000400000000000000" pitchFamily="2" charset="-78"/>
              </a:rPr>
              <a:t>است. پروژه‌هاي بزرگ معمولاً بيش از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 يك ميليارد دلار </a:t>
            </a:r>
            <a:r>
              <a:rPr lang="ar-SA" sz="2000" dirty="0">
                <a:cs typeface="0 Soroosh" panose="00000400000000000000" pitchFamily="2" charset="-78"/>
              </a:rPr>
              <a:t>هزينه دارند و</a:t>
            </a:r>
            <a:r>
              <a:rPr lang="ar-SA" sz="2000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توجه عموم </a:t>
            </a:r>
            <a:r>
              <a:rPr lang="ar-SA" sz="2000" dirty="0">
                <a:cs typeface="0 Soroosh" panose="00000400000000000000" pitchFamily="2" charset="-78"/>
              </a:rPr>
              <a:t>مردم را به دليل داشتن 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تأثيرات پايدار بر روي جوامع و محيط زيست </a:t>
            </a:r>
            <a:r>
              <a:rPr lang="ar-SA" sz="2000" dirty="0">
                <a:cs typeface="0 Soroosh" panose="00000400000000000000" pitchFamily="2" charset="-78"/>
              </a:rPr>
              <a:t>و بودجه جذب مي‌كنند. پروژه‌هاي بزرگ هم‌چنين به‌عنوان 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طرح‌هاي ابتكاري فيزيكي</a:t>
            </a:r>
            <a:r>
              <a:rPr lang="ar-SA" sz="2000" dirty="0">
                <a:cs typeface="0 Soroosh" panose="00000400000000000000" pitchFamily="2" charset="-78"/>
              </a:rPr>
              <a:t>، بسيار گران و عمومي تعريف مي‌شوند</a:t>
            </a:r>
            <a:r>
              <a:rPr lang="fa-IR" sz="2000" dirty="0">
                <a:cs typeface="0 Soroosh" panose="00000400000000000000" pitchFamily="2" charset="-78"/>
              </a:rPr>
              <a:t>.</a:t>
            </a:r>
            <a:endParaRPr lang="en-US" sz="2000" dirty="0">
              <a:cs typeface="0 Soroosh" panose="00000400000000000000" pitchFamily="2" charset="-78"/>
            </a:endParaRPr>
          </a:p>
          <a:p>
            <a:pPr algn="just"/>
            <a:r>
              <a:rPr lang="en-US" sz="2000" dirty="0" smtClean="0">
                <a:cs typeface="0 Soroosh" panose="00000400000000000000" pitchFamily="2" charset="-78"/>
              </a:rPr>
              <a:t> </a:t>
            </a:r>
            <a:endParaRPr lang="fa-IR" sz="2000" dirty="0">
              <a:cs typeface="0 Soroosh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8563" y="3425974"/>
            <a:ext cx="851321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 fontAlgn="base">
              <a:lnSpc>
                <a:spcPct val="150000"/>
              </a:lnSpc>
            </a:pPr>
            <a:r>
              <a:rPr lang="ar-SA" sz="2000" dirty="0">
                <a:cs typeface="0 Soroosh" panose="00000400000000000000" pitchFamily="2" charset="-78"/>
              </a:rPr>
              <a:t>سايكز </a:t>
            </a:r>
            <a:r>
              <a:rPr lang="ar-SA" sz="2000" dirty="0">
                <a:solidFill>
                  <a:srgbClr val="FF0000"/>
                </a:solidFill>
                <a:cs typeface="0 Soroosh" panose="00000400000000000000" pitchFamily="2" charset="-78"/>
              </a:rPr>
              <a:t>9 ويژگي در تفاوت ابرپروژه‌ها با پروژه‌هاي عمومي عادي </a:t>
            </a:r>
            <a:r>
              <a:rPr lang="ar-SA" sz="2000" dirty="0">
                <a:cs typeface="0 Soroosh" panose="00000400000000000000" pitchFamily="2" charset="-78"/>
              </a:rPr>
              <a:t>بيان مي‌كند. اين ويژگي‌ها عبارت‌اند </a:t>
            </a:r>
            <a:r>
              <a:rPr lang="ar-SA" sz="2000" dirty="0" smtClean="0">
                <a:cs typeface="0 Soroosh" panose="00000400000000000000" pitchFamily="2" charset="-78"/>
              </a:rPr>
              <a:t>از: </a:t>
            </a:r>
            <a:endParaRPr lang="fa-IR" sz="2000" dirty="0" smtClean="0">
              <a:cs typeface="0 Soroosh" panose="00000400000000000000" pitchFamily="2" charset="-78"/>
            </a:endParaRPr>
          </a:p>
          <a:p>
            <a:pPr algn="justLow" fontAlgn="base">
              <a:lnSpc>
                <a:spcPct val="150000"/>
              </a:lnSpc>
            </a:pPr>
            <a:r>
              <a:rPr lang="ar-SA" sz="2000" dirty="0" smtClean="0">
                <a:cs typeface="0 Soroosh" panose="00000400000000000000" pitchFamily="2" charset="-78"/>
              </a:rPr>
              <a:t>اندازه </a:t>
            </a:r>
            <a:r>
              <a:rPr lang="ar-SA" sz="2000" dirty="0">
                <a:cs typeface="0 Soroosh" panose="00000400000000000000" pitchFamily="2" charset="-78"/>
              </a:rPr>
              <a:t>(مقیاس)، مخالفت­های عمومی در قبال پروژه­ها، زمان ساخت و اجرا، مکان پروژه­ها، تأثيرات بر بازار، خطرات منحصربه‌فرد، مشكلات مالي، تجارب ناكافي و عدم محبوبيت عمومي. 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Roboto Light" pitchFamily="2" charset="0"/>
              <a:ea typeface="Roboto Light" pitchFamily="2" charset="0"/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351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1973" y="1178273"/>
            <a:ext cx="775985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زیست محیطی (عامل ایمنی و بهداشت محیطی)</a:t>
            </a:r>
          </a:p>
          <a:p>
            <a:pPr algn="justLow">
              <a:lnSpc>
                <a:spcPct val="150000"/>
              </a:lnSpc>
            </a:pPr>
            <a:r>
              <a:rPr lang="ar-SA" sz="2000" b="1" dirty="0">
                <a:cs typeface="0 Soroosh" panose="00000400000000000000" pitchFamily="2" charset="-78"/>
              </a:rPr>
              <a:t>متغیرهای آن شامل: 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سروصدا خودروها، کیفیت دید و منظر، اشراف خودروها به منازل مسکونی، سرعت ماشین­ها در محله، ایمنی عبور از خیابان­های محله، احساس خطر به دلیل نزدیکی ساختمان­ها به صدر و دغدغه تصادفات احتمالی</a:t>
            </a:r>
            <a:r>
              <a:rPr lang="ar-SA" sz="2000" b="1" dirty="0">
                <a:cs typeface="0 Soroosh" panose="00000400000000000000" pitchFamily="2" charset="-78"/>
              </a:rPr>
              <a:t> است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58175" y="4937971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 (</a:t>
            </a:r>
            <a:r>
              <a:rPr lang="fa-IR" b="1" dirty="0" smtClean="0">
                <a:cs typeface="0 Soroosh" panose="00000400000000000000" pitchFamily="2" charset="-78"/>
              </a:rPr>
              <a:t>2/28)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(3)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049268"/>
              </p:ext>
            </p:extLst>
          </p:nvPr>
        </p:nvGraphicFramePr>
        <p:xfrm>
          <a:off x="1021974" y="3827775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68درصد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27درصد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5درصد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04343" y="3337758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166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21972" y="1479737"/>
            <a:ext cx="77598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اقتصادی (عامل اقتصاد مکان)</a:t>
            </a:r>
          </a:p>
          <a:p>
            <a:pPr algn="justLow">
              <a:lnSpc>
                <a:spcPct val="150000"/>
              </a:lnSpc>
            </a:pPr>
            <a:r>
              <a:rPr lang="ar-SA" sz="2000" b="1" dirty="0">
                <a:cs typeface="0 Soroosh" panose="00000400000000000000" pitchFamily="2" charset="-78"/>
              </a:rPr>
              <a:t>متغیرهای آن شامل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: رونق خرید و فروش املاک، ساخت‌وساز مسکن در محله، بورس‌بازی زمین و رونق کسب‌وکار کاسبان محله </a:t>
            </a:r>
            <a:r>
              <a:rPr lang="ar-SA" sz="2000" b="1" dirty="0">
                <a:cs typeface="0 Soroosh" panose="00000400000000000000" pitchFamily="2" charset="-78"/>
              </a:rPr>
              <a:t>است. </a:t>
            </a:r>
            <a:endParaRPr lang="en-US" sz="2000" b="1" dirty="0">
              <a:cs typeface="0 Soroosh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58174" y="4755892"/>
            <a:ext cx="5623655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b="1" dirty="0">
                <a:cs typeface="0 Soroosh" panose="00000400000000000000" pitchFamily="2" charset="-78"/>
              </a:rPr>
              <a:t>مقدار میانگین واقعی </a:t>
            </a:r>
            <a:r>
              <a:rPr lang="fa-IR" b="1" dirty="0" smtClean="0">
                <a:cs typeface="0 Soroosh" panose="00000400000000000000" pitchFamily="2" charset="-78"/>
              </a:rPr>
              <a:t>(2/81) </a:t>
            </a:r>
            <a:r>
              <a:rPr lang="fa-IR" b="1" dirty="0">
                <a:cs typeface="0 Soroosh" panose="00000400000000000000" pitchFamily="2" charset="-78"/>
              </a:rPr>
              <a:t>کمتر از میانگین مفروض (3) است.</a:t>
            </a: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758532"/>
              </p:ext>
            </p:extLst>
          </p:nvPr>
        </p:nvGraphicFramePr>
        <p:xfrm>
          <a:off x="1021972" y="3784232"/>
          <a:ext cx="7759857" cy="7542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86619"/>
                <a:gridCol w="2586619"/>
                <a:gridCol w="2586619"/>
              </a:tblGrid>
              <a:tr h="38342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کاهش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متوسط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افزایش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18درصد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71درصد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0 Soroosh" panose="00000400000000000000" pitchFamily="2" charset="-78"/>
                        </a:rPr>
                        <a:t>11درصد</a:t>
                      </a:r>
                      <a:endParaRPr lang="fa-IR" dirty="0"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04341" y="3294215"/>
            <a:ext cx="48774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cs typeface="0 Soroosh" panose="00000400000000000000" pitchFamily="2" charset="-78"/>
              </a:rPr>
              <a:t>نتایج نظر سنجی :</a:t>
            </a:r>
            <a:endParaRPr lang="fa-IR" sz="2000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182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21973" y="1178273"/>
            <a:ext cx="7759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b="1" dirty="0" smtClean="0">
                <a:solidFill>
                  <a:srgbClr val="0070C0"/>
                </a:solidFill>
                <a:cs typeface="0 Soroosh" panose="00000400000000000000" pitchFamily="2" charset="-78"/>
              </a:rPr>
              <a:t>بعد اقتصادی(قیمت زمین و مسکن)</a:t>
            </a:r>
          </a:p>
        </p:txBody>
      </p:sp>
      <p:sp>
        <p:nvSpPr>
          <p:cNvPr id="3" name="Rectangle 2"/>
          <p:cNvSpPr/>
          <p:nvPr/>
        </p:nvSpPr>
        <p:spPr>
          <a:xfrm>
            <a:off x="5877635" y="2859331"/>
            <a:ext cx="184730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053590"/>
              </p:ext>
            </p:extLst>
          </p:nvPr>
        </p:nvGraphicFramePr>
        <p:xfrm>
          <a:off x="1629592" y="1829433"/>
          <a:ext cx="6363432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1192"/>
                <a:gridCol w="693354"/>
                <a:gridCol w="734436"/>
                <a:gridCol w="736704"/>
                <a:gridCol w="606759"/>
                <a:gridCol w="691192"/>
                <a:gridCol w="693354"/>
                <a:gridCol w="784756"/>
                <a:gridCol w="731685"/>
              </a:tblGrid>
              <a:tr h="33578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بعد از اجرا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حین اجرا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قبل از اجرا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1394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1393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1392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1391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1390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1389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1388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r>
                        <a:rPr lang="fa-IR" sz="1600" b="1">
                          <a:effectLst/>
                          <a:cs typeface="Nazanin" panose="00000400000000000000" pitchFamily="2" charset="-78"/>
                        </a:rPr>
                        <a:t>سال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66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84.8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86.5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79.2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78.6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39.1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28.8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منطقه 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85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86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79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79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38.5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31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29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فاصله 120-1000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67.5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66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52.5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30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24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18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60-120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دستور شمالی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47.25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46.2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36.75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31.5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24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18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0-60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67.5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63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51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33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28.5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60-120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قیطریه شمالی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48.3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47.25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44.1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35.7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23.1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28.5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0-60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141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141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114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84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42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60-120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دیباجی شمالی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105.75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105.75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85.5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63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31.5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39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0-60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126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114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99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75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45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42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36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60-120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پاسدارن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18542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81.9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74.1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64.35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48.75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29.25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>
                          <a:effectLst/>
                          <a:cs typeface="Nazanin" panose="00000400000000000000" pitchFamily="2" charset="-78"/>
                        </a:rPr>
                        <a:t>42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36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Nazanin" panose="00000400000000000000" pitchFamily="2" charset="-78"/>
                        </a:rPr>
                        <a:t>0-60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77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82"/>
            <a:ext cx="12200623" cy="66562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تحلیل هزینه-فایده اتوبان طبقاتی صدر</a:t>
            </a:r>
            <a:endParaRPr lang="en-US" sz="24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1629592" y="1177643"/>
            <a:ext cx="484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77635" y="2859331"/>
            <a:ext cx="184730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>
              <a:lnSpc>
                <a:spcPct val="150000"/>
              </a:lnSpc>
            </a:pPr>
            <a:endParaRPr lang="en-US" b="1" dirty="0">
              <a:cs typeface="0 Soroosh" panose="00000400000000000000" pitchFamily="2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15925941"/>
              </p:ext>
            </p:extLst>
          </p:nvPr>
        </p:nvGraphicFramePr>
        <p:xfrm>
          <a:off x="1189714" y="1190989"/>
          <a:ext cx="7592118" cy="4266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749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1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3932" y="1662829"/>
            <a:ext cx="3888432" cy="37856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000" b="1" dirty="0">
                <a:cs typeface="Nazanin" panose="00000400000000000000" pitchFamily="2" charset="-78"/>
              </a:rPr>
              <a:t>برآورد مالی احداث بزرگ­راه طبقاتی </a:t>
            </a:r>
            <a:r>
              <a:rPr lang="ar-SA" sz="2000" b="1" dirty="0" smtClean="0">
                <a:cs typeface="Nazanin" panose="00000400000000000000" pitchFamily="2" charset="-78"/>
              </a:rPr>
              <a:t>صدر</a:t>
            </a:r>
            <a:endParaRPr lang="fa-IR" sz="2000" b="1" dirty="0" smtClean="0">
              <a:cs typeface="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معارضین : 3/162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تونل انتقال کابل : 7/56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احداث صدر : 88/701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نیروی انسانی : 1/47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مشاورین: 2/5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تجهیزات : 2/56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جمع : 137/74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302" y="400945"/>
            <a:ext cx="874904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latin typeface="Roboto Black" pitchFamily="2" charset="0"/>
                <a:ea typeface="Roboto Black" pitchFamily="2" charset="0"/>
                <a:cs typeface="0 Soroosh" panose="00000400000000000000" pitchFamily="2" charset="-78"/>
              </a:rPr>
              <a:t>فرضیه اول:</a:t>
            </a:r>
          </a:p>
          <a:p>
            <a:pPr algn="r"/>
            <a:r>
              <a:rPr lang="ar-SA" b="1" dirty="0">
                <a:cs typeface="0 Soroosh" panose="00000400000000000000" pitchFamily="2" charset="-78"/>
              </a:rPr>
              <a:t>به نظر می­رسد ایجاد ابرپروژه صدر با هزینه­های زیاد موجب بارگذاری ساختمانی و جمعیتی بر روی شهر تهران می­شود</a:t>
            </a:r>
            <a:r>
              <a:rPr lang="ar-SA" b="1" dirty="0" smtClean="0">
                <a:cs typeface="0 Soroosh" panose="00000400000000000000" pitchFamily="2" charset="-78"/>
              </a:rPr>
              <a:t>.</a:t>
            </a:r>
            <a:endParaRPr lang="en-US" dirty="0">
              <a:cs typeface="0 Soroosh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1520" y="1662829"/>
            <a:ext cx="4037428" cy="37856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Nazanin" panose="00000400000000000000" pitchFamily="2" charset="-78"/>
              </a:rPr>
              <a:t>جایگاه هزینه صدر در مالیه شهرداری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سهم درآمدهای ناپایدار شهرداری : 74 درصد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سهم فروش مازاد تراکم از درآمدهای شهرداری : 85 درصد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سهم فروش مازاد تراکم از کل درآمدهای شهرداری : 64 درصد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cs typeface="Nazanin" panose="00000400000000000000" pitchFamily="2" charset="-78"/>
              </a:rPr>
              <a:t>سهم هزینه های صدر از محل فروش مازاد تراکم: 87/698 هزار میلیارد ریال</a:t>
            </a:r>
          </a:p>
        </p:txBody>
      </p:sp>
    </p:spTree>
    <p:extLst>
      <p:ext uri="{BB962C8B-B14F-4D97-AF65-F5344CB8AC3E}">
        <p14:creationId xmlns:p14="http://schemas.microsoft.com/office/powerpoint/2010/main" val="339521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78302" y="735585"/>
            <a:ext cx="87490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200" b="1" dirty="0" smtClean="0">
                <a:latin typeface="Roboto Black" pitchFamily="2" charset="0"/>
                <a:ea typeface="Roboto Black" pitchFamily="2" charset="0"/>
                <a:cs typeface="0 Soroosh" panose="00000400000000000000" pitchFamily="2" charset="-78"/>
              </a:rPr>
              <a:t>فرضیه دوم:</a:t>
            </a:r>
          </a:p>
          <a:p>
            <a:r>
              <a:rPr lang="ar-SA" sz="2200" b="1" dirty="0" smtClean="0">
                <a:cs typeface="0 Soroosh" panose="00000400000000000000" pitchFamily="2" charset="-78"/>
              </a:rPr>
              <a:t>به نظر می­رسد ساخت بزرگ­راه طبقاتی صدر باعث رکورد و تنزیل توسعه اجتماعات محلی در محلات مجاور پروژه می­گردد</a:t>
            </a:r>
            <a:endParaRPr lang="en-US" sz="2200" dirty="0">
              <a:cs typeface="0 Soroosh" panose="000004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512519"/>
              </p:ext>
            </p:extLst>
          </p:nvPr>
        </p:nvGraphicFramePr>
        <p:xfrm>
          <a:off x="735198" y="2482634"/>
          <a:ext cx="8235254" cy="1443695"/>
        </p:xfrm>
        <a:graphic>
          <a:graphicData uri="http://schemas.openxmlformats.org/drawingml/2006/table">
            <a:tbl>
              <a:tblPr rtl="1" firstRow="1" firstCol="1" bandRow="1">
                <a:tableStyleId>{327F97BB-C833-4FB7-BDE5-3F7075034690}</a:tableStyleId>
              </a:tblPr>
              <a:tblGrid>
                <a:gridCol w="1944901"/>
                <a:gridCol w="1257479"/>
                <a:gridCol w="1538562"/>
                <a:gridCol w="1537576"/>
                <a:gridCol w="1956736"/>
              </a:tblGrid>
              <a:tr h="288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تعداد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میانگین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انحراف استاندار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انحراف از میانگین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88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کالبدی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300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2/87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88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اجتماعی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300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2/58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88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زیست محیطی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300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2/28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0/443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0/026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88739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0 Soroosh" panose="00000400000000000000" pitchFamily="2" charset="-78"/>
                        </a:rPr>
                        <a:t>اقتصادی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0 Soroosh" panose="00000400000000000000" pitchFamily="2" charset="-78"/>
                        </a:rPr>
                        <a:t>300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2/81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0/472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0 Soroosh" panose="00000400000000000000" pitchFamily="2" charset="-78"/>
                        </a:rPr>
                        <a:t>0/027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0 Soroosh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17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پیشنهادات</a:t>
            </a:r>
          </a:p>
        </p:txBody>
      </p:sp>
      <p:sp>
        <p:nvSpPr>
          <p:cNvPr id="8" name="Cross 7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2382651" y="1111976"/>
            <a:ext cx="5405718" cy="45352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9266" y="1099837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0 Soroosh" panose="00000400000000000000" pitchFamily="2" charset="-78"/>
              </a:rPr>
              <a:t>راهبردهای مقیاس شهری</a:t>
            </a:r>
            <a:endParaRPr lang="en-US" b="1" dirty="0">
              <a:cs typeface="0 Soroosh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2225" y="1254130"/>
            <a:ext cx="50865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Low" rtl="1">
              <a:lnSpc>
                <a:spcPct val="150000"/>
              </a:lnSpc>
            </a:pPr>
            <a:r>
              <a:rPr lang="fa-IR" sz="1800" b="1" dirty="0" smtClean="0">
                <a:cs typeface="0 Soroosh" panose="00000400000000000000" pitchFamily="2" charset="-78"/>
              </a:rPr>
              <a:t>1- تجدید </a:t>
            </a:r>
            <a:r>
              <a:rPr lang="fa-IR" sz="1800" b="1" dirty="0">
                <a:cs typeface="0 Soroosh" panose="00000400000000000000" pitchFamily="2" charset="-78"/>
              </a:rPr>
              <a:t>نظر در سیستم مدیریت شهری و ایجاد سامانه­ای نظام­مند برای سنجش پروژه­های شهری قبل از اجرای آن­ها</a:t>
            </a:r>
            <a:r>
              <a:rPr lang="fa-IR" sz="1800" b="1" dirty="0" smtClean="0">
                <a:cs typeface="0 Soroosh" panose="00000400000000000000" pitchFamily="2" charset="-78"/>
              </a:rPr>
              <a:t>.</a:t>
            </a:r>
          </a:p>
          <a:p>
            <a:pPr lvl="0" algn="justLow" rtl="1">
              <a:lnSpc>
                <a:spcPct val="150000"/>
              </a:lnSpc>
            </a:pPr>
            <a:r>
              <a:rPr lang="fa-IR" sz="1800" b="1" dirty="0" smtClean="0">
                <a:cs typeface="0 Soroosh" panose="00000400000000000000" pitchFamily="2" charset="-78"/>
              </a:rPr>
              <a:t>2- </a:t>
            </a:r>
            <a:r>
              <a:rPr lang="ar-SA" sz="1800" b="1" dirty="0" smtClean="0">
                <a:cs typeface="0 Soroosh" panose="00000400000000000000" pitchFamily="2" charset="-78"/>
              </a:rPr>
              <a:t>استفاده </a:t>
            </a:r>
            <a:r>
              <a:rPr lang="ar-SA" sz="1800" b="1" dirty="0">
                <a:cs typeface="0 Soroosh" panose="00000400000000000000" pitchFamily="2" charset="-78"/>
              </a:rPr>
              <a:t>از منابع پایدار نظیر عوارض استفاده از اتومبیل شخصی برای توسعه زیرساخت­های حمل و نقل شخص مانند </a:t>
            </a:r>
            <a:r>
              <a:rPr lang="ar-SA" sz="1800" b="1" dirty="0" smtClean="0">
                <a:cs typeface="0 Soroosh" panose="00000400000000000000" pitchFamily="2" charset="-78"/>
              </a:rPr>
              <a:t>بزرگ­راه­ها</a:t>
            </a:r>
            <a:r>
              <a:rPr lang="fa-IR" sz="1800" b="1" dirty="0" smtClean="0">
                <a:cs typeface="0 Soroosh" panose="00000400000000000000" pitchFamily="2" charset="-78"/>
              </a:rPr>
              <a:t>.</a:t>
            </a:r>
          </a:p>
          <a:p>
            <a:pPr algn="justLow" rtl="1">
              <a:lnSpc>
                <a:spcPct val="150000"/>
              </a:lnSpc>
            </a:pPr>
            <a:r>
              <a:rPr lang="fa-IR" sz="1800" b="1" dirty="0" smtClean="0">
                <a:cs typeface="0 Soroosh" panose="00000400000000000000" pitchFamily="2" charset="-78"/>
              </a:rPr>
              <a:t>3</a:t>
            </a:r>
            <a:r>
              <a:rPr lang="fa-IR" sz="1800" b="1" dirty="0">
                <a:cs typeface="0 Soroosh" panose="00000400000000000000" pitchFamily="2" charset="-78"/>
              </a:rPr>
              <a:t>- توسعه حمل و نقل عمومی نظیر مترو. حمل و نقل عمومی علاوه بر اینکه هزینه­های اجتماعی مانند آلودگی هوا که یکی از معضلات مهم شهر تهران محسوب می­شود را ندارد، هزینه­های سرمایه­گذاری آن از طریق هزینه خدمات ارایه شده حمل و نقل عمومی (بلیط) قابل بازگشت است.</a:t>
            </a:r>
            <a:endParaRPr lang="en-US" sz="1800" b="1" dirty="0">
              <a:cs typeface="0 Soroosh" panose="00000400000000000000" pitchFamily="2" charset="-78"/>
            </a:endParaRPr>
          </a:p>
          <a:p>
            <a:pPr lvl="0" algn="justLow" rtl="1">
              <a:lnSpc>
                <a:spcPct val="150000"/>
              </a:lnSpc>
            </a:pPr>
            <a:endParaRPr lang="en-US" sz="1800" b="1" dirty="0">
              <a:cs typeface="0 Soroosh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92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6176" y="664896"/>
            <a:ext cx="8445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/>
            <a:r>
              <a:rPr lang="fa-IR" sz="2400" b="1" dirty="0" smtClean="0">
                <a:cs typeface="0 Soroosh" panose="00000400000000000000" pitchFamily="2" charset="-78"/>
              </a:rPr>
              <a:t>پیشنهادات</a:t>
            </a:r>
          </a:p>
        </p:txBody>
      </p:sp>
      <p:sp>
        <p:nvSpPr>
          <p:cNvPr id="8" name="Cross 7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1492523" y="1111976"/>
            <a:ext cx="6912768" cy="46805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2663" y="118398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0 Soroosh" panose="00000400000000000000" pitchFamily="2" charset="-78"/>
              </a:rPr>
              <a:t>راهبردهای مقیاس محلی</a:t>
            </a:r>
            <a:endParaRPr lang="en-US" b="1" dirty="0">
              <a:cs typeface="0 Soroosh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77098" y="1703072"/>
            <a:ext cx="17281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0 Soroosh" panose="00000400000000000000" pitchFamily="2" charset="-78"/>
              </a:rPr>
              <a:t>کالبدی</a:t>
            </a:r>
            <a:endParaRPr lang="fa-IR" sz="2000" b="1" dirty="0" smtClean="0">
              <a:cs typeface="0 Soroosh" panose="00000400000000000000" pitchFamily="2" charset="-78"/>
            </a:endParaRPr>
          </a:p>
          <a:p>
            <a:pPr algn="ctr" rtl="1"/>
            <a:r>
              <a:rPr lang="fa-IR" sz="1800" b="1" dirty="0" smtClean="0">
                <a:cs typeface="0 Soroosh" panose="00000400000000000000" pitchFamily="2" charset="-78"/>
              </a:rPr>
              <a:t>1- </a:t>
            </a:r>
            <a:r>
              <a:rPr lang="ar-SA" sz="1800" b="1" dirty="0">
                <a:cs typeface="0 Soroosh" panose="00000400000000000000" pitchFamily="2" charset="-78"/>
              </a:rPr>
              <a:t>افزایش دسترسی به خدمات </a:t>
            </a:r>
            <a:r>
              <a:rPr lang="ar-SA" sz="1800" b="1" dirty="0" smtClean="0">
                <a:cs typeface="0 Soroosh" panose="00000400000000000000" pitchFamily="2" charset="-78"/>
              </a:rPr>
              <a:t>شهری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ctr" rtl="1"/>
            <a:r>
              <a:rPr lang="fa-IR" sz="1800" b="1" dirty="0">
                <a:cs typeface="0 Soroosh" panose="00000400000000000000" pitchFamily="2" charset="-78"/>
              </a:rPr>
              <a:t>2- </a:t>
            </a:r>
            <a:r>
              <a:rPr lang="ar-SA" sz="1800" b="1" dirty="0">
                <a:cs typeface="0 Soroosh" panose="00000400000000000000" pitchFamily="2" charset="-78"/>
              </a:rPr>
              <a:t>جلوگیری از تردد ترافیک عبوری از خیابان­های محلی  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ctr" rtl="1"/>
            <a:r>
              <a:rPr lang="fa-IR" sz="1800" b="1" dirty="0">
                <a:cs typeface="0 Soroosh" panose="00000400000000000000" pitchFamily="2" charset="-78"/>
              </a:rPr>
              <a:t>3- </a:t>
            </a:r>
            <a:r>
              <a:rPr lang="ar-SA" sz="1800" b="1" dirty="0">
                <a:cs typeface="0 Soroosh" panose="00000400000000000000" pitchFamily="2" charset="-78"/>
              </a:rPr>
              <a:t>افزایش دسترسی به حمل و نقل عمومی</a:t>
            </a:r>
            <a:endParaRPr lang="en-US" sz="1800" b="1" dirty="0">
              <a:cs typeface="0 Soroosh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3490" y="1591346"/>
            <a:ext cx="172819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0 Soroosh" panose="00000400000000000000" pitchFamily="2" charset="-78"/>
              </a:rPr>
              <a:t>اجتماعی</a:t>
            </a:r>
            <a:endParaRPr lang="fa-IR" sz="20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1- </a:t>
            </a:r>
            <a:r>
              <a:rPr lang="ar-SA" sz="1800" b="1" dirty="0">
                <a:cs typeface="0 Soroosh" panose="00000400000000000000" pitchFamily="2" charset="-78"/>
              </a:rPr>
              <a:t>انتقال قدرت تصمیم­گیری به شورایاری </a:t>
            </a:r>
            <a:r>
              <a:rPr lang="ar-SA" sz="1800" b="1" dirty="0" smtClean="0">
                <a:cs typeface="0 Soroosh" panose="00000400000000000000" pitchFamily="2" charset="-78"/>
              </a:rPr>
              <a:t>محله­ها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2- </a:t>
            </a:r>
            <a:r>
              <a:rPr lang="ar-SA" sz="1800" b="1" dirty="0">
                <a:cs typeface="0 Soroosh" panose="00000400000000000000" pitchFamily="2" charset="-78"/>
              </a:rPr>
              <a:t>افزایش روابط اجتماعی از طریق ایجاد فضاهای سبز و فضاهای جمعی 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3- </a:t>
            </a:r>
            <a:r>
              <a:rPr lang="ar-SA" sz="1800" b="1" dirty="0">
                <a:cs typeface="0 Soroosh" panose="00000400000000000000" pitchFamily="2" charset="-78"/>
              </a:rPr>
              <a:t>افزایش امنیت محلات از طریق ساماندهی فضاهای </a:t>
            </a:r>
            <a:r>
              <a:rPr lang="ar-SA" sz="1800" b="1" dirty="0" smtClean="0">
                <a:cs typeface="0 Soroosh" panose="00000400000000000000" pitchFamily="2" charset="-78"/>
              </a:rPr>
              <a:t>بی­دفاع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4- </a:t>
            </a:r>
            <a:r>
              <a:rPr lang="ar-SA" sz="1800" b="1" dirty="0">
                <a:cs typeface="0 Soroosh" panose="00000400000000000000" pitchFamily="2" charset="-78"/>
              </a:rPr>
              <a:t>ایجاد انگیزه در ساکنین محله­ها </a:t>
            </a:r>
            <a:endParaRPr lang="en-US" sz="1800" b="1" dirty="0">
              <a:cs typeface="0 Soroosh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20713" y="1645649"/>
            <a:ext cx="1728191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50" b="1" dirty="0" smtClean="0">
                <a:cs typeface="0 Soroosh" panose="00000400000000000000" pitchFamily="2" charset="-78"/>
              </a:rPr>
              <a:t>اقتصادی</a:t>
            </a:r>
          </a:p>
          <a:p>
            <a:pPr algn="justLow" rtl="1"/>
            <a:r>
              <a:rPr lang="fa-IR" sz="1750" b="1" dirty="0">
                <a:cs typeface="0 Soroosh" panose="00000400000000000000" pitchFamily="2" charset="-78"/>
              </a:rPr>
              <a:t>1- </a:t>
            </a:r>
            <a:r>
              <a:rPr lang="ar-SA" sz="1750" b="1" dirty="0">
                <a:cs typeface="0 Soroosh" panose="00000400000000000000" pitchFamily="2" charset="-78"/>
              </a:rPr>
              <a:t>نظارت بر روند تغییرات قیمت زمین و مسکن و جلوگیری از بورس­بازی </a:t>
            </a:r>
            <a:r>
              <a:rPr lang="ar-SA" sz="1750" b="1" dirty="0" smtClean="0">
                <a:cs typeface="0 Soroosh" panose="00000400000000000000" pitchFamily="2" charset="-78"/>
              </a:rPr>
              <a:t>زمین</a:t>
            </a:r>
            <a:endParaRPr lang="fa-IR" sz="175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750" b="1" dirty="0">
                <a:cs typeface="0 Soroosh" panose="00000400000000000000" pitchFamily="2" charset="-78"/>
              </a:rPr>
              <a:t>2- </a:t>
            </a:r>
            <a:r>
              <a:rPr lang="ar-SA" sz="1750" b="1" dirty="0">
                <a:cs typeface="0 Soroosh" panose="00000400000000000000" pitchFamily="2" charset="-78"/>
              </a:rPr>
              <a:t>جبران خسارت­های مالی ناشی از کاهش قیمت زمین و مسکن در محلات مجاور </a:t>
            </a:r>
            <a:r>
              <a:rPr lang="ar-SA" sz="1750" b="1" dirty="0" smtClean="0">
                <a:cs typeface="0 Soroosh" panose="00000400000000000000" pitchFamily="2" charset="-78"/>
              </a:rPr>
              <a:t>ابرپروژه</a:t>
            </a:r>
            <a:endParaRPr lang="fa-IR" sz="175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750" b="1" dirty="0">
                <a:cs typeface="0 Soroosh" panose="00000400000000000000" pitchFamily="2" charset="-78"/>
              </a:rPr>
              <a:t>3- </a:t>
            </a:r>
            <a:r>
              <a:rPr lang="ar-SA" sz="1750" b="1" dirty="0">
                <a:cs typeface="0 Soroosh" panose="00000400000000000000" pitchFamily="2" charset="-78"/>
              </a:rPr>
              <a:t>تسهیل در روند صدور پروانه و مجوز ساخت و ساز </a:t>
            </a:r>
            <a:endParaRPr lang="en-US" sz="1750" b="1" dirty="0">
              <a:cs typeface="0 Soroosh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92522" y="1645649"/>
            <a:ext cx="17281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0 Soroosh" panose="00000400000000000000" pitchFamily="2" charset="-78"/>
              </a:rPr>
              <a:t>زیست محیطی</a:t>
            </a:r>
            <a:endParaRPr lang="fa-IR" sz="20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1- </a:t>
            </a:r>
            <a:r>
              <a:rPr lang="ar-SA" sz="1800" b="1" dirty="0">
                <a:cs typeface="0 Soroosh" panose="00000400000000000000" pitchFamily="2" charset="-78"/>
              </a:rPr>
              <a:t>آرام­سازی خیابان­های محله و کاهش آلودگی­های صوتی و هوا</a:t>
            </a:r>
            <a:r>
              <a:rPr lang="ar-SA" sz="1800" dirty="0">
                <a:cs typeface="0 Soroosh" panose="00000400000000000000" pitchFamily="2" charset="-78"/>
              </a:rPr>
              <a:t> </a:t>
            </a:r>
            <a:endParaRPr lang="fa-IR" sz="1800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 smtClean="0">
                <a:cs typeface="0 Soroosh" panose="00000400000000000000" pitchFamily="2" charset="-78"/>
              </a:rPr>
              <a:t>2- </a:t>
            </a:r>
            <a:r>
              <a:rPr lang="ar-SA" sz="1800" b="1" dirty="0">
                <a:cs typeface="0 Soroosh" panose="00000400000000000000" pitchFamily="2" charset="-78"/>
              </a:rPr>
              <a:t>افزایش ایمنی عابر پیاده در محله­ها با تعریف مسیرهای مشخص </a:t>
            </a:r>
            <a:r>
              <a:rPr lang="ar-SA" sz="1800" b="1" dirty="0" smtClean="0">
                <a:cs typeface="0 Soroosh" panose="00000400000000000000" pitchFamily="2" charset="-78"/>
              </a:rPr>
              <a:t>پیاده</a:t>
            </a:r>
            <a:endParaRPr lang="fa-IR" sz="1800" b="1" dirty="0" smtClean="0">
              <a:cs typeface="0 Soroosh" panose="00000400000000000000" pitchFamily="2" charset="-78"/>
            </a:endParaRPr>
          </a:p>
          <a:p>
            <a:pPr algn="justLow" rtl="1"/>
            <a:r>
              <a:rPr lang="fa-IR" sz="1800" b="1" dirty="0">
                <a:cs typeface="0 Soroosh" panose="00000400000000000000" pitchFamily="2" charset="-78"/>
              </a:rPr>
              <a:t>3- </a:t>
            </a:r>
            <a:r>
              <a:rPr lang="ar-SA" sz="1800" b="1" dirty="0">
                <a:cs typeface="0 Soroosh" panose="00000400000000000000" pitchFamily="2" charset="-78"/>
              </a:rPr>
              <a:t>ایجاد مسیر سبز در جداره بزرگ­راه صدر</a:t>
            </a:r>
            <a:endParaRPr lang="en-US" sz="1800" b="1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816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انواع ابرپروژه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718563" y="1214140"/>
            <a:ext cx="8513212" cy="47089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0 Soroosh" panose="00000400000000000000" pitchFamily="2" charset="-78"/>
              </a:rPr>
              <a:t>نوسازي اسكله‌ها و آب‌نماها.</a:t>
            </a:r>
            <a:endParaRPr lang="en-US" sz="2000" b="1" dirty="0"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0 Soroosh" panose="00000400000000000000" pitchFamily="2" charset="-78"/>
              </a:rPr>
              <a:t>بازتوليد مناطق صنعتي قديمي و انبارها (مجتمع‌هاي مسكوني شهري پيشرفته، ساختمان‌هاي اداري، هتل‌ها، مراكز خريد و ...).</a:t>
            </a:r>
            <a:endParaRPr lang="en-US" sz="2000" b="1" dirty="0"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0 Soroosh" panose="00000400000000000000" pitchFamily="2" charset="-78"/>
              </a:rPr>
              <a:t>ساخت زيرساخت‌هاي حمل‌ونقلی جديد و يا بهبود زيرساخت‌هاي موجود. </a:t>
            </a:r>
            <a:endParaRPr lang="en-US" sz="2000" b="1" dirty="0"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cs typeface="0 Soroosh" panose="00000400000000000000" pitchFamily="2" charset="-78"/>
              </a:rPr>
              <a:t>احياي بخش‌هاي تاريخي شهر</a:t>
            </a:r>
            <a:r>
              <a:rPr lang="fa-IR" sz="2000" b="1" dirty="0" smtClean="0">
                <a:cs typeface="0 Soroosh" panose="00000400000000000000" pitchFamily="2" charset="-78"/>
              </a:rPr>
              <a:t>.</a:t>
            </a: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>
                <a:cs typeface="0 Soroosh" panose="00000400000000000000" pitchFamily="2" charset="-78"/>
              </a:rPr>
              <a:t>تركيبي از پروژه‌هاي کوچک‌مقیاس: يك ابرپروژه‌ها مي‌تواند تركيبي از پروژه‌هاي مستقل و متنوع در مقياس كوچك را باهم تحت چتر يك پروژه به ارمغان آورد.</a:t>
            </a:r>
            <a:endParaRPr lang="en-US" sz="2000" b="1" dirty="0"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sz="2000" b="1" dirty="0">
                <a:cs typeface="0 Soroosh" panose="00000400000000000000" pitchFamily="2" charset="-78"/>
              </a:rPr>
              <a:t>پروژه‌هاي محرك (شاخص) : پروژه‌هايي است كه با ارتباطات جهاني پيوند خورده و به‌عنوان ابزاري قدرتمند براي جذابيت، نفوذ و توسعه براي مناطق شهري است</a:t>
            </a:r>
            <a:r>
              <a:rPr lang="fa-IR" sz="2000" b="1" dirty="0">
                <a:cs typeface="0 Soroosh" panose="00000400000000000000" pitchFamily="2" charset="-78"/>
              </a:rPr>
              <a:t>.</a:t>
            </a:r>
            <a:endParaRPr lang="en-US" sz="2000" b="1" dirty="0">
              <a:latin typeface="Roboto Light" pitchFamily="2" charset="0"/>
              <a:ea typeface="Roboto Light" pitchFamily="2" charset="0"/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777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راه ها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6" name="Cross 5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718563" y="1131599"/>
            <a:ext cx="851321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احداث راه‌ها </a:t>
            </a:r>
            <a:r>
              <a:rPr lang="ar-SA" sz="2000" b="1" dirty="0">
                <a:cs typeface="0 Soroosh" panose="00000400000000000000" pitchFamily="2" charset="-78"/>
              </a:rPr>
              <a:t>و شبكه معابر علاوه بر آن‌که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كارايي مطلوبي در آمدوشد </a:t>
            </a:r>
            <a:r>
              <a:rPr lang="ar-SA" sz="2000" b="1" dirty="0">
                <a:cs typeface="0 Soroosh" panose="00000400000000000000" pitchFamily="2" charset="-78"/>
              </a:rPr>
              <a:t>جمعيت دارد، بايد در</a:t>
            </a:r>
            <a:r>
              <a:rPr lang="ar-SA" sz="2000" b="1" dirty="0">
                <a:solidFill>
                  <a:schemeClr val="accent2">
                    <a:lumMod val="50000"/>
                  </a:schemeClr>
                </a:solidFill>
                <a:cs typeface="0 Soroosh" panose="00000400000000000000" pitchFamily="2" charset="-78"/>
              </a:rPr>
              <a:t>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ارتباط با عوامل محيطي </a:t>
            </a:r>
            <a:r>
              <a:rPr lang="ar-SA" sz="2000" b="1" dirty="0">
                <a:cs typeface="0 Soroosh" panose="00000400000000000000" pitchFamily="2" charset="-78"/>
              </a:rPr>
              <a:t>نيز قرار داشته باشد.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سازگاري با اقليم، رفع نيازهاي محله‌اي و خصوصیات اجتماعي و فرهنگي محله‌ها</a:t>
            </a:r>
            <a:r>
              <a:rPr lang="ar-SA" sz="2000" b="1" dirty="0">
                <a:cs typeface="0 Soroosh" panose="00000400000000000000" pitchFamily="2" charset="-78"/>
              </a:rPr>
              <a:t>، از آن جمله‌اند.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ارتباط محيط‌هاي مسكوني، كار، تفريح، آموزش و خريد، </a:t>
            </a:r>
            <a:r>
              <a:rPr lang="ar-SA" sz="2000" b="1" dirty="0">
                <a:cs typeface="0 Soroosh" panose="00000400000000000000" pitchFamily="2" charset="-78"/>
              </a:rPr>
              <a:t>از طريق راه‌ها صورت مي‌پذيرد.</a:t>
            </a: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66755052"/>
              </p:ext>
            </p:extLst>
          </p:nvPr>
        </p:nvGraphicFramePr>
        <p:xfrm>
          <a:off x="2331661" y="3032108"/>
          <a:ext cx="5287015" cy="2729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0475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روش تحقیق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718563" y="1333305"/>
            <a:ext cx="851321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A" sz="2000" b="1" dirty="0">
                <a:cs typeface="0 Soroosh" panose="00000400000000000000" pitchFamily="2" charset="-78"/>
              </a:rPr>
              <a:t>در این تحقیق ابتدا </a:t>
            </a:r>
            <a:r>
              <a:rPr lang="fa-IR" sz="2000" b="1" dirty="0">
                <a:cs typeface="0 Soroosh" panose="00000400000000000000" pitchFamily="2" charset="-78"/>
              </a:rPr>
              <a:t>با </a:t>
            </a:r>
            <a:r>
              <a:rPr lang="fa-IR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مطالعه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کتابخانه­ای </a:t>
            </a:r>
            <a:r>
              <a:rPr lang="ar-SA" sz="2000" b="1" dirty="0">
                <a:cs typeface="0 Soroosh" panose="00000400000000000000" pitchFamily="2" charset="-78"/>
              </a:rPr>
              <a:t>به </a:t>
            </a:r>
            <a:r>
              <a:rPr lang="fa-IR" sz="2000" b="1" dirty="0">
                <a:cs typeface="0 Soroosh" panose="00000400000000000000" pitchFamily="2" charset="-78"/>
              </a:rPr>
              <a:t>بررسی</a:t>
            </a:r>
            <a:r>
              <a:rPr lang="ar-SA" sz="2000" b="1" dirty="0">
                <a:cs typeface="0 Soroosh" panose="00000400000000000000" pitchFamily="2" charset="-78"/>
              </a:rPr>
              <a:t> مبانی نظری و ادبیات تجربی پرداخته شده است. سپس برای مطالعه نمونه موردی با بهره­گیری از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روش کمی از نوع توصیفی تحلیلی (تبیینی) </a:t>
            </a:r>
            <a:r>
              <a:rPr lang="ar-SA" sz="2000" b="1" dirty="0">
                <a:cs typeface="0 Soroosh" panose="00000400000000000000" pitchFamily="2" charset="-78"/>
              </a:rPr>
              <a:t>ضمن توصیف و سنجش چگونگی پیامدهای فضایی ابرپروژه­های شهری، به بررسی و تحلیل تحولات فضایی در دو مقیاس </a:t>
            </a:r>
            <a:r>
              <a:rPr lang="ar-SA" sz="2000" b="1" dirty="0">
                <a:solidFill>
                  <a:srgbClr val="FF0000"/>
                </a:solidFill>
                <a:cs typeface="0 Soroosh" panose="00000400000000000000" pitchFamily="2" charset="-78"/>
              </a:rPr>
              <a:t>شهری و محلی </a:t>
            </a:r>
            <a:r>
              <a:rPr lang="ar-SA" sz="2000" b="1" dirty="0">
                <a:cs typeface="0 Soroosh" panose="00000400000000000000" pitchFamily="2" charset="-78"/>
              </a:rPr>
              <a:t>پرداخته شده است.</a:t>
            </a:r>
            <a:endParaRPr lang="en-US" sz="2000" b="1" dirty="0">
              <a:cs typeface="0 Soro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815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5230" y="690920"/>
            <a:ext cx="5147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معرفی محدوده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718563" y="1214140"/>
            <a:ext cx="8513212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itchFamily="2" charset="0"/>
                <a:ea typeface="Roboto Light" pitchFamily="2" charset="0"/>
                <a:cs typeface="0 Soroosh" panose="00000400000000000000" pitchFamily="2" charset="-78"/>
              </a:rPr>
              <a:t>قسمت شمالی شهر تهران، بین مناطق یک، سه و چهار شهرداری تهران است.</a:t>
            </a:r>
          </a:p>
          <a:p>
            <a:pPr marL="34290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itchFamily="2" charset="0"/>
                <a:ea typeface="Roboto Light" pitchFamily="2" charset="0"/>
                <a:cs typeface="0 Soroosh" panose="00000400000000000000" pitchFamily="2" charset="-78"/>
              </a:rPr>
              <a:t>بر فراز بزرگراه صدر موجود، از غرب به بزرگراه مدرس و از شرق به بزرگراه امام علی میرسد.</a:t>
            </a:r>
          </a:p>
          <a:p>
            <a:pPr marL="342900" indent="-342900" algn="justLow" fontAlgn="base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itchFamily="2" charset="0"/>
                <a:ea typeface="Roboto Light" pitchFamily="2" charset="0"/>
                <a:cs typeface="0 Soroosh" panose="00000400000000000000" pitchFamily="2" charset="-78"/>
              </a:rPr>
              <a:t>طول </a:t>
            </a:r>
            <a:r>
              <a:rPr lang="fa-I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itchFamily="2" charset="0"/>
                <a:ea typeface="Roboto Light" pitchFamily="2" charset="0"/>
                <a:cs typeface="0 Soroosh" panose="00000400000000000000" pitchFamily="2" charset="-78"/>
              </a:rPr>
              <a:t>بزرگراه حدود 6/9 </a:t>
            </a: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itchFamily="2" charset="0"/>
                <a:ea typeface="Roboto Light" pitchFamily="2" charset="0"/>
                <a:cs typeface="0 Soroosh" panose="00000400000000000000" pitchFamily="2" charset="-78"/>
              </a:rPr>
              <a:t>کیلومتر بوده </a:t>
            </a:r>
            <a:r>
              <a:rPr lang="fa-IR" sz="2000" dirty="0" smtClean="0">
                <a:cs typeface="0 Soroosh" panose="00000400000000000000" pitchFamily="2" charset="-78"/>
              </a:rPr>
              <a:t> </a:t>
            </a:r>
            <a:r>
              <a:rPr lang="fa-IR" sz="2000" dirty="0">
                <a:cs typeface="0 Soroosh" panose="00000400000000000000" pitchFamily="2" charset="-78"/>
              </a:rPr>
              <a:t>که طول کلی آن با احتساب پل­های رمپی و رمپ­های خاکی </a:t>
            </a:r>
            <a:r>
              <a:rPr lang="fa-IR" sz="2000" dirty="0" smtClean="0">
                <a:cs typeface="0 Soroosh" panose="00000400000000000000" pitchFamily="2" charset="-78"/>
              </a:rPr>
              <a:t>19.7 </a:t>
            </a:r>
            <a:r>
              <a:rPr lang="fa-IR" sz="2000" dirty="0">
                <a:cs typeface="0 Soroosh" panose="00000400000000000000" pitchFamily="2" charset="-78"/>
              </a:rPr>
              <a:t>کیلومتر، شامل دو خط عبور و یک خط توقف اضطراری در هر طرف مجموعاً به عرض </a:t>
            </a:r>
            <a:r>
              <a:rPr lang="fa-IR" sz="2000" dirty="0" smtClean="0">
                <a:cs typeface="0 Soroosh" panose="00000400000000000000" pitchFamily="2" charset="-78"/>
              </a:rPr>
              <a:t>22.7 </a:t>
            </a:r>
            <a:r>
              <a:rPr lang="fa-IR" sz="2000" dirty="0">
                <a:cs typeface="0 Soroosh" panose="00000400000000000000" pitchFamily="2" charset="-78"/>
              </a:rPr>
              <a:t>متر </a:t>
            </a:r>
            <a:r>
              <a:rPr lang="fa-IR" sz="2000" dirty="0" smtClean="0">
                <a:cs typeface="0 Soroosh" panose="00000400000000000000" pitchFamily="2" charset="-78"/>
              </a:rPr>
              <a:t>است.</a:t>
            </a:r>
            <a:endParaRPr lang="fa-IR" sz="2000" dirty="0">
              <a:solidFill>
                <a:schemeClr val="tx1">
                  <a:lumMod val="85000"/>
                  <a:lumOff val="15000"/>
                </a:schemeClr>
              </a:solidFill>
              <a:latin typeface="Roboto Light" pitchFamily="2" charset="0"/>
              <a:ea typeface="Roboto Light" pitchFamily="2" charset="0"/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dirty="0">
                <a:cs typeface="0 Soroosh" panose="00000400000000000000" pitchFamily="2" charset="-78"/>
              </a:rPr>
              <a:t>عملیات ساخت بزرگ­راه طبقاتی صدر در سال 1389 شروع و در آذر ماه 1392 پایان یافت</a:t>
            </a:r>
            <a:r>
              <a:rPr lang="fa-IR" sz="2000" dirty="0" smtClean="0">
                <a:cs typeface="0 Soroosh" panose="00000400000000000000" pitchFamily="2" charset="-78"/>
              </a:rPr>
              <a:t>.</a:t>
            </a:r>
            <a:endParaRPr lang="en-US" sz="2000" dirty="0">
              <a:cs typeface="0 Soroosh" panose="00000400000000000000" pitchFamily="2" charset="-78"/>
            </a:endParaRPr>
          </a:p>
          <a:p>
            <a:pPr marL="342905" indent="-342905" algn="justLow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2000" dirty="0">
              <a:solidFill>
                <a:schemeClr val="bg1"/>
              </a:solidFill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1" t="4861" r="8403" b="27955"/>
          <a:stretch/>
        </p:blipFill>
        <p:spPr>
          <a:xfrm>
            <a:off x="718563" y="1026635"/>
            <a:ext cx="8161296" cy="462232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2403419" y="2313950"/>
            <a:ext cx="5143500" cy="1581150"/>
            <a:chOff x="0" y="0"/>
            <a:chExt cx="5143500" cy="158115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43500" cy="15811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54442" y="405516"/>
              <a:ext cx="4103613" cy="746357"/>
            </a:xfrm>
            <a:custGeom>
              <a:avLst/>
              <a:gdLst>
                <a:gd name="T0" fmla="*/ 12399 w 12399"/>
                <a:gd name="T1" fmla="*/ 1196 h 2861"/>
                <a:gd name="T2" fmla="*/ 11801 w 12399"/>
                <a:gd name="T3" fmla="*/ 897 h 2861"/>
                <a:gd name="T4" fmla="*/ 11427 w 12399"/>
                <a:gd name="T5" fmla="*/ 710 h 2861"/>
                <a:gd name="T6" fmla="*/ 10922 w 12399"/>
                <a:gd name="T7" fmla="*/ 504 h 2861"/>
                <a:gd name="T8" fmla="*/ 10305 w 12399"/>
                <a:gd name="T9" fmla="*/ 560 h 2861"/>
                <a:gd name="T10" fmla="*/ 9762 w 12399"/>
                <a:gd name="T11" fmla="*/ 429 h 2861"/>
                <a:gd name="T12" fmla="*/ 9201 w 12399"/>
                <a:gd name="T13" fmla="*/ 261 h 2861"/>
                <a:gd name="T14" fmla="*/ 8734 w 12399"/>
                <a:gd name="T15" fmla="*/ 130 h 2861"/>
                <a:gd name="T16" fmla="*/ 8360 w 12399"/>
                <a:gd name="T17" fmla="*/ 18 h 2861"/>
                <a:gd name="T18" fmla="*/ 7948 w 12399"/>
                <a:gd name="T19" fmla="*/ 37 h 2861"/>
                <a:gd name="T20" fmla="*/ 7668 w 12399"/>
                <a:gd name="T21" fmla="*/ 242 h 2861"/>
                <a:gd name="T22" fmla="*/ 7387 w 12399"/>
                <a:gd name="T23" fmla="*/ 411 h 2861"/>
                <a:gd name="T24" fmla="*/ 6994 w 12399"/>
                <a:gd name="T25" fmla="*/ 729 h 2861"/>
                <a:gd name="T26" fmla="*/ 6714 w 12399"/>
                <a:gd name="T27" fmla="*/ 897 h 2861"/>
                <a:gd name="T28" fmla="*/ 6246 w 12399"/>
                <a:gd name="T29" fmla="*/ 1177 h 2861"/>
                <a:gd name="T30" fmla="*/ 5611 w 12399"/>
                <a:gd name="T31" fmla="*/ 1402 h 2861"/>
                <a:gd name="T32" fmla="*/ 5087 w 12399"/>
                <a:gd name="T33" fmla="*/ 1533 h 2861"/>
                <a:gd name="T34" fmla="*/ 4694 w 12399"/>
                <a:gd name="T35" fmla="*/ 1589 h 2861"/>
                <a:gd name="T36" fmla="*/ 4470 w 12399"/>
                <a:gd name="T37" fmla="*/ 1720 h 2861"/>
                <a:gd name="T38" fmla="*/ 4208 w 12399"/>
                <a:gd name="T39" fmla="*/ 2131 h 2861"/>
                <a:gd name="T40" fmla="*/ 3871 w 12399"/>
                <a:gd name="T41" fmla="*/ 2374 h 2861"/>
                <a:gd name="T42" fmla="*/ 3572 w 12399"/>
                <a:gd name="T43" fmla="*/ 2524 h 2861"/>
                <a:gd name="T44" fmla="*/ 3273 w 12399"/>
                <a:gd name="T45" fmla="*/ 2599 h 2861"/>
                <a:gd name="T46" fmla="*/ 3067 w 12399"/>
                <a:gd name="T47" fmla="*/ 2636 h 2861"/>
                <a:gd name="T48" fmla="*/ 2731 w 12399"/>
                <a:gd name="T49" fmla="*/ 2580 h 2861"/>
                <a:gd name="T50" fmla="*/ 2151 w 12399"/>
                <a:gd name="T51" fmla="*/ 2430 h 2861"/>
                <a:gd name="T52" fmla="*/ 1665 w 12399"/>
                <a:gd name="T53" fmla="*/ 2299 h 2861"/>
                <a:gd name="T54" fmla="*/ 1216 w 12399"/>
                <a:gd name="T55" fmla="*/ 2299 h 2861"/>
                <a:gd name="T56" fmla="*/ 879 w 12399"/>
                <a:gd name="T57" fmla="*/ 2374 h 2861"/>
                <a:gd name="T58" fmla="*/ 561 w 12399"/>
                <a:gd name="T59" fmla="*/ 2617 h 2861"/>
                <a:gd name="T60" fmla="*/ 430 w 12399"/>
                <a:gd name="T61" fmla="*/ 2767 h 2861"/>
                <a:gd name="T62" fmla="*/ 206 w 12399"/>
                <a:gd name="T63" fmla="*/ 2823 h 2861"/>
                <a:gd name="T64" fmla="*/ 0 w 12399"/>
                <a:gd name="T65" fmla="*/ 2861 h 2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399" h="2861">
                  <a:moveTo>
                    <a:pt x="12399" y="1196"/>
                  </a:moveTo>
                  <a:cubicBezTo>
                    <a:pt x="12181" y="1087"/>
                    <a:pt x="11963" y="978"/>
                    <a:pt x="11801" y="897"/>
                  </a:cubicBezTo>
                  <a:cubicBezTo>
                    <a:pt x="11639" y="816"/>
                    <a:pt x="11574" y="776"/>
                    <a:pt x="11427" y="710"/>
                  </a:cubicBezTo>
                  <a:cubicBezTo>
                    <a:pt x="11280" y="644"/>
                    <a:pt x="11109" y="529"/>
                    <a:pt x="10922" y="504"/>
                  </a:cubicBezTo>
                  <a:cubicBezTo>
                    <a:pt x="10735" y="479"/>
                    <a:pt x="10498" y="573"/>
                    <a:pt x="10305" y="560"/>
                  </a:cubicBezTo>
                  <a:cubicBezTo>
                    <a:pt x="10112" y="547"/>
                    <a:pt x="9946" y="479"/>
                    <a:pt x="9762" y="429"/>
                  </a:cubicBezTo>
                  <a:cubicBezTo>
                    <a:pt x="9578" y="379"/>
                    <a:pt x="9372" y="311"/>
                    <a:pt x="9201" y="261"/>
                  </a:cubicBezTo>
                  <a:cubicBezTo>
                    <a:pt x="9030" y="211"/>
                    <a:pt x="8874" y="170"/>
                    <a:pt x="8734" y="130"/>
                  </a:cubicBezTo>
                  <a:cubicBezTo>
                    <a:pt x="8594" y="90"/>
                    <a:pt x="8491" y="33"/>
                    <a:pt x="8360" y="18"/>
                  </a:cubicBezTo>
                  <a:cubicBezTo>
                    <a:pt x="8229" y="3"/>
                    <a:pt x="8063" y="0"/>
                    <a:pt x="7948" y="37"/>
                  </a:cubicBezTo>
                  <a:cubicBezTo>
                    <a:pt x="7833" y="74"/>
                    <a:pt x="7761" y="180"/>
                    <a:pt x="7668" y="242"/>
                  </a:cubicBezTo>
                  <a:cubicBezTo>
                    <a:pt x="7575" y="304"/>
                    <a:pt x="7499" y="330"/>
                    <a:pt x="7387" y="411"/>
                  </a:cubicBezTo>
                  <a:cubicBezTo>
                    <a:pt x="7275" y="492"/>
                    <a:pt x="7106" y="648"/>
                    <a:pt x="6994" y="729"/>
                  </a:cubicBezTo>
                  <a:cubicBezTo>
                    <a:pt x="6882" y="810"/>
                    <a:pt x="6839" y="822"/>
                    <a:pt x="6714" y="897"/>
                  </a:cubicBezTo>
                  <a:cubicBezTo>
                    <a:pt x="6589" y="972"/>
                    <a:pt x="6430" y="1093"/>
                    <a:pt x="6246" y="1177"/>
                  </a:cubicBezTo>
                  <a:cubicBezTo>
                    <a:pt x="6062" y="1261"/>
                    <a:pt x="5804" y="1343"/>
                    <a:pt x="5611" y="1402"/>
                  </a:cubicBezTo>
                  <a:cubicBezTo>
                    <a:pt x="5418" y="1461"/>
                    <a:pt x="5240" y="1502"/>
                    <a:pt x="5087" y="1533"/>
                  </a:cubicBezTo>
                  <a:cubicBezTo>
                    <a:pt x="4934" y="1564"/>
                    <a:pt x="4797" y="1558"/>
                    <a:pt x="4694" y="1589"/>
                  </a:cubicBezTo>
                  <a:cubicBezTo>
                    <a:pt x="4591" y="1620"/>
                    <a:pt x="4551" y="1630"/>
                    <a:pt x="4470" y="1720"/>
                  </a:cubicBezTo>
                  <a:cubicBezTo>
                    <a:pt x="4389" y="1810"/>
                    <a:pt x="4308" y="2022"/>
                    <a:pt x="4208" y="2131"/>
                  </a:cubicBezTo>
                  <a:cubicBezTo>
                    <a:pt x="4108" y="2240"/>
                    <a:pt x="3977" y="2309"/>
                    <a:pt x="3871" y="2374"/>
                  </a:cubicBezTo>
                  <a:cubicBezTo>
                    <a:pt x="3765" y="2439"/>
                    <a:pt x="3672" y="2487"/>
                    <a:pt x="3572" y="2524"/>
                  </a:cubicBezTo>
                  <a:cubicBezTo>
                    <a:pt x="3472" y="2561"/>
                    <a:pt x="3357" y="2580"/>
                    <a:pt x="3273" y="2599"/>
                  </a:cubicBezTo>
                  <a:cubicBezTo>
                    <a:pt x="3189" y="2618"/>
                    <a:pt x="3157" y="2639"/>
                    <a:pt x="3067" y="2636"/>
                  </a:cubicBezTo>
                  <a:cubicBezTo>
                    <a:pt x="2977" y="2633"/>
                    <a:pt x="2884" y="2614"/>
                    <a:pt x="2731" y="2580"/>
                  </a:cubicBezTo>
                  <a:cubicBezTo>
                    <a:pt x="2578" y="2546"/>
                    <a:pt x="2329" y="2477"/>
                    <a:pt x="2151" y="2430"/>
                  </a:cubicBezTo>
                  <a:cubicBezTo>
                    <a:pt x="1973" y="2383"/>
                    <a:pt x="1821" y="2321"/>
                    <a:pt x="1665" y="2299"/>
                  </a:cubicBezTo>
                  <a:cubicBezTo>
                    <a:pt x="1509" y="2277"/>
                    <a:pt x="1347" y="2287"/>
                    <a:pt x="1216" y="2299"/>
                  </a:cubicBezTo>
                  <a:cubicBezTo>
                    <a:pt x="1085" y="2311"/>
                    <a:pt x="988" y="2321"/>
                    <a:pt x="879" y="2374"/>
                  </a:cubicBezTo>
                  <a:cubicBezTo>
                    <a:pt x="770" y="2427"/>
                    <a:pt x="636" y="2552"/>
                    <a:pt x="561" y="2617"/>
                  </a:cubicBezTo>
                  <a:cubicBezTo>
                    <a:pt x="486" y="2682"/>
                    <a:pt x="489" y="2733"/>
                    <a:pt x="430" y="2767"/>
                  </a:cubicBezTo>
                  <a:cubicBezTo>
                    <a:pt x="371" y="2801"/>
                    <a:pt x="278" y="2807"/>
                    <a:pt x="206" y="2823"/>
                  </a:cubicBezTo>
                  <a:cubicBezTo>
                    <a:pt x="134" y="2839"/>
                    <a:pt x="34" y="2855"/>
                    <a:pt x="0" y="2861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62393" y="477078"/>
              <a:ext cx="4029478" cy="760966"/>
            </a:xfrm>
            <a:custGeom>
              <a:avLst/>
              <a:gdLst>
                <a:gd name="T0" fmla="*/ 0 w 12175"/>
                <a:gd name="T1" fmla="*/ 2830 h 2917"/>
                <a:gd name="T2" fmla="*/ 243 w 12175"/>
                <a:gd name="T3" fmla="*/ 2862 h 2917"/>
                <a:gd name="T4" fmla="*/ 892 w 12175"/>
                <a:gd name="T5" fmla="*/ 2688 h 2917"/>
                <a:gd name="T6" fmla="*/ 1256 w 12175"/>
                <a:gd name="T7" fmla="*/ 2560 h 2917"/>
                <a:gd name="T8" fmla="*/ 1762 w 12175"/>
                <a:gd name="T9" fmla="*/ 2640 h 2917"/>
                <a:gd name="T10" fmla="*/ 2221 w 12175"/>
                <a:gd name="T11" fmla="*/ 2735 h 2917"/>
                <a:gd name="T12" fmla="*/ 2427 w 12175"/>
                <a:gd name="T13" fmla="*/ 2767 h 2917"/>
                <a:gd name="T14" fmla="*/ 2712 w 12175"/>
                <a:gd name="T15" fmla="*/ 2830 h 2917"/>
                <a:gd name="T16" fmla="*/ 2997 w 12175"/>
                <a:gd name="T17" fmla="*/ 2862 h 2917"/>
                <a:gd name="T18" fmla="*/ 3218 w 12175"/>
                <a:gd name="T19" fmla="*/ 2893 h 2917"/>
                <a:gd name="T20" fmla="*/ 3535 w 12175"/>
                <a:gd name="T21" fmla="*/ 2862 h 2917"/>
                <a:gd name="T22" fmla="*/ 3867 w 12175"/>
                <a:gd name="T23" fmla="*/ 2560 h 2917"/>
                <a:gd name="T24" fmla="*/ 4342 w 12175"/>
                <a:gd name="T25" fmla="*/ 2150 h 2917"/>
                <a:gd name="T26" fmla="*/ 4627 w 12175"/>
                <a:gd name="T27" fmla="*/ 1833 h 2917"/>
                <a:gd name="T28" fmla="*/ 4832 w 12175"/>
                <a:gd name="T29" fmla="*/ 1643 h 2917"/>
                <a:gd name="T30" fmla="*/ 5339 w 12175"/>
                <a:gd name="T31" fmla="*/ 1469 h 2917"/>
                <a:gd name="T32" fmla="*/ 5940 w 12175"/>
                <a:gd name="T33" fmla="*/ 1311 h 2917"/>
                <a:gd name="T34" fmla="*/ 6525 w 12175"/>
                <a:gd name="T35" fmla="*/ 1089 h 2917"/>
                <a:gd name="T36" fmla="*/ 7206 w 12175"/>
                <a:gd name="T37" fmla="*/ 646 h 2917"/>
                <a:gd name="T38" fmla="*/ 7823 w 12175"/>
                <a:gd name="T39" fmla="*/ 203 h 2917"/>
                <a:gd name="T40" fmla="*/ 8219 w 12175"/>
                <a:gd name="T41" fmla="*/ 29 h 2917"/>
                <a:gd name="T42" fmla="*/ 8456 w 12175"/>
                <a:gd name="T43" fmla="*/ 29 h 2917"/>
                <a:gd name="T44" fmla="*/ 8709 w 12175"/>
                <a:gd name="T45" fmla="*/ 108 h 2917"/>
                <a:gd name="T46" fmla="*/ 8978 w 12175"/>
                <a:gd name="T47" fmla="*/ 203 h 2917"/>
                <a:gd name="T48" fmla="*/ 9168 w 12175"/>
                <a:gd name="T49" fmla="*/ 235 h 2917"/>
                <a:gd name="T50" fmla="*/ 9453 w 12175"/>
                <a:gd name="T51" fmla="*/ 298 h 2917"/>
                <a:gd name="T52" fmla="*/ 9754 w 12175"/>
                <a:gd name="T53" fmla="*/ 393 h 2917"/>
                <a:gd name="T54" fmla="*/ 10133 w 12175"/>
                <a:gd name="T55" fmla="*/ 472 h 2917"/>
                <a:gd name="T56" fmla="*/ 10418 w 12175"/>
                <a:gd name="T57" fmla="*/ 504 h 2917"/>
                <a:gd name="T58" fmla="*/ 10703 w 12175"/>
                <a:gd name="T59" fmla="*/ 504 h 2917"/>
                <a:gd name="T60" fmla="*/ 10893 w 12175"/>
                <a:gd name="T61" fmla="*/ 504 h 2917"/>
                <a:gd name="T62" fmla="*/ 11099 w 12175"/>
                <a:gd name="T63" fmla="*/ 567 h 2917"/>
                <a:gd name="T64" fmla="*/ 11431 w 12175"/>
                <a:gd name="T65" fmla="*/ 741 h 2917"/>
                <a:gd name="T66" fmla="*/ 11684 w 12175"/>
                <a:gd name="T67" fmla="*/ 899 h 2917"/>
                <a:gd name="T68" fmla="*/ 12175 w 12175"/>
                <a:gd name="T69" fmla="*/ 1153 h 2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75" h="2917">
                  <a:moveTo>
                    <a:pt x="0" y="2830"/>
                  </a:moveTo>
                  <a:cubicBezTo>
                    <a:pt x="47" y="2858"/>
                    <a:pt x="94" y="2886"/>
                    <a:pt x="243" y="2862"/>
                  </a:cubicBezTo>
                  <a:cubicBezTo>
                    <a:pt x="392" y="2838"/>
                    <a:pt x="723" y="2738"/>
                    <a:pt x="892" y="2688"/>
                  </a:cubicBezTo>
                  <a:cubicBezTo>
                    <a:pt x="1061" y="2638"/>
                    <a:pt x="1111" y="2568"/>
                    <a:pt x="1256" y="2560"/>
                  </a:cubicBezTo>
                  <a:cubicBezTo>
                    <a:pt x="1401" y="2552"/>
                    <a:pt x="1601" y="2611"/>
                    <a:pt x="1762" y="2640"/>
                  </a:cubicBezTo>
                  <a:cubicBezTo>
                    <a:pt x="1923" y="2669"/>
                    <a:pt x="2110" y="2714"/>
                    <a:pt x="2221" y="2735"/>
                  </a:cubicBezTo>
                  <a:cubicBezTo>
                    <a:pt x="2332" y="2756"/>
                    <a:pt x="2345" y="2751"/>
                    <a:pt x="2427" y="2767"/>
                  </a:cubicBezTo>
                  <a:cubicBezTo>
                    <a:pt x="2509" y="2783"/>
                    <a:pt x="2617" y="2814"/>
                    <a:pt x="2712" y="2830"/>
                  </a:cubicBezTo>
                  <a:cubicBezTo>
                    <a:pt x="2807" y="2846"/>
                    <a:pt x="2913" y="2852"/>
                    <a:pt x="2997" y="2862"/>
                  </a:cubicBezTo>
                  <a:cubicBezTo>
                    <a:pt x="3081" y="2872"/>
                    <a:pt x="3128" y="2893"/>
                    <a:pt x="3218" y="2893"/>
                  </a:cubicBezTo>
                  <a:cubicBezTo>
                    <a:pt x="3308" y="2893"/>
                    <a:pt x="3427" y="2917"/>
                    <a:pt x="3535" y="2862"/>
                  </a:cubicBezTo>
                  <a:cubicBezTo>
                    <a:pt x="3643" y="2807"/>
                    <a:pt x="3733" y="2679"/>
                    <a:pt x="3867" y="2560"/>
                  </a:cubicBezTo>
                  <a:cubicBezTo>
                    <a:pt x="4001" y="2441"/>
                    <a:pt x="4215" y="2271"/>
                    <a:pt x="4342" y="2150"/>
                  </a:cubicBezTo>
                  <a:cubicBezTo>
                    <a:pt x="4469" y="2029"/>
                    <a:pt x="4545" y="1917"/>
                    <a:pt x="4627" y="1833"/>
                  </a:cubicBezTo>
                  <a:cubicBezTo>
                    <a:pt x="4709" y="1749"/>
                    <a:pt x="4713" y="1704"/>
                    <a:pt x="4832" y="1643"/>
                  </a:cubicBezTo>
                  <a:cubicBezTo>
                    <a:pt x="4951" y="1582"/>
                    <a:pt x="5154" y="1524"/>
                    <a:pt x="5339" y="1469"/>
                  </a:cubicBezTo>
                  <a:cubicBezTo>
                    <a:pt x="5524" y="1414"/>
                    <a:pt x="5742" y="1374"/>
                    <a:pt x="5940" y="1311"/>
                  </a:cubicBezTo>
                  <a:cubicBezTo>
                    <a:pt x="6138" y="1248"/>
                    <a:pt x="6314" y="1200"/>
                    <a:pt x="6525" y="1089"/>
                  </a:cubicBezTo>
                  <a:cubicBezTo>
                    <a:pt x="6736" y="978"/>
                    <a:pt x="6990" y="794"/>
                    <a:pt x="7206" y="646"/>
                  </a:cubicBezTo>
                  <a:cubicBezTo>
                    <a:pt x="7422" y="498"/>
                    <a:pt x="7654" y="306"/>
                    <a:pt x="7823" y="203"/>
                  </a:cubicBezTo>
                  <a:cubicBezTo>
                    <a:pt x="7992" y="100"/>
                    <a:pt x="8114" y="58"/>
                    <a:pt x="8219" y="29"/>
                  </a:cubicBezTo>
                  <a:cubicBezTo>
                    <a:pt x="8324" y="0"/>
                    <a:pt x="8374" y="16"/>
                    <a:pt x="8456" y="29"/>
                  </a:cubicBezTo>
                  <a:cubicBezTo>
                    <a:pt x="8538" y="42"/>
                    <a:pt x="8622" y="79"/>
                    <a:pt x="8709" y="108"/>
                  </a:cubicBezTo>
                  <a:cubicBezTo>
                    <a:pt x="8796" y="137"/>
                    <a:pt x="8901" y="182"/>
                    <a:pt x="8978" y="203"/>
                  </a:cubicBezTo>
                  <a:cubicBezTo>
                    <a:pt x="9055" y="224"/>
                    <a:pt x="9089" y="219"/>
                    <a:pt x="9168" y="235"/>
                  </a:cubicBezTo>
                  <a:cubicBezTo>
                    <a:pt x="9247" y="251"/>
                    <a:pt x="9355" y="272"/>
                    <a:pt x="9453" y="298"/>
                  </a:cubicBezTo>
                  <a:cubicBezTo>
                    <a:pt x="9551" y="324"/>
                    <a:pt x="9641" y="364"/>
                    <a:pt x="9754" y="393"/>
                  </a:cubicBezTo>
                  <a:cubicBezTo>
                    <a:pt x="9867" y="422"/>
                    <a:pt x="10022" y="454"/>
                    <a:pt x="10133" y="472"/>
                  </a:cubicBezTo>
                  <a:cubicBezTo>
                    <a:pt x="10244" y="490"/>
                    <a:pt x="10323" y="499"/>
                    <a:pt x="10418" y="504"/>
                  </a:cubicBezTo>
                  <a:cubicBezTo>
                    <a:pt x="10513" y="509"/>
                    <a:pt x="10624" y="504"/>
                    <a:pt x="10703" y="504"/>
                  </a:cubicBezTo>
                  <a:cubicBezTo>
                    <a:pt x="10782" y="504"/>
                    <a:pt x="10827" y="494"/>
                    <a:pt x="10893" y="504"/>
                  </a:cubicBezTo>
                  <a:cubicBezTo>
                    <a:pt x="10959" y="514"/>
                    <a:pt x="11009" y="528"/>
                    <a:pt x="11099" y="567"/>
                  </a:cubicBezTo>
                  <a:cubicBezTo>
                    <a:pt x="11189" y="606"/>
                    <a:pt x="11334" y="686"/>
                    <a:pt x="11431" y="741"/>
                  </a:cubicBezTo>
                  <a:cubicBezTo>
                    <a:pt x="11528" y="796"/>
                    <a:pt x="11560" y="830"/>
                    <a:pt x="11684" y="899"/>
                  </a:cubicBezTo>
                  <a:cubicBezTo>
                    <a:pt x="11808" y="968"/>
                    <a:pt x="11991" y="1060"/>
                    <a:pt x="12175" y="1153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393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9142" y="690920"/>
            <a:ext cx="6793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تشخیص وضع موجود نواحی مجاور اتوبان صدر 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351376"/>
              </p:ext>
            </p:extLst>
          </p:nvPr>
        </p:nvGraphicFramePr>
        <p:xfrm>
          <a:off x="835212" y="1499594"/>
          <a:ext cx="8128000" cy="736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356099">
                <a:tc>
                  <a:txBody>
                    <a:bodyPr/>
                    <a:lstStyle/>
                    <a:p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محلات منطقه</a:t>
                      </a:r>
                      <a:r>
                        <a:rPr lang="fa-IR" b="1" baseline="0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 1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دستور شمالی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قیطریه</a:t>
                      </a:r>
                      <a:r>
                        <a:rPr lang="fa-IR" b="1" baseline="0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 شمالی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فرمانیه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پاسداران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محلات</a:t>
                      </a:r>
                      <a:r>
                        <a:rPr lang="fa-IR" b="1" baseline="0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 منطقه 3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دستور جنوبی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قیطریه جنوبی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دیباجی جنوبی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 smtClean="0">
                          <a:solidFill>
                            <a:schemeClr val="tx1"/>
                          </a:solidFill>
                          <a:cs typeface="0 Soroosh" panose="00000400000000000000" pitchFamily="2" charset="-78"/>
                        </a:rPr>
                        <a:t>اختیاریه جنوبی</a:t>
                      </a:r>
                      <a:endParaRPr lang="fa-IR" b="1" dirty="0">
                        <a:solidFill>
                          <a:schemeClr val="tx1"/>
                        </a:solidFill>
                        <a:cs typeface="0 Soroosh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2" t="4861" r="3946" b="27955"/>
          <a:stretch/>
        </p:blipFill>
        <p:spPr>
          <a:xfrm>
            <a:off x="2057401" y="2454718"/>
            <a:ext cx="5849470" cy="3068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40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9800" y="690920"/>
            <a:ext cx="7722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cs typeface="0 Soroosh" panose="00000400000000000000" pitchFamily="2" charset="-78"/>
              </a:rPr>
              <a:t>شناخت محدوده</a:t>
            </a:r>
            <a:endParaRPr lang="fa-IR" sz="2800" b="1" dirty="0">
              <a:cs typeface="0 Soroosh" panose="00000400000000000000" pitchFamily="2" charset="-78"/>
            </a:endParaRPr>
          </a:p>
        </p:txBody>
      </p:sp>
      <p:sp>
        <p:nvSpPr>
          <p:cNvPr id="4" name="Cross 3"/>
          <p:cNvSpPr/>
          <p:nvPr/>
        </p:nvSpPr>
        <p:spPr>
          <a:xfrm>
            <a:off x="8781832" y="720090"/>
            <a:ext cx="449943" cy="391886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718563" y="1214140"/>
            <a:ext cx="851321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 smtClean="0">
                <a:latin typeface="Roboto" pitchFamily="2" charset="0"/>
                <a:ea typeface="Roboto" pitchFamily="2" charset="0"/>
                <a:cs typeface="0 Soroosh" panose="00000400000000000000" pitchFamily="2" charset="-78"/>
              </a:rPr>
              <a:t>ویژگی های منطقه 1</a:t>
            </a:r>
            <a:endParaRPr lang="en-US" sz="2000" dirty="0">
              <a:latin typeface="Roboto" pitchFamily="2" charset="0"/>
              <a:ea typeface="Roboto" pitchFamily="2" charset="0"/>
              <a:cs typeface="0 Soroosh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5951" y="1767790"/>
            <a:ext cx="4585824" cy="38884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777482"/>
              </p:ext>
            </p:extLst>
          </p:nvPr>
        </p:nvGraphicFramePr>
        <p:xfrm>
          <a:off x="4762728" y="3351966"/>
          <a:ext cx="2088232" cy="37122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3903"/>
                <a:gridCol w="1254329"/>
              </a:tblGrid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cs typeface="Nazanin" panose="00000400000000000000" pitchFamily="2" charset="-78"/>
                        </a:rPr>
                        <a:t>گروه سنی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cs typeface="Nazanin" panose="00000400000000000000" pitchFamily="2" charset="-78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15-20 سال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20-30 سال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30-40 سال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40-50 سال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39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50 سال و بالاتر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Nazanin" panose="00000400000000000000" pitchFamily="2" charset="-78"/>
                        </a:rPr>
                        <a:t>100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Nazanin" panose="00000400000000000000" pitchFamily="2" charset="-78"/>
                        </a:rPr>
                        <a:t>جمع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97524"/>
              </p:ext>
            </p:extLst>
          </p:nvPr>
        </p:nvGraphicFramePr>
        <p:xfrm>
          <a:off x="4764460" y="1911806"/>
          <a:ext cx="2086500" cy="12207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3211"/>
                <a:gridCol w="1253289"/>
              </a:tblGrid>
              <a:tr h="24765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effectLst/>
                          <a:cs typeface="Nazanin" panose="00000400000000000000" pitchFamily="2" charset="-78"/>
                        </a:rPr>
                        <a:t>جنسیت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kern="1200" dirty="0" smtClean="0">
                          <a:effectLst/>
                          <a:cs typeface="Nazanin" panose="00000400000000000000" pitchFamily="2" charset="-78"/>
                        </a:rPr>
                        <a:t>55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kern="1200" dirty="0">
                          <a:effectLst/>
                          <a:cs typeface="Nazanin" panose="00000400000000000000" pitchFamily="2" charset="-78"/>
                        </a:rPr>
                        <a:t>مرد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45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kern="1200" dirty="0">
                          <a:effectLst/>
                          <a:cs typeface="Nazanin" panose="00000400000000000000" pitchFamily="2" charset="-78"/>
                        </a:rPr>
                        <a:t>زن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kern="1200">
                          <a:effectLst/>
                          <a:cs typeface="Nazanin" panose="00000400000000000000" pitchFamily="2" charset="-78"/>
                        </a:rPr>
                        <a:t>100</a:t>
                      </a:r>
                      <a:endParaRPr lang="en-US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460" rtl="1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kern="1200" dirty="0">
                          <a:effectLst/>
                          <a:cs typeface="Nazanin" panose="00000400000000000000" pitchFamily="2" charset="-78"/>
                        </a:rPr>
                        <a:t>جمع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382028"/>
              </p:ext>
            </p:extLst>
          </p:nvPr>
        </p:nvGraphicFramePr>
        <p:xfrm>
          <a:off x="6992247" y="2703894"/>
          <a:ext cx="2144325" cy="33758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7360"/>
                <a:gridCol w="1416965"/>
              </a:tblGrid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effectLst/>
                          <a:cs typeface="Nazanin" panose="00000400000000000000" pitchFamily="2" charset="-78"/>
                        </a:rPr>
                        <a:t>سطح تحصیلات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بی سواد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سیکل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دیپلم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فوق دیپلم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لیسانس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فوق</a:t>
                      </a:r>
                      <a:r>
                        <a:rPr lang="fa-IR" sz="1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 لیسانس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دکتری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حوزوی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850960" y="2118538"/>
            <a:ext cx="230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800" b="1" dirty="0" smtClean="0">
                <a:cs typeface="Nazanin" panose="00000400000000000000" pitchFamily="2" charset="-78"/>
              </a:rPr>
              <a:t>ویژگی جمعیتی-اجتماعی</a:t>
            </a:r>
            <a:endParaRPr lang="en-US" sz="1800" b="1" dirty="0">
              <a:cs typeface="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2759" y="2565096"/>
            <a:ext cx="4089747" cy="22863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Sosa" pitchFamily="2" charset="0"/>
              <a:ea typeface="Entypo" pitchFamily="2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153564"/>
              </p:ext>
            </p:extLst>
          </p:nvPr>
        </p:nvGraphicFramePr>
        <p:xfrm>
          <a:off x="712353" y="2621688"/>
          <a:ext cx="1845279" cy="24209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36883"/>
                <a:gridCol w="1108396"/>
              </a:tblGrid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گروه </a:t>
                      </a:r>
                      <a:r>
                        <a:rPr lang="fa-IR" sz="1600" b="1" dirty="0" smtClean="0">
                          <a:effectLst/>
                          <a:cs typeface="Nazanin" panose="00000400000000000000" pitchFamily="2" charset="-78"/>
                        </a:rPr>
                        <a:t>شغلی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بیکار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خانه دار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محصل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بازنشسته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20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آزاد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40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کارمند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893209"/>
              </p:ext>
            </p:extLst>
          </p:nvPr>
        </p:nvGraphicFramePr>
        <p:xfrm>
          <a:off x="2648819" y="3743336"/>
          <a:ext cx="1845281" cy="11746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36884"/>
                <a:gridCol w="1108397"/>
              </a:tblGrid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cs typeface="Nazanin" panose="00000400000000000000" pitchFamily="2" charset="-78"/>
                        </a:rPr>
                        <a:t>درصد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cs typeface="Nazanin" panose="00000400000000000000" pitchFamily="2" charset="-78"/>
                        </a:rPr>
                        <a:t>مالکیت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19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اجاره-رهنی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  <a:tr h="31156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81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Nazanin" panose="00000400000000000000" pitchFamily="2" charset="-78"/>
                        </a:rPr>
                        <a:t>شخصی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Nazanin" panose="00000400000000000000" pitchFamily="2" charset="-78"/>
                      </a:endParaRPr>
                    </a:p>
                  </a:txBody>
                  <a:tcPr marL="62613" marR="62613" marT="0" marB="0" anchor="ctr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461332" y="2973516"/>
            <a:ext cx="2107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800" b="1" dirty="0" smtClean="0">
                <a:cs typeface="Nazanin" panose="00000400000000000000" pitchFamily="2" charset="-78"/>
              </a:rPr>
              <a:t>ویژگی اقتصادی</a:t>
            </a:r>
            <a:endParaRPr lang="en-US" sz="1800" b="1" dirty="0">
              <a:cs typeface="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93" y="1767790"/>
            <a:ext cx="6987661" cy="366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6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3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3319</Words>
  <Application>Microsoft Office PowerPoint</Application>
  <PresentationFormat>Widescreen</PresentationFormat>
  <Paragraphs>900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0 Soroosh</vt:lpstr>
      <vt:lpstr>Arial</vt:lpstr>
      <vt:lpstr>B Nazanin</vt:lpstr>
      <vt:lpstr>B Titr</vt:lpstr>
      <vt:lpstr>Calibri</vt:lpstr>
      <vt:lpstr>Calibri Light</vt:lpstr>
      <vt:lpstr>Entypo</vt:lpstr>
      <vt:lpstr>Nazanin</vt:lpstr>
      <vt:lpstr>Roboto</vt:lpstr>
      <vt:lpstr>Roboto Black</vt:lpstr>
      <vt:lpstr>Roboto Light</vt:lpstr>
      <vt:lpstr>Sosa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88</cp:revision>
  <dcterms:created xsi:type="dcterms:W3CDTF">2018-05-08T14:00:52Z</dcterms:created>
  <dcterms:modified xsi:type="dcterms:W3CDTF">2019-09-16T11:57:01Z</dcterms:modified>
</cp:coreProperties>
</file>