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7" r:id="rId1"/>
  </p:sldMasterIdLst>
  <p:notesMasterIdLst>
    <p:notesMasterId r:id="rId18"/>
  </p:notesMasterIdLst>
  <p:sldIdLst>
    <p:sldId id="293" r:id="rId2"/>
    <p:sldId id="260" r:id="rId3"/>
    <p:sldId id="294" r:id="rId4"/>
    <p:sldId id="280" r:id="rId5"/>
    <p:sldId id="261" r:id="rId6"/>
    <p:sldId id="262" r:id="rId7"/>
    <p:sldId id="263" r:id="rId8"/>
    <p:sldId id="281" r:id="rId9"/>
    <p:sldId id="282" r:id="rId10"/>
    <p:sldId id="285" r:id="rId11"/>
    <p:sldId id="284" r:id="rId12"/>
    <p:sldId id="265" r:id="rId13"/>
    <p:sldId id="288" r:id="rId14"/>
    <p:sldId id="287" r:id="rId15"/>
    <p:sldId id="259" r:id="rId16"/>
    <p:sldId id="25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2" autoAdjust="0"/>
    <p:restoredTop sz="88727" autoAdjust="0"/>
  </p:normalViewPr>
  <p:slideViewPr>
    <p:cSldViewPr snapToGrid="0">
      <p:cViewPr varScale="1">
        <p:scale>
          <a:sx n="68" d="100"/>
          <a:sy n="68" d="100"/>
        </p:scale>
        <p:origin x="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AB7B46-D78B-4CDD-9E22-E56869F8D72E}" type="doc">
      <dgm:prSet loTypeId="urn:microsoft.com/office/officeart/2005/8/layout/hProcess9" loCatId="process" qsTypeId="urn:microsoft.com/office/officeart/2005/8/quickstyle/simple1" qsCatId="simple" csTypeId="urn:microsoft.com/office/officeart/2005/8/colors/accent1_2" csCatId="accent1" phldr="1"/>
      <dgm:spPr/>
    </dgm:pt>
    <dgm:pt modelId="{B16130FB-2547-4900-ABBA-5D1229147160}">
      <dgm:prSet phldrT="[Text]"/>
      <dgm:spPr/>
      <dgm:t>
        <a:bodyPr/>
        <a:lstStyle/>
        <a:p>
          <a:pPr rtl="1"/>
          <a:r>
            <a:rPr lang="fa-IR" dirty="0" smtClean="0">
              <a:cs typeface="B Homa" panose="00000400000000000000" pitchFamily="2" charset="-78"/>
            </a:rPr>
            <a:t>بررسی گسترده </a:t>
          </a:r>
          <a:r>
            <a:rPr lang="fa-IR" b="1" dirty="0" smtClean="0">
              <a:cs typeface="B Homa" panose="00000400000000000000" pitchFamily="2" charset="-78"/>
            </a:rPr>
            <a:t>برنامه ساخت مسکن دولتی و تکامل این سیستم </a:t>
          </a:r>
          <a:endParaRPr lang="fa-IR" dirty="0">
            <a:cs typeface="B Homa" panose="00000400000000000000" pitchFamily="2" charset="-78"/>
          </a:endParaRPr>
        </a:p>
      </dgm:t>
    </dgm:pt>
    <dgm:pt modelId="{1AC553E0-E702-43AB-A5DD-B5021078EFC1}" type="parTrans" cxnId="{2C79F9F4-4320-4B07-87D3-B7B14E1ECC3C}">
      <dgm:prSet/>
      <dgm:spPr/>
      <dgm:t>
        <a:bodyPr/>
        <a:lstStyle/>
        <a:p>
          <a:pPr rtl="1"/>
          <a:endParaRPr lang="fa-IR"/>
        </a:p>
      </dgm:t>
    </dgm:pt>
    <dgm:pt modelId="{A300CBFE-1377-455C-B5A7-4DBB1A90BA1C}" type="sibTrans" cxnId="{2C79F9F4-4320-4B07-87D3-B7B14E1ECC3C}">
      <dgm:prSet/>
      <dgm:spPr/>
      <dgm:t>
        <a:bodyPr/>
        <a:lstStyle/>
        <a:p>
          <a:pPr rtl="1"/>
          <a:endParaRPr lang="fa-IR"/>
        </a:p>
      </dgm:t>
    </dgm:pt>
    <dgm:pt modelId="{44045141-A0A2-4D4A-8A21-0F5D0AD1C7B2}">
      <dgm:prSet phldrT="[Text]"/>
      <dgm:spPr/>
      <dgm:t>
        <a:bodyPr/>
        <a:lstStyle/>
        <a:p>
          <a:pPr rtl="1"/>
          <a:r>
            <a:rPr lang="fa-IR" b="1" dirty="0" smtClean="0">
              <a:cs typeface="B Homa" panose="00000400000000000000" pitchFamily="2" charset="-78"/>
            </a:rPr>
            <a:t>ارزیابی روش ها و سیاستگذاری مسکن </a:t>
          </a:r>
          <a:endParaRPr lang="fa-IR" dirty="0"/>
        </a:p>
      </dgm:t>
    </dgm:pt>
    <dgm:pt modelId="{1577263F-A439-49E3-8350-B16CD0C25A64}" type="parTrans" cxnId="{EFF49118-8374-4B41-B6B8-12F52F1F522A}">
      <dgm:prSet/>
      <dgm:spPr/>
      <dgm:t>
        <a:bodyPr/>
        <a:lstStyle/>
        <a:p>
          <a:pPr rtl="1"/>
          <a:endParaRPr lang="fa-IR"/>
        </a:p>
      </dgm:t>
    </dgm:pt>
    <dgm:pt modelId="{C76C6732-D613-450D-A2B2-4CDBF4F6D175}" type="sibTrans" cxnId="{EFF49118-8374-4B41-B6B8-12F52F1F522A}">
      <dgm:prSet/>
      <dgm:spPr/>
      <dgm:t>
        <a:bodyPr/>
        <a:lstStyle/>
        <a:p>
          <a:pPr rtl="1"/>
          <a:endParaRPr lang="fa-IR"/>
        </a:p>
      </dgm:t>
    </dgm:pt>
    <dgm:pt modelId="{B6E8D2F6-F1AA-4E4A-9CB0-A7310AC1ABE4}">
      <dgm:prSet phldrT="[Text]"/>
      <dgm:spPr/>
      <dgm:t>
        <a:bodyPr/>
        <a:lstStyle/>
        <a:p>
          <a:pPr rtl="1"/>
          <a:r>
            <a:rPr lang="fa-IR" dirty="0" smtClean="0">
              <a:cs typeface="B Homa" panose="00000400000000000000" pitchFamily="2" charset="-78"/>
            </a:rPr>
            <a:t>موضوعات و </a:t>
          </a:r>
          <a:r>
            <a:rPr lang="fa-IR" b="1" dirty="0" smtClean="0">
              <a:cs typeface="B Homa" panose="00000400000000000000" pitchFamily="2" charset="-78"/>
            </a:rPr>
            <a:t>چالش های تامین نیازهای </a:t>
          </a:r>
          <a:r>
            <a:rPr lang="fa-IR" dirty="0" smtClean="0">
              <a:cs typeface="B Homa" panose="00000400000000000000" pitchFamily="2" charset="-78"/>
            </a:rPr>
            <a:t>متغیر در بخش مسکن</a:t>
          </a:r>
          <a:endParaRPr lang="fa-IR" dirty="0"/>
        </a:p>
      </dgm:t>
    </dgm:pt>
    <dgm:pt modelId="{C2F17F0F-C72B-45F7-BED1-51FBF8CFD295}" type="parTrans" cxnId="{80380373-D9F5-4327-B3C7-0DEEE3596787}">
      <dgm:prSet/>
      <dgm:spPr/>
      <dgm:t>
        <a:bodyPr/>
        <a:lstStyle/>
        <a:p>
          <a:pPr rtl="1"/>
          <a:endParaRPr lang="fa-IR"/>
        </a:p>
      </dgm:t>
    </dgm:pt>
    <dgm:pt modelId="{0107F100-CA09-42A6-B8FA-C2DC25921E45}" type="sibTrans" cxnId="{80380373-D9F5-4327-B3C7-0DEEE3596787}">
      <dgm:prSet/>
      <dgm:spPr/>
      <dgm:t>
        <a:bodyPr/>
        <a:lstStyle/>
        <a:p>
          <a:pPr rtl="1"/>
          <a:endParaRPr lang="fa-IR"/>
        </a:p>
      </dgm:t>
    </dgm:pt>
    <dgm:pt modelId="{8440CCB4-479B-42A8-8964-F5661A097480}" type="pres">
      <dgm:prSet presAssocID="{B4AB7B46-D78B-4CDD-9E22-E56869F8D72E}" presName="CompostProcess" presStyleCnt="0">
        <dgm:presLayoutVars>
          <dgm:dir/>
          <dgm:resizeHandles val="exact"/>
        </dgm:presLayoutVars>
      </dgm:prSet>
      <dgm:spPr/>
    </dgm:pt>
    <dgm:pt modelId="{401CA1FF-4964-420D-995A-620DB7795892}" type="pres">
      <dgm:prSet presAssocID="{B4AB7B46-D78B-4CDD-9E22-E56869F8D72E}" presName="arrow" presStyleLbl="bgShp" presStyleIdx="0" presStyleCnt="1" custLinFactNeighborX="-6618" custLinFactNeighborY="7483"/>
      <dgm:spPr/>
    </dgm:pt>
    <dgm:pt modelId="{F6A1BEBB-990F-45BA-81FD-359C6330B94E}" type="pres">
      <dgm:prSet presAssocID="{B4AB7B46-D78B-4CDD-9E22-E56869F8D72E}" presName="linearProcess" presStyleCnt="0"/>
      <dgm:spPr/>
    </dgm:pt>
    <dgm:pt modelId="{3AAAC85E-E05B-4501-AF40-761AB73E0709}" type="pres">
      <dgm:prSet presAssocID="{B16130FB-2547-4900-ABBA-5D1229147160}" presName="textNode" presStyleLbl="node1" presStyleIdx="0" presStyleCnt="3">
        <dgm:presLayoutVars>
          <dgm:bulletEnabled val="1"/>
        </dgm:presLayoutVars>
      </dgm:prSet>
      <dgm:spPr/>
      <dgm:t>
        <a:bodyPr/>
        <a:lstStyle/>
        <a:p>
          <a:pPr rtl="1"/>
          <a:endParaRPr lang="fa-IR"/>
        </a:p>
      </dgm:t>
    </dgm:pt>
    <dgm:pt modelId="{4DC3BF48-8F94-4A77-94D3-D4715C009D91}" type="pres">
      <dgm:prSet presAssocID="{A300CBFE-1377-455C-B5A7-4DBB1A90BA1C}" presName="sibTrans" presStyleCnt="0"/>
      <dgm:spPr/>
    </dgm:pt>
    <dgm:pt modelId="{CC803A9B-FB45-41D7-BD40-271B7C9CB22B}" type="pres">
      <dgm:prSet presAssocID="{44045141-A0A2-4D4A-8A21-0F5D0AD1C7B2}" presName="textNode" presStyleLbl="node1" presStyleIdx="1" presStyleCnt="3">
        <dgm:presLayoutVars>
          <dgm:bulletEnabled val="1"/>
        </dgm:presLayoutVars>
      </dgm:prSet>
      <dgm:spPr/>
      <dgm:t>
        <a:bodyPr/>
        <a:lstStyle/>
        <a:p>
          <a:pPr rtl="1"/>
          <a:endParaRPr lang="fa-IR"/>
        </a:p>
      </dgm:t>
    </dgm:pt>
    <dgm:pt modelId="{CBEE98AC-7EED-4541-90AA-C24DEB042365}" type="pres">
      <dgm:prSet presAssocID="{C76C6732-D613-450D-A2B2-4CDBF4F6D175}" presName="sibTrans" presStyleCnt="0"/>
      <dgm:spPr/>
    </dgm:pt>
    <dgm:pt modelId="{27EA7AC3-1C0D-41A1-A230-AA5984EB8066}" type="pres">
      <dgm:prSet presAssocID="{B6E8D2F6-F1AA-4E4A-9CB0-A7310AC1ABE4}" presName="textNode" presStyleLbl="node1" presStyleIdx="2" presStyleCnt="3">
        <dgm:presLayoutVars>
          <dgm:bulletEnabled val="1"/>
        </dgm:presLayoutVars>
      </dgm:prSet>
      <dgm:spPr/>
      <dgm:t>
        <a:bodyPr/>
        <a:lstStyle/>
        <a:p>
          <a:pPr rtl="1"/>
          <a:endParaRPr lang="fa-IR"/>
        </a:p>
      </dgm:t>
    </dgm:pt>
  </dgm:ptLst>
  <dgm:cxnLst>
    <dgm:cxn modelId="{363D0B52-5CBA-4E26-A554-169B67EEB3F6}" type="presOf" srcId="{44045141-A0A2-4D4A-8A21-0F5D0AD1C7B2}" destId="{CC803A9B-FB45-41D7-BD40-271B7C9CB22B}" srcOrd="0" destOrd="0" presId="urn:microsoft.com/office/officeart/2005/8/layout/hProcess9"/>
    <dgm:cxn modelId="{EFF49118-8374-4B41-B6B8-12F52F1F522A}" srcId="{B4AB7B46-D78B-4CDD-9E22-E56869F8D72E}" destId="{44045141-A0A2-4D4A-8A21-0F5D0AD1C7B2}" srcOrd="1" destOrd="0" parTransId="{1577263F-A439-49E3-8350-B16CD0C25A64}" sibTransId="{C76C6732-D613-450D-A2B2-4CDBF4F6D175}"/>
    <dgm:cxn modelId="{2C79F9F4-4320-4B07-87D3-B7B14E1ECC3C}" srcId="{B4AB7B46-D78B-4CDD-9E22-E56869F8D72E}" destId="{B16130FB-2547-4900-ABBA-5D1229147160}" srcOrd="0" destOrd="0" parTransId="{1AC553E0-E702-43AB-A5DD-B5021078EFC1}" sibTransId="{A300CBFE-1377-455C-B5A7-4DBB1A90BA1C}"/>
    <dgm:cxn modelId="{7D3039A9-8F53-4CB7-A507-771192F8AA72}" type="presOf" srcId="{B16130FB-2547-4900-ABBA-5D1229147160}" destId="{3AAAC85E-E05B-4501-AF40-761AB73E0709}" srcOrd="0" destOrd="0" presId="urn:microsoft.com/office/officeart/2005/8/layout/hProcess9"/>
    <dgm:cxn modelId="{2951BE9E-077A-440B-8AB3-1F53B2E184D8}" type="presOf" srcId="{B4AB7B46-D78B-4CDD-9E22-E56869F8D72E}" destId="{8440CCB4-479B-42A8-8964-F5661A097480}" srcOrd="0" destOrd="0" presId="urn:microsoft.com/office/officeart/2005/8/layout/hProcess9"/>
    <dgm:cxn modelId="{EE24B5E1-8178-4F09-B812-ADB36FBE5FCE}" type="presOf" srcId="{B6E8D2F6-F1AA-4E4A-9CB0-A7310AC1ABE4}" destId="{27EA7AC3-1C0D-41A1-A230-AA5984EB8066}" srcOrd="0" destOrd="0" presId="urn:microsoft.com/office/officeart/2005/8/layout/hProcess9"/>
    <dgm:cxn modelId="{80380373-D9F5-4327-B3C7-0DEEE3596787}" srcId="{B4AB7B46-D78B-4CDD-9E22-E56869F8D72E}" destId="{B6E8D2F6-F1AA-4E4A-9CB0-A7310AC1ABE4}" srcOrd="2" destOrd="0" parTransId="{C2F17F0F-C72B-45F7-BED1-51FBF8CFD295}" sibTransId="{0107F100-CA09-42A6-B8FA-C2DC25921E45}"/>
    <dgm:cxn modelId="{FD569698-B0F6-4CDE-A2F0-964B79CF7400}" type="presParOf" srcId="{8440CCB4-479B-42A8-8964-F5661A097480}" destId="{401CA1FF-4964-420D-995A-620DB7795892}" srcOrd="0" destOrd="0" presId="urn:microsoft.com/office/officeart/2005/8/layout/hProcess9"/>
    <dgm:cxn modelId="{67FC62BE-14B5-4DBA-A632-0F309F09D3F8}" type="presParOf" srcId="{8440CCB4-479B-42A8-8964-F5661A097480}" destId="{F6A1BEBB-990F-45BA-81FD-359C6330B94E}" srcOrd="1" destOrd="0" presId="urn:microsoft.com/office/officeart/2005/8/layout/hProcess9"/>
    <dgm:cxn modelId="{2AEB956E-28C5-42F5-BBE6-20463C911301}" type="presParOf" srcId="{F6A1BEBB-990F-45BA-81FD-359C6330B94E}" destId="{3AAAC85E-E05B-4501-AF40-761AB73E0709}" srcOrd="0" destOrd="0" presId="urn:microsoft.com/office/officeart/2005/8/layout/hProcess9"/>
    <dgm:cxn modelId="{888EE3EC-044C-40A0-8D3A-83CC6F9C14C0}" type="presParOf" srcId="{F6A1BEBB-990F-45BA-81FD-359C6330B94E}" destId="{4DC3BF48-8F94-4A77-94D3-D4715C009D91}" srcOrd="1" destOrd="0" presId="urn:microsoft.com/office/officeart/2005/8/layout/hProcess9"/>
    <dgm:cxn modelId="{93102F36-B765-4B7C-8671-04E74D7D74E2}" type="presParOf" srcId="{F6A1BEBB-990F-45BA-81FD-359C6330B94E}" destId="{CC803A9B-FB45-41D7-BD40-271B7C9CB22B}" srcOrd="2" destOrd="0" presId="urn:microsoft.com/office/officeart/2005/8/layout/hProcess9"/>
    <dgm:cxn modelId="{705D0EE0-5025-4665-90FC-89F40F4DAE84}" type="presParOf" srcId="{F6A1BEBB-990F-45BA-81FD-359C6330B94E}" destId="{CBEE98AC-7EED-4541-90AA-C24DEB042365}" srcOrd="3" destOrd="0" presId="urn:microsoft.com/office/officeart/2005/8/layout/hProcess9"/>
    <dgm:cxn modelId="{1445B755-0644-4DE8-ABF8-DE7ED057D616}" type="presParOf" srcId="{F6A1BEBB-990F-45BA-81FD-359C6330B94E}" destId="{27EA7AC3-1C0D-41A1-A230-AA5984EB8066}"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1CA1FF-4964-420D-995A-620DB7795892}">
      <dsp:nvSpPr>
        <dsp:cNvPr id="0" name=""/>
        <dsp:cNvSpPr/>
      </dsp:nvSpPr>
      <dsp:spPr>
        <a:xfrm>
          <a:off x="152375" y="0"/>
          <a:ext cx="6908800" cy="541866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AAC85E-E05B-4501-AF40-761AB73E0709}">
      <dsp:nvSpPr>
        <dsp:cNvPr id="0" name=""/>
        <dsp:cNvSpPr/>
      </dsp:nvSpPr>
      <dsp:spPr>
        <a:xfrm>
          <a:off x="8731" y="1625600"/>
          <a:ext cx="2616200" cy="216746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dirty="0" smtClean="0">
              <a:cs typeface="B Homa" panose="00000400000000000000" pitchFamily="2" charset="-78"/>
            </a:rPr>
            <a:t>بررسی گسترده </a:t>
          </a:r>
          <a:r>
            <a:rPr lang="fa-IR" sz="2300" b="1" kern="1200" dirty="0" smtClean="0">
              <a:cs typeface="B Homa" panose="00000400000000000000" pitchFamily="2" charset="-78"/>
            </a:rPr>
            <a:t>برنامه ساخت مسکن دولتی و تکامل این سیستم </a:t>
          </a:r>
          <a:endParaRPr lang="fa-IR" sz="2300" kern="1200" dirty="0">
            <a:cs typeface="B Homa" panose="00000400000000000000" pitchFamily="2" charset="-78"/>
          </a:endParaRPr>
        </a:p>
      </dsp:txBody>
      <dsp:txXfrm>
        <a:off x="114538" y="1731407"/>
        <a:ext cx="2404586" cy="1955852"/>
      </dsp:txXfrm>
    </dsp:sp>
    <dsp:sp modelId="{CC803A9B-FB45-41D7-BD40-271B7C9CB22B}">
      <dsp:nvSpPr>
        <dsp:cNvPr id="0" name=""/>
        <dsp:cNvSpPr/>
      </dsp:nvSpPr>
      <dsp:spPr>
        <a:xfrm>
          <a:off x="2755899" y="1625600"/>
          <a:ext cx="2616200" cy="216746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b="1" kern="1200" dirty="0" smtClean="0">
              <a:cs typeface="B Homa" panose="00000400000000000000" pitchFamily="2" charset="-78"/>
            </a:rPr>
            <a:t>ارزیابی روش ها و سیاستگذاری مسکن </a:t>
          </a:r>
          <a:endParaRPr lang="fa-IR" sz="2300" kern="1200" dirty="0"/>
        </a:p>
      </dsp:txBody>
      <dsp:txXfrm>
        <a:off x="2861706" y="1731407"/>
        <a:ext cx="2404586" cy="1955852"/>
      </dsp:txXfrm>
    </dsp:sp>
    <dsp:sp modelId="{27EA7AC3-1C0D-41A1-A230-AA5984EB8066}">
      <dsp:nvSpPr>
        <dsp:cNvPr id="0" name=""/>
        <dsp:cNvSpPr/>
      </dsp:nvSpPr>
      <dsp:spPr>
        <a:xfrm>
          <a:off x="5503068" y="1625600"/>
          <a:ext cx="2616200" cy="216746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rtl="1">
            <a:lnSpc>
              <a:spcPct val="90000"/>
            </a:lnSpc>
            <a:spcBef>
              <a:spcPct val="0"/>
            </a:spcBef>
            <a:spcAft>
              <a:spcPct val="35000"/>
            </a:spcAft>
          </a:pPr>
          <a:r>
            <a:rPr lang="fa-IR" sz="2300" kern="1200" dirty="0" smtClean="0">
              <a:cs typeface="B Homa" panose="00000400000000000000" pitchFamily="2" charset="-78"/>
            </a:rPr>
            <a:t>موضوعات و </a:t>
          </a:r>
          <a:r>
            <a:rPr lang="fa-IR" sz="2300" b="1" kern="1200" dirty="0" smtClean="0">
              <a:cs typeface="B Homa" panose="00000400000000000000" pitchFamily="2" charset="-78"/>
            </a:rPr>
            <a:t>چالش های تامین نیازهای </a:t>
          </a:r>
          <a:r>
            <a:rPr lang="fa-IR" sz="2300" kern="1200" dirty="0" smtClean="0">
              <a:cs typeface="B Homa" panose="00000400000000000000" pitchFamily="2" charset="-78"/>
            </a:rPr>
            <a:t>متغیر در بخش مسکن</a:t>
          </a:r>
          <a:endParaRPr lang="fa-IR" sz="2300" kern="1200" dirty="0"/>
        </a:p>
      </dsp:txBody>
      <dsp:txXfrm>
        <a:off x="5608875" y="1731407"/>
        <a:ext cx="2404586" cy="195585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A9291-DF2A-49CE-87FC-33BD39EADE87}" type="datetimeFigureOut">
              <a:rPr lang="en-US" smtClean="0"/>
              <a:t>10/24/2019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CE118F-A846-44D5-B436-DF3572F38794}" type="slidenum">
              <a:rPr lang="en-US" smtClean="0"/>
              <a:t>‹#›</a:t>
            </a:fld>
            <a:endParaRPr lang="en-US" dirty="0"/>
          </a:p>
        </p:txBody>
      </p:sp>
    </p:spTree>
    <p:extLst>
      <p:ext uri="{BB962C8B-B14F-4D97-AF65-F5344CB8AC3E}">
        <p14:creationId xmlns:p14="http://schemas.microsoft.com/office/powerpoint/2010/main" val="1957532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cs typeface="B Homa" panose="00000400000000000000" pitchFamily="2" charset="-78"/>
              </a:rPr>
              <a:t>سنگاپور یکی از معدود کشورهایی است که به خوبی توانسته است اهرمهای قانونی لازم و معیارهای واقع گرایانه را در سیاست</a:t>
            </a:r>
            <a:r>
              <a:rPr lang="en-US" dirty="0" smtClean="0">
                <a:cs typeface="B Homa" panose="00000400000000000000" pitchFamily="2" charset="-78"/>
              </a:rPr>
              <a:t> </a:t>
            </a:r>
            <a:r>
              <a:rPr lang="fa-IR" dirty="0" smtClean="0">
                <a:cs typeface="B Homa" panose="00000400000000000000" pitchFamily="2" charset="-78"/>
              </a:rPr>
              <a:t>گذاری ملی ساخت مسکن خود ترکیب کرده و برنامه مسکن عمومی را همگام با اهداف اقتصادی کشور پیش ببرد.</a:t>
            </a:r>
          </a:p>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1</a:t>
            </a:fld>
            <a:endParaRPr lang="en-US" dirty="0"/>
          </a:p>
        </p:txBody>
      </p:sp>
    </p:spTree>
    <p:extLst>
      <p:ext uri="{BB962C8B-B14F-4D97-AF65-F5344CB8AC3E}">
        <p14:creationId xmlns:p14="http://schemas.microsoft.com/office/powerpoint/2010/main" val="445624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sz="1200" dirty="0" smtClean="0">
                <a:cs typeface="B Homa" panose="00000400000000000000" pitchFamily="2" charset="-78"/>
              </a:rPr>
              <a:t>بر اساس طرح مالکیت، آن دسته از شهروندانی که خانه نداشته و درآمد ماهانه خانواده شان، کمتر از سقف معینی باشد، استحقاق خرید خانه های شورای مسکن و توسعه را دارند. اگرچه این معیار نسبتا ساده و شفاف است اما اجرای آن تا حدودی پیچیده است. </a:t>
            </a:r>
          </a:p>
          <a:p>
            <a:pPr algn="just" rtl="1"/>
            <a:r>
              <a:rPr lang="fa-IR" sz="1200" dirty="0" smtClean="0">
                <a:cs typeface="B Homa" panose="00000400000000000000" pitchFamily="2" charset="-78"/>
              </a:rPr>
              <a:t>شرایط استحقاق نقش مهمی در موفقیت سیاست های دولت دارند. مثال: لزوم وجود خانواده با هدف ارتقای ارزش ها و پیوندهای خانوادگی لحاظ می شود. طرح اولویت فرزند سوم- طرح خانواده مرکب </a:t>
            </a:r>
            <a:endParaRPr lang="fa-IR" sz="1200"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27CE118F-A846-44D5-B436-DF3572F38794}" type="slidenum">
              <a:rPr lang="en-US" smtClean="0"/>
              <a:t>10</a:t>
            </a:fld>
            <a:endParaRPr lang="en-US" dirty="0"/>
          </a:p>
        </p:txBody>
      </p:sp>
    </p:spTree>
    <p:extLst>
      <p:ext uri="{BB962C8B-B14F-4D97-AF65-F5344CB8AC3E}">
        <p14:creationId xmlns:p14="http://schemas.microsoft.com/office/powerpoint/2010/main" val="470509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11</a:t>
            </a:fld>
            <a:endParaRPr lang="en-US" dirty="0"/>
          </a:p>
        </p:txBody>
      </p:sp>
    </p:spTree>
    <p:extLst>
      <p:ext uri="{BB962C8B-B14F-4D97-AF65-F5344CB8AC3E}">
        <p14:creationId xmlns:p14="http://schemas.microsoft.com/office/powerpoint/2010/main" val="3217388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13</a:t>
            </a:fld>
            <a:endParaRPr lang="en-US" dirty="0"/>
          </a:p>
        </p:txBody>
      </p:sp>
    </p:spTree>
    <p:extLst>
      <p:ext uri="{BB962C8B-B14F-4D97-AF65-F5344CB8AC3E}">
        <p14:creationId xmlns:p14="http://schemas.microsoft.com/office/powerpoint/2010/main" val="844740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15</a:t>
            </a:fld>
            <a:endParaRPr lang="en-US" dirty="0"/>
          </a:p>
        </p:txBody>
      </p:sp>
    </p:spTree>
    <p:extLst>
      <p:ext uri="{BB962C8B-B14F-4D97-AF65-F5344CB8AC3E}">
        <p14:creationId xmlns:p14="http://schemas.microsoft.com/office/powerpoint/2010/main" val="3510243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sz="1200" dirty="0" smtClean="0">
                <a:cs typeface="B Homa" panose="00000400000000000000" pitchFamily="2" charset="-78"/>
              </a:rPr>
              <a:t>بیش از 86 درصد جمعیت سنگاپور در خانه های دولتی زندگی می کنند.</a:t>
            </a:r>
          </a:p>
        </p:txBody>
      </p:sp>
      <p:sp>
        <p:nvSpPr>
          <p:cNvPr id="4" name="Slide Number Placeholder 3"/>
          <p:cNvSpPr>
            <a:spLocks noGrp="1"/>
          </p:cNvSpPr>
          <p:nvPr>
            <p:ph type="sldNum" sz="quarter" idx="10"/>
          </p:nvPr>
        </p:nvSpPr>
        <p:spPr/>
        <p:txBody>
          <a:bodyPr/>
          <a:lstStyle/>
          <a:p>
            <a:fld id="{27CE118F-A846-44D5-B436-DF3572F38794}" type="slidenum">
              <a:rPr lang="en-US" smtClean="0"/>
              <a:t>16</a:t>
            </a:fld>
            <a:endParaRPr lang="en-US" dirty="0"/>
          </a:p>
        </p:txBody>
      </p:sp>
    </p:spTree>
    <p:extLst>
      <p:ext uri="{BB962C8B-B14F-4D97-AF65-F5344CB8AC3E}">
        <p14:creationId xmlns:p14="http://schemas.microsoft.com/office/powerpoint/2010/main" val="75435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dirty="0" smtClean="0"/>
              <a:t>ارزیابی </a:t>
            </a:r>
            <a:r>
              <a:rPr lang="fa-IR" b="1" dirty="0" smtClean="0"/>
              <a:t>روش ها و سیاستگذاری مسکن </a:t>
            </a:r>
            <a:r>
              <a:rPr lang="fa-IR" dirty="0" smtClean="0"/>
              <a:t>که بر مبنای مشارکت بخش دولتی طراحی شده است بررسی گسترده </a:t>
            </a:r>
            <a:r>
              <a:rPr lang="fa-IR" b="1" dirty="0" smtClean="0"/>
              <a:t>برنامه ساخت مسکن دولتی و تکامل این سیستم </a:t>
            </a:r>
            <a:r>
              <a:rPr lang="fa-IR" dirty="0" smtClean="0"/>
              <a:t>در دوران استقلال سنگاپور</a:t>
            </a:r>
          </a:p>
          <a:p>
            <a:pPr algn="just" rtl="1"/>
            <a:r>
              <a:rPr lang="fa-IR" dirty="0" smtClean="0"/>
              <a:t>موضوعات و </a:t>
            </a:r>
            <a:r>
              <a:rPr lang="fa-IR" b="1" dirty="0" smtClean="0"/>
              <a:t>چالش های تامین نیازهای </a:t>
            </a:r>
            <a:r>
              <a:rPr lang="fa-IR" dirty="0" smtClean="0"/>
              <a:t>متغیر در بخش مسکن تمامی ابعاد شهری در برنامه ریزی دولتی  بر اساس ارزیابی موشکافانه طراحی شده  اند.</a:t>
            </a:r>
            <a:endParaRPr lang="en-US" dirty="0" smtClean="0"/>
          </a:p>
          <a:p>
            <a:pPr algn="just" rtl="1"/>
            <a:r>
              <a:rPr lang="fa-IR" dirty="0" smtClean="0"/>
              <a:t>مهمترین وجه تمایز نظام سیاستگذاری مسکن سنگاپور اجرای برنامه وسیع ساخت مسکن دولتی بوده است. دولت در کمتر از 30 سال بیش از 750 هزار واحد مسکونی ساخت که برای اسکان 86 درصد از جمعیت کشور کافی بود. برخلاف هنگ کنگ –که برنامه ساخت مسکن عمومی داشته است- اکثریت (81 درصد) آپارتمان های دولتی در سنگاپور ملکی هستند.</a:t>
            </a:r>
          </a:p>
          <a:p>
            <a:pPr algn="just" rtl="1"/>
            <a:r>
              <a:rPr lang="fa-IR" dirty="0" smtClean="0"/>
              <a:t>در هیچ کشور صنعتی –در آسیا یا سایر کشورها- این میزان از مسکن تولید شده توسط دولت به همراه مالکیت خصوصی وجود ندارد.</a:t>
            </a:r>
          </a:p>
          <a:p>
            <a:pPr algn="just" rtl="1"/>
            <a:endParaRPr lang="fa-IR" dirty="0" smtClean="0"/>
          </a:p>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2</a:t>
            </a:fld>
            <a:endParaRPr lang="en-US" dirty="0"/>
          </a:p>
        </p:txBody>
      </p:sp>
    </p:spTree>
    <p:extLst>
      <p:ext uri="{BB962C8B-B14F-4D97-AF65-F5344CB8AC3E}">
        <p14:creationId xmlns:p14="http://schemas.microsoft.com/office/powerpoint/2010/main" val="2176351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sz="1200" dirty="0" smtClean="0">
                <a:cs typeface="B Homa" panose="00000400000000000000" pitchFamily="2" charset="-78"/>
              </a:rPr>
              <a:t>مثلاً هنگ کنگ و سنگاپور مراکز مالی پیشروی جهانی شده‌اند و کره جنوبی و تایوان رهبران جهانی در تولید فناوری اطلاعاتند. </a:t>
            </a:r>
            <a:endParaRPr lang="en-US" sz="1200" dirty="0" smtClean="0">
              <a:cs typeface="B Homa" panose="00000400000000000000" pitchFamily="2" charset="-78"/>
            </a:endParaRPr>
          </a:p>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بنابراین ملزومات رشد اقتصادی به دقت تعیین شده و به صورت اهداف آشکار، تدوین و به کمک منابع لازم پشتیبانی می شود.</a:t>
            </a:r>
          </a:p>
          <a:p>
            <a:endParaRPr lang="fa-I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اقتصاد ببر، نامی است كه به یك منطقه یا كشوری داده می شود كه از عهده انجام یك رشد اقتصادی سریع و سنگین برآمده باشد. به طور معمول این به افزایش استاندارد های زندگی منتهی می شود. این واژه نخستین بار برای كشورهایی چون كره‌جنوبی، سنگاپور، هنگ كنگ و سال 1960 این چهار كشور به عنوان ببرهای آسیای شرقی شناخته می شوند. تمام ببرها در طول دهه شصت به نسبت فقیر بودند. به ابن دلیل، آنها از مزیت رقابتی كار ارزان برتایوان به كار رفت. از خوردار بودند.</a:t>
            </a:r>
            <a:endParaRPr lang="en-US" sz="1200" dirty="0" smtClean="0">
              <a:cs typeface="B Homa" panose="00000400000000000000" pitchFamily="2" charset="-78"/>
            </a:endParaRPr>
          </a:p>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3</a:t>
            </a:fld>
            <a:endParaRPr lang="en-US" dirty="0"/>
          </a:p>
        </p:txBody>
      </p:sp>
    </p:spTree>
    <p:extLst>
      <p:ext uri="{BB962C8B-B14F-4D97-AF65-F5344CB8AC3E}">
        <p14:creationId xmlns:p14="http://schemas.microsoft.com/office/powerpoint/2010/main" val="534300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b="1" dirty="0" smtClean="0"/>
              <a:t>کوچکترین</a:t>
            </a:r>
            <a:r>
              <a:rPr lang="fa-IR" dirty="0" smtClean="0"/>
              <a:t> کشور جنوب شرقی آسیا</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a-IR" dirty="0" smtClean="0"/>
          </a:p>
          <a:p>
            <a:pPr algn="just" rtl="1"/>
            <a:r>
              <a:rPr lang="fa-IR" dirty="0" smtClean="0"/>
              <a:t>به دلیل </a:t>
            </a:r>
            <a:r>
              <a:rPr lang="fa-IR" b="1" dirty="0" smtClean="0"/>
              <a:t>محدودیت زمین</a:t>
            </a:r>
            <a:r>
              <a:rPr lang="fa-IR" dirty="0" smtClean="0"/>
              <a:t>، نیازمند برنامه ریزی دقیقی در بخش مسکن بوده است. </a:t>
            </a:r>
            <a:r>
              <a:rPr lang="fa-IR" dirty="0" smtClean="0">
                <a:cs typeface="B Homa" panose="00000400000000000000" pitchFamily="2" charset="-78"/>
              </a:rPr>
              <a:t>سنگاپور به دلیل مساحت اندک زمین مجبور به اتخاذ </a:t>
            </a:r>
            <a:r>
              <a:rPr lang="fa-IR" b="1" dirty="0" smtClean="0">
                <a:cs typeface="B Homa" panose="00000400000000000000" pitchFamily="2" charset="-78"/>
              </a:rPr>
              <a:t>سیاست توسعه مسکن با تراکم بالا </a:t>
            </a:r>
            <a:r>
              <a:rPr lang="fa-IR" dirty="0" smtClean="0">
                <a:cs typeface="B Homa" panose="00000400000000000000" pitchFamily="2" charset="-78"/>
              </a:rPr>
              <a:t>شده است.</a:t>
            </a:r>
            <a:endParaRPr lang="fa-IR" dirty="0" smtClean="0"/>
          </a:p>
          <a:p>
            <a:pPr algn="just" rtl="1"/>
            <a:r>
              <a:rPr lang="fa-IR" dirty="0" smtClean="0"/>
              <a:t>برخلاف همسایگان خود سرزمینی با بخش های متمایز روستایی- شهری نیست در نتیجه به</a:t>
            </a:r>
            <a:r>
              <a:rPr lang="fa-IR" b="1" dirty="0" smtClean="0"/>
              <a:t>کل فضای جزیره به عنوان یک منطقه شهری در نظر گرفته شده است </a:t>
            </a:r>
            <a:r>
              <a:rPr lang="fa-IR" dirty="0" smtClean="0"/>
              <a:t> هنگام برنامه ریزی، و برنامه ریزی تحت عنوان </a:t>
            </a:r>
            <a:r>
              <a:rPr lang="fa-IR" b="1" u="sng" dirty="0" smtClean="0"/>
              <a:t>شهرگرایی هدفمند </a:t>
            </a:r>
            <a:r>
              <a:rPr lang="fa-IR" dirty="0" smtClean="0"/>
              <a:t>انجام شده است.</a:t>
            </a:r>
            <a:endParaRPr lang="en-US" dirty="0" smtClean="0"/>
          </a:p>
          <a:p>
            <a:pPr algn="just" rtl="1"/>
            <a:r>
              <a:rPr lang="fa-IR" dirty="0" smtClean="0">
                <a:cs typeface="B Homa" panose="00000400000000000000" pitchFamily="2" charset="-78"/>
              </a:rPr>
              <a:t>وسعت آن همانند یک شهر بوده و اکثر جمعیت آن را مهاجران چینی تشکیل میدهند با این وجود در دهه 1960 تفاوت زیادی با اکثر کشورها نداشته است و تعداد زیادی زاغه نشین در مناطق پراکنده و دیگر مشکلات اقتصادی و سیاسی نیز داشته است.</a:t>
            </a:r>
          </a:p>
          <a:p>
            <a:pPr algn="just" rtl="1"/>
            <a:endParaRPr lang="en-US" dirty="0" smtClean="0">
              <a:cs typeface="B Homa" panose="00000400000000000000" pitchFamily="2" charset="-78"/>
            </a:endParaRPr>
          </a:p>
        </p:txBody>
      </p:sp>
      <p:sp>
        <p:nvSpPr>
          <p:cNvPr id="4" name="Slide Number Placeholder 3"/>
          <p:cNvSpPr>
            <a:spLocks noGrp="1"/>
          </p:cNvSpPr>
          <p:nvPr>
            <p:ph type="sldNum" sz="quarter" idx="10"/>
          </p:nvPr>
        </p:nvSpPr>
        <p:spPr/>
        <p:txBody>
          <a:bodyPr/>
          <a:lstStyle/>
          <a:p>
            <a:fld id="{27CE118F-A846-44D5-B436-DF3572F38794}" type="slidenum">
              <a:rPr lang="en-US" smtClean="0"/>
              <a:t>4</a:t>
            </a:fld>
            <a:endParaRPr lang="en-US" dirty="0"/>
          </a:p>
        </p:txBody>
      </p:sp>
    </p:spTree>
    <p:extLst>
      <p:ext uri="{BB962C8B-B14F-4D97-AF65-F5344CB8AC3E}">
        <p14:creationId xmlns:p14="http://schemas.microsoft.com/office/powerpoint/2010/main" val="1789407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fa-IR" dirty="0" smtClean="0"/>
              <a:t>رشد</a:t>
            </a:r>
            <a:r>
              <a:rPr lang="fa-IR" baseline="0" dirty="0" smtClean="0"/>
              <a:t> سریع جمعیت و شهرنشینی پس از جنگ باعث به وجود آمدن مناطق شهری پرجمعیت، پدیدار شدن معضلاتی مانند محله های غیرقانونی و زاغه نشین در حومه شهرها و افزایش حجم جمعیت نسبت به موجودی مسکن در شهرها گردید.</a:t>
            </a:r>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5</a:t>
            </a:fld>
            <a:endParaRPr lang="en-US" dirty="0"/>
          </a:p>
        </p:txBody>
      </p:sp>
    </p:spTree>
    <p:extLst>
      <p:ext uri="{BB962C8B-B14F-4D97-AF65-F5344CB8AC3E}">
        <p14:creationId xmlns:p14="http://schemas.microsoft.com/office/powerpoint/2010/main" val="2776881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dirty="0" smtClean="0"/>
              <a:t>اولویت سیاسی و تعهدات دولتی با مساله ساخت مسکن هماهنگ شد.</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این برنامه بر چهره شهر نیز تاثیر گذاشته و ساختمان های مرتفعی در سراسر جزیره پراکنده کرده بود. </a:t>
            </a:r>
            <a:endParaRPr lang="fa-IR" dirty="0" smtClean="0"/>
          </a:p>
          <a:p>
            <a:pPr algn="r" rtl="1"/>
            <a:r>
              <a:rPr lang="fa-IR" dirty="0" smtClean="0">
                <a:cs typeface="B Homa" panose="00000400000000000000" pitchFamily="2" charset="-78"/>
              </a:rPr>
              <a:t>طبق این برنامه در مارس 1999 بیش از 750 هزار واحد مسکونی ساخته شده بود که برای 86% جمعیت کفایت میکرد. از این افراد 81% مالک و 5% اجاره نشین بودند. (</a:t>
            </a:r>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6</a:t>
            </a:fld>
            <a:endParaRPr lang="en-US" dirty="0"/>
          </a:p>
        </p:txBody>
      </p:sp>
    </p:spTree>
    <p:extLst>
      <p:ext uri="{BB962C8B-B14F-4D97-AF65-F5344CB8AC3E}">
        <p14:creationId xmlns:p14="http://schemas.microsoft.com/office/powerpoint/2010/main" val="1564341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dirty="0" smtClean="0">
                <a:cs typeface="B Homa" panose="00000400000000000000" pitchFamily="2" charset="-78"/>
              </a:rPr>
              <a:t>چند عامل به شورای مسکن و توسعه در ایفای نقش های محوله کمک کرده است. جدای از ساختار اداری و اجرایی کارآمد و تعهد سیاسی قوی  برای تامین مسکن همه شهروندان، دو عامل تملک زمین و تامین منابع مالی نیز بسیار حائز اهمیت بودند.</a:t>
            </a:r>
            <a:endParaRPr lang="en-US" sz="1200" dirty="0" smtClean="0">
              <a:cs typeface="B Homa" panose="00000400000000000000" pitchFamily="2" charset="-78"/>
            </a:endParaRPr>
          </a:p>
          <a:p>
            <a:pPr marL="0" marR="0" indent="0" algn="r" defTabSz="914400" rtl="1" eaLnBrk="1" fontAlgn="auto" latinLnBrk="0" hangingPunct="1">
              <a:lnSpc>
                <a:spcPct val="100000"/>
              </a:lnSpc>
              <a:spcBef>
                <a:spcPts val="0"/>
              </a:spcBef>
              <a:spcAft>
                <a:spcPts val="0"/>
              </a:spcAft>
              <a:buClrTx/>
              <a:buSzTx/>
              <a:buFontTx/>
              <a:buNone/>
              <a:tabLst/>
              <a:defRPr/>
            </a:pPr>
            <a:r>
              <a:rPr lang="en-US" sz="1200" dirty="0" smtClean="0">
                <a:cs typeface="B Homa" panose="00000400000000000000" pitchFamily="2" charset="-78"/>
              </a:rPr>
              <a:t> </a:t>
            </a:r>
            <a:r>
              <a:rPr lang="fa-IR" dirty="0" smtClean="0">
                <a:cs typeface="B Homa" panose="00000400000000000000" pitchFamily="2" charset="-78"/>
              </a:rPr>
              <a:t>بسیاری از کشورها در بخش مسکن خود بر روی </a:t>
            </a:r>
            <a:r>
              <a:rPr lang="fa-IR" b="1" dirty="0" smtClean="0">
                <a:cs typeface="B Homa" panose="00000400000000000000" pitchFamily="2" charset="-78"/>
              </a:rPr>
              <a:t>مسائل مالی و اداری </a:t>
            </a:r>
            <a:r>
              <a:rPr lang="fa-IR" dirty="0" smtClean="0">
                <a:cs typeface="B Homa" panose="00000400000000000000" pitchFamily="2" charset="-78"/>
              </a:rPr>
              <a:t>تمرکز کرده و از اهمیت </a:t>
            </a:r>
            <a:r>
              <a:rPr lang="fa-IR" b="1" dirty="0" smtClean="0">
                <a:cs typeface="B Homa" panose="00000400000000000000" pitchFamily="2" charset="-78"/>
              </a:rPr>
              <a:t>مسائل مربوط به زمین </a:t>
            </a:r>
            <a:r>
              <a:rPr lang="fa-IR" dirty="0" smtClean="0">
                <a:cs typeface="B Homa" panose="00000400000000000000" pitchFamily="2" charset="-78"/>
              </a:rPr>
              <a:t>غفلت میکنن. ناکامی برنامه های مسکن دولتی در اغلب کشورهای در حال توسعه ناشی از </a:t>
            </a:r>
            <a:r>
              <a:rPr lang="fa-IR" b="1" dirty="0" smtClean="0">
                <a:cs typeface="B Homa" panose="00000400000000000000" pitchFamily="2" charset="-78"/>
              </a:rPr>
              <a:t>کمبود زمین به واسطه ناتوانی دولت ها در تملک زمین برای اجرای این برنامه هاست. </a:t>
            </a:r>
            <a:r>
              <a:rPr lang="fa-IR" dirty="0" smtClean="0">
                <a:cs typeface="B Homa" panose="00000400000000000000" pitchFamily="2" charset="-78"/>
              </a:rPr>
              <a:t>در سنگاپور رویکرد دقیقی به این مسئله صورت گرفته است.</a:t>
            </a:r>
          </a:p>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7</a:t>
            </a:fld>
            <a:endParaRPr lang="en-US" dirty="0"/>
          </a:p>
        </p:txBody>
      </p:sp>
    </p:spTree>
    <p:extLst>
      <p:ext uri="{BB962C8B-B14F-4D97-AF65-F5344CB8AC3E}">
        <p14:creationId xmlns:p14="http://schemas.microsoft.com/office/powerpoint/2010/main" val="1071620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fa-IR" sz="1200" dirty="0" smtClean="0">
                <a:cs typeface="B Homa" panose="00000400000000000000" pitchFamily="2" charset="-78"/>
              </a:rPr>
              <a:t>شورای مسکن و توسعه به عنوان یک شورای قانونگذاری دارای </a:t>
            </a:r>
            <a:r>
              <a:rPr lang="fa-IR" sz="1200" b="1" dirty="0" smtClean="0">
                <a:cs typeface="B Homa" panose="00000400000000000000" pitchFamily="2" charset="-78"/>
              </a:rPr>
              <a:t>استقلال مالی </a:t>
            </a:r>
            <a:r>
              <a:rPr lang="fa-IR" sz="1200" dirty="0" smtClean="0">
                <a:cs typeface="B Homa" panose="00000400000000000000" pitchFamily="2" charset="-78"/>
              </a:rPr>
              <a:t>است.</a:t>
            </a:r>
          </a:p>
          <a:p>
            <a:pPr algn="just" rtl="1"/>
            <a:r>
              <a:rPr lang="fa-IR" sz="1200" dirty="0" smtClean="0">
                <a:cs typeface="B Homa" panose="00000400000000000000" pitchFamily="2" charset="-78"/>
              </a:rPr>
              <a:t>منابع مالی این شورا از طریق اجاره، رهن و فروش واحدهای مسکونی زمین و سایر مستغلات، بهره دریافتی از وامها و سود حاصل از سرمایه گذاری ها تامین می شود. </a:t>
            </a:r>
          </a:p>
          <a:p>
            <a:endParaRPr lang="en-US" dirty="0"/>
          </a:p>
        </p:txBody>
      </p:sp>
      <p:sp>
        <p:nvSpPr>
          <p:cNvPr id="4" name="Slide Number Placeholder 3"/>
          <p:cNvSpPr>
            <a:spLocks noGrp="1"/>
          </p:cNvSpPr>
          <p:nvPr>
            <p:ph type="sldNum" sz="quarter" idx="10"/>
          </p:nvPr>
        </p:nvSpPr>
        <p:spPr/>
        <p:txBody>
          <a:bodyPr/>
          <a:lstStyle/>
          <a:p>
            <a:fld id="{27CE118F-A846-44D5-B436-DF3572F38794}" type="slidenum">
              <a:rPr lang="en-US" smtClean="0"/>
              <a:t>8</a:t>
            </a:fld>
            <a:endParaRPr lang="en-US" dirty="0"/>
          </a:p>
        </p:txBody>
      </p:sp>
    </p:spTree>
    <p:extLst>
      <p:ext uri="{BB962C8B-B14F-4D97-AF65-F5344CB8AC3E}">
        <p14:creationId xmlns:p14="http://schemas.microsoft.com/office/powerpoint/2010/main" val="298702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1" eaLnBrk="1" fontAlgn="auto" latinLnBrk="0" hangingPunct="1">
              <a:lnSpc>
                <a:spcPct val="100000"/>
              </a:lnSpc>
              <a:spcBef>
                <a:spcPts val="0"/>
              </a:spcBef>
              <a:spcAft>
                <a:spcPts val="0"/>
              </a:spcAft>
              <a:buClrTx/>
              <a:buSzTx/>
              <a:buFontTx/>
              <a:buNone/>
              <a:tabLst/>
              <a:defRPr/>
            </a:pPr>
            <a:r>
              <a:rPr lang="fa-IR" dirty="0" smtClean="0">
                <a:cs typeface="B Homa" panose="00000400000000000000" pitchFamily="2" charset="-78"/>
              </a:rPr>
              <a:t>چند عامل در بوجود آمدن نرخ بالای مالکیت موثر بوده اند. در ادامه سه مورد از ویژگی های مهم مالکیت شامل شرایط استحقاق، منابع رهنی و کیفیت را مورد بررسی قرار خواهیم داد.</a:t>
            </a:r>
          </a:p>
          <a:p>
            <a:pPr algn="just" rtl="1"/>
            <a:r>
              <a:rPr lang="fa-IR" sz="1200" dirty="0" smtClean="0">
                <a:cs typeface="B Homa" panose="00000400000000000000" pitchFamily="2" charset="-78"/>
              </a:rPr>
              <a:t>سیاست گذاری ملی سنگاپور در زمینه مسکن نه تنها با هدف رفع بحران مسکن انجام شده  بلکه چشم انداز افزایش مالکیت را نیز در نظر گرفته است.</a:t>
            </a:r>
            <a:endParaRPr lang="en-US" sz="1200" dirty="0">
              <a:cs typeface="B Homa" panose="00000400000000000000" pitchFamily="2" charset="-78"/>
            </a:endParaRPr>
          </a:p>
        </p:txBody>
      </p:sp>
      <p:sp>
        <p:nvSpPr>
          <p:cNvPr id="4" name="Slide Number Placeholder 3"/>
          <p:cNvSpPr>
            <a:spLocks noGrp="1"/>
          </p:cNvSpPr>
          <p:nvPr>
            <p:ph type="sldNum" sz="quarter" idx="10"/>
          </p:nvPr>
        </p:nvSpPr>
        <p:spPr/>
        <p:txBody>
          <a:bodyPr/>
          <a:lstStyle/>
          <a:p>
            <a:fld id="{27CE118F-A846-44D5-B436-DF3572F38794}" type="slidenum">
              <a:rPr lang="en-US" smtClean="0"/>
              <a:t>9</a:t>
            </a:fld>
            <a:endParaRPr lang="en-US" dirty="0"/>
          </a:p>
        </p:txBody>
      </p:sp>
    </p:spTree>
    <p:extLst>
      <p:ext uri="{BB962C8B-B14F-4D97-AF65-F5344CB8AC3E}">
        <p14:creationId xmlns:p14="http://schemas.microsoft.com/office/powerpoint/2010/main" val="462865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3793747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188932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187196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37789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23204629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25449489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3499621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3348015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383037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1293245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2591088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40861699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84646769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3104031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1908300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1365500369"/>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1D6E30-CBF1-4CBF-8BF2-9CE4522FD3A8}" type="datetimeFigureOut">
              <a:rPr lang="en-US" smtClean="0"/>
              <a:t>10/24/2019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D7AA7E2-AB6A-4BCA-A048-B5BFF8A825F6}" type="slidenum">
              <a:rPr lang="en-US" smtClean="0"/>
              <a:t>‹#›</a:t>
            </a:fld>
            <a:endParaRPr lang="en-US" dirty="0"/>
          </a:p>
        </p:txBody>
      </p:sp>
    </p:spTree>
    <p:extLst>
      <p:ext uri="{BB962C8B-B14F-4D97-AF65-F5344CB8AC3E}">
        <p14:creationId xmlns:p14="http://schemas.microsoft.com/office/powerpoint/2010/main" val="2557501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D1D6E30-CBF1-4CBF-8BF2-9CE4522FD3A8}" type="datetimeFigureOut">
              <a:rPr lang="en-US" smtClean="0"/>
              <a:t>10/24/2019</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9D7AA7E2-AB6A-4BCA-A048-B5BFF8A825F6}" type="slidenum">
              <a:rPr lang="en-US" smtClean="0"/>
              <a:t>‹#›</a:t>
            </a:fld>
            <a:endParaRPr lang="en-US" dirty="0"/>
          </a:p>
        </p:txBody>
      </p:sp>
    </p:spTree>
    <p:extLst>
      <p:ext uri="{BB962C8B-B14F-4D97-AF65-F5344CB8AC3E}">
        <p14:creationId xmlns:p14="http://schemas.microsoft.com/office/powerpoint/2010/main" val="2918878680"/>
      </p:ext>
    </p:extLst>
  </p:cSld>
  <p:clrMap bg1="dk1" tx1="lt1" bg2="dk2" tx2="lt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 id="2147483911" r:id="rId14"/>
    <p:sldLayoutId id="2147483912" r:id="rId15"/>
    <p:sldLayoutId id="2147483913" r:id="rId16"/>
    <p:sldLayoutId id="2147483914"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f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fif"/></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fa.wikipedia.org/wiki/%D8%A7%D9%82%D8%AA%D8%B5%D8%A7%D8%AF" TargetMode="Externa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fif"/></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360796" y="2576168"/>
            <a:ext cx="6929348" cy="646331"/>
          </a:xfrm>
          <a:prstGeom prst="rect">
            <a:avLst/>
          </a:prstGeom>
          <a:noFill/>
        </p:spPr>
        <p:txBody>
          <a:bodyPr wrap="square" rtlCol="0">
            <a:spAutoFit/>
          </a:bodyPr>
          <a:lstStyle/>
          <a:p>
            <a:pPr algn="ctr" rtl="1"/>
            <a:r>
              <a:rPr lang="fa-IR" sz="3600" dirty="0" smtClean="0">
                <a:cs typeface="B Titr" panose="00000700000000000000" pitchFamily="2" charset="-78"/>
              </a:rPr>
              <a:t>سیاست گذاری مسکن در کشور سنگاپور</a:t>
            </a:r>
            <a:endParaRPr lang="en-US" sz="3600" dirty="0">
              <a:cs typeface="B Titr" panose="00000700000000000000" pitchFamily="2" charset="-78"/>
            </a:endParaRPr>
          </a:p>
        </p:txBody>
      </p:sp>
    </p:spTree>
    <p:extLst>
      <p:ext uri="{BB962C8B-B14F-4D97-AF65-F5344CB8AC3E}">
        <p14:creationId xmlns:p14="http://schemas.microsoft.com/office/powerpoint/2010/main" val="3027598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solidFill>
            <a:schemeClr val="bg2"/>
          </a:soli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3754781" y="130995"/>
            <a:ext cx="5500468" cy="1069780"/>
          </a:xfrm>
          <a:ln>
            <a:solidFill>
              <a:schemeClr val="tx1"/>
            </a:solidFill>
          </a:ln>
        </p:spPr>
        <p:txBody>
          <a:bodyPr>
            <a:normAutofit fontScale="90000"/>
          </a:bodyPr>
          <a:lstStyle/>
          <a:p>
            <a:pPr algn="ctr" rtl="1">
              <a:lnSpc>
                <a:spcPct val="150000"/>
              </a:lnSpc>
            </a:pPr>
            <a:r>
              <a:rPr lang="fa-IR" dirty="0">
                <a:cs typeface="B Homa" panose="00000400000000000000" pitchFamily="2" charset="-78"/>
              </a:rPr>
              <a:t>شرایط استحقاق برای </a:t>
            </a:r>
            <a:r>
              <a:rPr lang="fa-IR" dirty="0" smtClean="0">
                <a:cs typeface="B Homa" panose="00000400000000000000" pitchFamily="2" charset="-78"/>
              </a:rPr>
              <a:t>مالکیت</a:t>
            </a:r>
            <a:endParaRPr lang="en-US" dirty="0"/>
          </a:p>
        </p:txBody>
      </p:sp>
      <p:sp>
        <p:nvSpPr>
          <p:cNvPr id="3" name="Content Placeholder 2"/>
          <p:cNvSpPr>
            <a:spLocks noGrp="1"/>
          </p:cNvSpPr>
          <p:nvPr>
            <p:ph idx="1"/>
          </p:nvPr>
        </p:nvSpPr>
        <p:spPr>
          <a:xfrm>
            <a:off x="7366414" y="1781175"/>
            <a:ext cx="4843975" cy="1829400"/>
          </a:xfrm>
        </p:spPr>
        <p:txBody>
          <a:bodyPr>
            <a:noAutofit/>
          </a:bodyPr>
          <a:lstStyle/>
          <a:p>
            <a:pPr algn="just" rtl="1"/>
            <a:r>
              <a:rPr lang="fa-IR" sz="2200" dirty="0" smtClean="0">
                <a:cs typeface="B Homa" panose="00000400000000000000" pitchFamily="2" charset="-78"/>
              </a:rPr>
              <a:t>اول</a:t>
            </a:r>
            <a:r>
              <a:rPr lang="fa-IR" sz="2200" dirty="0">
                <a:cs typeface="B Homa" panose="00000400000000000000" pitchFamily="2" charset="-78"/>
              </a:rPr>
              <a:t>، اثربخشی آن به </a:t>
            </a:r>
            <a:r>
              <a:rPr lang="fa-IR" sz="2200" u="sng" dirty="0">
                <a:solidFill>
                  <a:srgbClr val="FF0000"/>
                </a:solidFill>
                <a:cs typeface="B Homa" panose="00000400000000000000" pitchFamily="2" charset="-78"/>
              </a:rPr>
              <a:t>تعیین سقف درآمد </a:t>
            </a:r>
            <a:r>
              <a:rPr lang="fa-IR" sz="2200" dirty="0">
                <a:cs typeface="B Homa" panose="00000400000000000000" pitchFamily="2" charset="-78"/>
              </a:rPr>
              <a:t>به روش مناسب بستگی دارد که گروه هدف مورد نظر را شامل شده و فهرست انتظار بسیار طولانی ایجاد نکند. دوم، تعیین سقف درآمد مربوط به یک زمان نبوده و باید به صورت مستمر بازبینی شود و تغیرر سطوح درآمد، قیمت خانه های شخصی و توانایی شورای مسکن و توسعه برای توسعه برنامه ها باید در آن لحاظ شود. علاوه بر درآمد، چند معیار دیگر نیز وجود دارد که طبق آن ها </a:t>
            </a:r>
            <a:r>
              <a:rPr lang="fa-IR" sz="2200" b="1" dirty="0">
                <a:cs typeface="B Homa" panose="00000400000000000000" pitchFamily="2" charset="-78"/>
              </a:rPr>
              <a:t>متقاضی باید شهروند سنگاپور بوده، خانواده داشته –از طریق ازدواج یا پیوندهای خونی- و حداقل 21 سال داشته باشد.  </a:t>
            </a:r>
          </a:p>
        </p:txBody>
      </p:sp>
      <p:pic>
        <p:nvPicPr>
          <p:cNvPr id="5" name="Picture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81539" y="-187922"/>
            <a:ext cx="2228850" cy="1549424"/>
          </a:xfrm>
          <a:prstGeom prst="rect">
            <a:avLst/>
          </a:prstGeom>
        </p:spPr>
      </p:pic>
      <p:pic>
        <p:nvPicPr>
          <p:cNvPr id="6" name="Picture 5"/>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12791"/>
          <a:stretch/>
        </p:blipFill>
        <p:spPr>
          <a:xfrm>
            <a:off x="0" y="-187922"/>
            <a:ext cx="2286000" cy="174439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3781" y="1434906"/>
            <a:ext cx="7602468" cy="5423094"/>
          </a:xfrm>
          <a:prstGeom prst="rect">
            <a:avLst/>
          </a:prstGeom>
        </p:spPr>
      </p:pic>
      <p:sp>
        <p:nvSpPr>
          <p:cNvPr id="8" name="Content Placeholder 2"/>
          <p:cNvSpPr txBox="1">
            <a:spLocks/>
          </p:cNvSpPr>
          <p:nvPr/>
        </p:nvSpPr>
        <p:spPr>
          <a:xfrm>
            <a:off x="439578" y="5388574"/>
            <a:ext cx="6773667" cy="170355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2000" dirty="0" smtClean="0">
                <a:cs typeface="B Homa" panose="00000400000000000000" pitchFamily="2" charset="-78"/>
              </a:rPr>
              <a:t>برای مقابله با متقاضیانی که از خانه های شورای مسکن و توسعه </a:t>
            </a:r>
            <a:r>
              <a:rPr lang="fa-IR" sz="2000" b="1" dirty="0" smtClean="0">
                <a:cs typeface="B Homa" panose="00000400000000000000" pitchFamily="2" charset="-78"/>
              </a:rPr>
              <a:t>مغایر با سیاستهای مورد نظر</a:t>
            </a:r>
            <a:r>
              <a:rPr lang="fa-IR" sz="2000" dirty="0" smtClean="0">
                <a:cs typeface="B Homa" panose="00000400000000000000" pitchFamily="2" charset="-78"/>
              </a:rPr>
              <a:t> استفاده کرده اند مثلا آنجا را به قمارخانه، پاتوق مهاجران غیرقانونی یا محل کسب و کار تبدیل کرده اند یا آن را به صورت غیرقانونی به شخص دیگری واگذار می کردند، تدابیری اتخاذ می شد. </a:t>
            </a:r>
            <a:r>
              <a:rPr lang="fa-IR" sz="2000" b="1" u="sng" dirty="0" smtClean="0">
                <a:cs typeface="B Homa" panose="00000400000000000000" pitchFamily="2" charset="-78"/>
              </a:rPr>
              <a:t>در این شرایط علاوه بر متخلف، اعضای خانواده او نیز از داشتن خانه دولتی محروم می شدند. </a:t>
            </a:r>
            <a:endParaRPr lang="en-US" sz="2000" b="1" u="sng" dirty="0"/>
          </a:p>
        </p:txBody>
      </p:sp>
      <p:sp>
        <p:nvSpPr>
          <p:cNvPr id="4" name="TextBox 3"/>
          <p:cNvSpPr txBox="1"/>
          <p:nvPr/>
        </p:nvSpPr>
        <p:spPr>
          <a:xfrm>
            <a:off x="263839" y="5231171"/>
            <a:ext cx="6773667" cy="1785104"/>
          </a:xfrm>
          <a:prstGeom prst="rect">
            <a:avLst/>
          </a:prstGeom>
          <a:noFill/>
        </p:spPr>
        <p:txBody>
          <a:bodyPr wrap="square" rtlCol="0">
            <a:spAutoFit/>
          </a:bodyPr>
          <a:lstStyle/>
          <a:p>
            <a:pPr algn="just" rtl="1"/>
            <a:r>
              <a:rPr lang="fa-IR" sz="2200" dirty="0">
                <a:cs typeface="B Homa" panose="00000400000000000000" pitchFamily="2" charset="-78"/>
              </a:rPr>
              <a:t>این جریمه ابزار مناسبی برای واداشتن افراد به حفظ هنجارهای مطلوب اجتماعی بود. شورای مسکن و توسعه با لحاظ کردن </a:t>
            </a:r>
            <a:r>
              <a:rPr lang="fa-IR" sz="2200" dirty="0" smtClean="0">
                <a:cs typeface="B Homa" panose="00000400000000000000" pitchFamily="2" charset="-78"/>
              </a:rPr>
              <a:t>هنجارهای </a:t>
            </a:r>
            <a:r>
              <a:rPr lang="fa-IR" sz="2200" dirty="0">
                <a:cs typeface="B Homa" panose="00000400000000000000" pitchFamily="2" charset="-78"/>
              </a:rPr>
              <a:t>مطلوب در شرایط فروش و اجاره در حقیقت سیاست های اجتماعی را در جهت برقراری نظم، ترویج و کنترل نموده و به این ترتیب مهمترین گام را در مسیر پایداری سیاسی و رشد اقتصادی برمیدارد</a:t>
            </a:r>
            <a:r>
              <a:rPr lang="fa-IR" sz="2200" dirty="0" smtClean="0">
                <a:cs typeface="B Homa" panose="00000400000000000000" pitchFamily="2" charset="-78"/>
              </a:rPr>
              <a:t>.</a:t>
            </a:r>
            <a:endParaRPr lang="fa-IR" sz="2200" dirty="0">
              <a:cs typeface="B Homa" panose="00000400000000000000" pitchFamily="2" charset="-78"/>
            </a:endParaRPr>
          </a:p>
        </p:txBody>
      </p:sp>
    </p:spTree>
    <p:extLst>
      <p:ext uri="{BB962C8B-B14F-4D97-AF65-F5344CB8AC3E}">
        <p14:creationId xmlns:p14="http://schemas.microsoft.com/office/powerpoint/2010/main" val="400885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8" grpId="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73667"/>
            <a:ext cx="12191999" cy="6071715"/>
          </a:xfrm>
          <a:prstGeom prst="rect">
            <a:avLst/>
          </a:prstGeom>
        </p:spPr>
      </p:pic>
      <p:sp>
        <p:nvSpPr>
          <p:cNvPr id="8" name="Rectangle 7"/>
          <p:cNvSpPr/>
          <p:nvPr/>
        </p:nvSpPr>
        <p:spPr>
          <a:xfrm>
            <a:off x="743230" y="462102"/>
            <a:ext cx="10958946" cy="5694844"/>
          </a:xfrm>
          <a:prstGeom prst="rect">
            <a:avLst/>
          </a:prstGeom>
          <a:solidFill>
            <a:schemeClr val="lt1">
              <a:alpha val="66000"/>
            </a:schemeClr>
          </a:solid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6" name="Title 1"/>
          <p:cNvSpPr txBox="1">
            <a:spLocks/>
          </p:cNvSpPr>
          <p:nvPr/>
        </p:nvSpPr>
        <p:spPr>
          <a:xfrm>
            <a:off x="4207311" y="373612"/>
            <a:ext cx="464085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a-IR" sz="3200" dirty="0" smtClean="0">
                <a:solidFill>
                  <a:schemeClr val="bg1"/>
                </a:solidFill>
                <a:cs typeface="B Homa" panose="00000400000000000000" pitchFamily="2" charset="-78"/>
              </a:rPr>
              <a:t>تامین منابع مالی رهنی</a:t>
            </a:r>
            <a:endParaRPr lang="en-US" sz="3200" dirty="0">
              <a:solidFill>
                <a:schemeClr val="bg1"/>
              </a:solidFill>
              <a:cs typeface="B Homa" panose="00000400000000000000" pitchFamily="2" charset="-78"/>
            </a:endParaRPr>
          </a:p>
        </p:txBody>
      </p:sp>
      <p:sp>
        <p:nvSpPr>
          <p:cNvPr id="7" name="Content Placeholder 2"/>
          <p:cNvSpPr txBox="1">
            <a:spLocks/>
          </p:cNvSpPr>
          <p:nvPr/>
        </p:nvSpPr>
        <p:spPr>
          <a:xfrm>
            <a:off x="988142" y="1442831"/>
            <a:ext cx="1070554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schemeClr val="bg1"/>
                </a:solidFill>
                <a:cs typeface="B Homa" panose="00000400000000000000" pitchFamily="2" charset="-78"/>
              </a:rPr>
              <a:t>یکی از نتایج این سیا</a:t>
            </a:r>
            <a:r>
              <a:rPr lang="fa-IR" dirty="0">
                <a:solidFill>
                  <a:schemeClr val="bg1"/>
                </a:solidFill>
                <a:cs typeface="B Homa" panose="00000400000000000000" pitchFamily="2" charset="-78"/>
              </a:rPr>
              <a:t>س</a:t>
            </a:r>
            <a:r>
              <a:rPr lang="fa-IR" dirty="0" smtClean="0">
                <a:solidFill>
                  <a:schemeClr val="bg1"/>
                </a:solidFill>
                <a:cs typeface="B Homa" panose="00000400000000000000" pitchFamily="2" charset="-78"/>
              </a:rPr>
              <a:t>ت آن بود که شورای مسکن و توسعه به بزرگترین رهن گیرنده در سنگاپور تبدیل شد. </a:t>
            </a:r>
          </a:p>
          <a:p>
            <a:pPr algn="just" rtl="1"/>
            <a:r>
              <a:rPr lang="fa-IR" dirty="0" smtClean="0">
                <a:solidFill>
                  <a:schemeClr val="bg1"/>
                </a:solidFill>
                <a:cs typeface="B Homa" panose="00000400000000000000" pitchFamily="2" charset="-78"/>
              </a:rPr>
              <a:t>از سویی دیگر وقتی ساکنان به مالک تبدیل می شوند، نقش فعالتری در نگهداری و تعمیرات فضاهای اطراف و طراحی محیط ایفا می کنند. بدین ترتیب و با افزایش درآمدها، معیارهای کیفیت، طراحی و آسایش اهمیت بیشتری یافته و ساکنان به اعلام تقاضاها و خواسته های خود پرداختند. </a:t>
            </a:r>
          </a:p>
          <a:p>
            <a:pPr algn="just" rtl="1"/>
            <a:r>
              <a:rPr lang="fa-IR" dirty="0" smtClean="0">
                <a:solidFill>
                  <a:schemeClr val="bg1"/>
                </a:solidFill>
                <a:cs typeface="B Homa" panose="00000400000000000000" pitchFamily="2" charset="-78"/>
              </a:rPr>
              <a:t>نتیجه سوم این بود که مالکیت به اعتبار سیاسی و مشروعیت حکومت کمک میکرد زیرا دولت قول داده بود که مالکیت مسکن را تا جایی ارتقا دهد که همه شهروندان صاحب خانه شوند.</a:t>
            </a:r>
          </a:p>
        </p:txBody>
      </p:sp>
      <p:sp>
        <p:nvSpPr>
          <p:cNvPr id="2" name="TextBox 1"/>
          <p:cNvSpPr txBox="1"/>
          <p:nvPr/>
        </p:nvSpPr>
        <p:spPr>
          <a:xfrm>
            <a:off x="825091" y="1442831"/>
            <a:ext cx="10705539" cy="3970318"/>
          </a:xfrm>
          <a:prstGeom prst="rect">
            <a:avLst/>
          </a:prstGeom>
          <a:noFill/>
        </p:spPr>
        <p:txBody>
          <a:bodyPr wrap="square" rtlCol="0">
            <a:spAutoFit/>
          </a:bodyPr>
          <a:lstStyle/>
          <a:p>
            <a:pPr algn="just" rtl="1"/>
            <a:r>
              <a:rPr lang="fa-IR" sz="2800" dirty="0">
                <a:solidFill>
                  <a:schemeClr val="bg1"/>
                </a:solidFill>
                <a:cs typeface="B Homa" panose="00000400000000000000" pitchFamily="2" charset="-78"/>
              </a:rPr>
              <a:t>واکنش اولیه به طرح مالکیت مسکن مناسب نبود و از سال 1964 تا 1967 کمتر از 6 هزار واحد مسکونی فروخته شد. در 1968 طرحی ابتکاری برای تامین منابع مالی از طریق رهن در طرح اولیه ادغام شد. </a:t>
            </a:r>
            <a:endParaRPr lang="en-US" sz="2800" dirty="0">
              <a:solidFill>
                <a:schemeClr val="bg1"/>
              </a:solidFill>
              <a:cs typeface="B Homa" panose="00000400000000000000" pitchFamily="2" charset="-78"/>
            </a:endParaRPr>
          </a:p>
          <a:p>
            <a:pPr algn="just" rtl="1"/>
            <a:endParaRPr lang="en-US" sz="2800" dirty="0" smtClean="0">
              <a:cs typeface="B Homa" panose="00000400000000000000" pitchFamily="2" charset="-78"/>
            </a:endParaRPr>
          </a:p>
          <a:p>
            <a:pPr algn="just" rtl="1"/>
            <a:r>
              <a:rPr lang="fa-IR" sz="2800" dirty="0" smtClean="0">
                <a:solidFill>
                  <a:schemeClr val="bg1"/>
                </a:solidFill>
                <a:cs typeface="B Homa" panose="00000400000000000000" pitchFamily="2" charset="-78"/>
              </a:rPr>
              <a:t>طبق </a:t>
            </a:r>
            <a:r>
              <a:rPr lang="fa-IR" sz="2800" dirty="0">
                <a:solidFill>
                  <a:schemeClr val="bg1"/>
                </a:solidFill>
                <a:cs typeface="B Homa" panose="00000400000000000000" pitchFamily="2" charset="-78"/>
              </a:rPr>
              <a:t>این طرح از صندوق ذخیره مرکزی استفاده شد و پس از پرداخت 20 درصد به عنوان پیش پرداخت توسط متقاضی، اقساط رهنی برای 80 درصد باقیمانده قیمت فروش در نظر گرفته میشد. از سوی دیگر شورای مسکن و توسعه برای تمام خریداران وام هایی درنظر میگیرد که نرخ بهره آن ها به مراتب پایینتر از نرخ بازار است. بدین ترتیب امکان خرید آپارتمان بدون افزایش شدید هزینه های ماهانه، فراهم میشود.</a:t>
            </a:r>
          </a:p>
        </p:txBody>
      </p:sp>
      <p:sp>
        <p:nvSpPr>
          <p:cNvPr id="3" name="TextBox 2"/>
          <p:cNvSpPr txBox="1"/>
          <p:nvPr/>
        </p:nvSpPr>
        <p:spPr>
          <a:xfrm>
            <a:off x="743230" y="2304605"/>
            <a:ext cx="10705541" cy="2246769"/>
          </a:xfrm>
          <a:prstGeom prst="rect">
            <a:avLst/>
          </a:prstGeom>
          <a:noFill/>
        </p:spPr>
        <p:txBody>
          <a:bodyPr wrap="square" rtlCol="0">
            <a:spAutoFit/>
          </a:bodyPr>
          <a:lstStyle/>
          <a:p>
            <a:pPr algn="just" rtl="1"/>
            <a:r>
              <a:rPr lang="fa-IR" sz="2800" dirty="0" smtClean="0">
                <a:solidFill>
                  <a:schemeClr val="bg1"/>
                </a:solidFill>
                <a:cs typeface="B Homa" panose="00000400000000000000" pitchFamily="2" charset="-78"/>
              </a:rPr>
              <a:t>طرح مالکیت و سیستم تامین مالی رهنی به خوبی توانست سنگاپور را به یک جامعه مالک تبدیل کند. در همین زمان درآمد حاصل از فروش خانه ها و اجاره های دریافتی، بازگشت سرمایه را تضمین میکرد و منابع مالی برای دوره بعدی ساخت مسکن را فراهم میکرد. از سال 1975 تا کنون فقط 2 درصد از بودجه سالانه در حوزه توسعه، برای یارانه مسکن دولتی تخصیص داده شده است.</a:t>
            </a:r>
            <a:endParaRPr lang="en-US" sz="2800" dirty="0">
              <a:solidFill>
                <a:schemeClr val="bg1"/>
              </a:solidFill>
              <a:cs typeface="B Homa" panose="00000400000000000000" pitchFamily="2" charset="-78"/>
            </a:endParaRPr>
          </a:p>
        </p:txBody>
      </p:sp>
    </p:spTree>
    <p:extLst>
      <p:ext uri="{BB962C8B-B14F-4D97-AF65-F5344CB8AC3E}">
        <p14:creationId xmlns:p14="http://schemas.microsoft.com/office/powerpoint/2010/main" val="280890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73667"/>
            <a:ext cx="12191999" cy="6071715"/>
          </a:xfrm>
          <a:prstGeom prst="rect">
            <a:avLst/>
          </a:prstGeom>
        </p:spPr>
      </p:pic>
      <p:sp>
        <p:nvSpPr>
          <p:cNvPr id="7" name="Rectangle 6"/>
          <p:cNvSpPr/>
          <p:nvPr/>
        </p:nvSpPr>
        <p:spPr>
          <a:xfrm>
            <a:off x="616528" y="462102"/>
            <a:ext cx="10958946" cy="2782543"/>
          </a:xfrm>
          <a:prstGeom prst="rect">
            <a:avLst/>
          </a:prstGeom>
          <a:solidFill>
            <a:schemeClr val="lt1">
              <a:alpha val="66000"/>
            </a:schemeClr>
          </a:solid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200574" y="462102"/>
            <a:ext cx="4109708" cy="1325563"/>
          </a:xfrm>
        </p:spPr>
        <p:txBody>
          <a:bodyPr/>
          <a:lstStyle/>
          <a:p>
            <a:pPr algn="ctr"/>
            <a:r>
              <a:rPr lang="fa-IR" dirty="0" smtClean="0">
                <a:solidFill>
                  <a:schemeClr val="bg1"/>
                </a:solidFill>
                <a:cs typeface="B Homa" panose="00000400000000000000" pitchFamily="2" charset="-78"/>
              </a:rPr>
              <a:t>مشکلات و چالش ها</a:t>
            </a:r>
            <a:endParaRPr lang="en-US" dirty="0">
              <a:solidFill>
                <a:schemeClr val="bg1"/>
              </a:solidFill>
              <a:cs typeface="B Homa" panose="00000400000000000000" pitchFamily="2" charset="-78"/>
            </a:endParaRPr>
          </a:p>
        </p:txBody>
      </p:sp>
      <p:sp>
        <p:nvSpPr>
          <p:cNvPr id="3" name="Content Placeholder 2"/>
          <p:cNvSpPr>
            <a:spLocks noGrp="1"/>
          </p:cNvSpPr>
          <p:nvPr>
            <p:ph idx="1"/>
          </p:nvPr>
        </p:nvSpPr>
        <p:spPr>
          <a:xfrm>
            <a:off x="838199" y="1266590"/>
            <a:ext cx="10515600" cy="4351338"/>
          </a:xfrm>
        </p:spPr>
        <p:txBody>
          <a:bodyPr>
            <a:normAutofit/>
          </a:bodyPr>
          <a:lstStyle/>
          <a:p>
            <a:pPr algn="just" rtl="1"/>
            <a:r>
              <a:rPr lang="fa-IR" sz="2400" dirty="0" smtClean="0">
                <a:solidFill>
                  <a:schemeClr val="bg1"/>
                </a:solidFill>
                <a:cs typeface="B Homa" panose="00000400000000000000" pitchFamily="2" charset="-78"/>
              </a:rPr>
              <a:t>ریشه مشکلات و چالش ها را باید در تغییر شرایط اقتصادی و خصوصیات جمعیتی دانست.</a:t>
            </a:r>
          </a:p>
          <a:p>
            <a:pPr algn="just" rtl="1"/>
            <a:r>
              <a:rPr lang="fa-IR" sz="2400" dirty="0" smtClean="0">
                <a:solidFill>
                  <a:schemeClr val="bg1"/>
                </a:solidFill>
                <a:cs typeface="B Homa" panose="00000400000000000000" pitchFamily="2" charset="-78"/>
              </a:rPr>
              <a:t>یک سیاست انحصاری در ساخت مسکن –هر چقدر هم که از نظر سیاسی و نتیجه موثر باشد- مشکلات خاص خود را خواهد داشت.</a:t>
            </a:r>
          </a:p>
        </p:txBody>
      </p:sp>
      <p:sp>
        <p:nvSpPr>
          <p:cNvPr id="6" name="Content Placeholder 2"/>
          <p:cNvSpPr txBox="1">
            <a:spLocks/>
          </p:cNvSpPr>
          <p:nvPr/>
        </p:nvSpPr>
        <p:spPr>
          <a:xfrm>
            <a:off x="1339646" y="7459509"/>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mtClean="0"/>
              <a:t>سالمندان: در سال 2030 حدود 26% از جمعیت کشور را افراد 60 ساله یا بیشتر تشکیل خواهد داد. شورای مسکن و توسعه از اواخر دهه 1980 ساخت واحدهای کوچکتر را برای اسکان سالمندان در نزدیکی فرزندان متاهلشان در دستور کار قرار داد. در نتیجه خانه هایی برای سکونت خانوارهای دو نسل طراحی شد که یک واحد آپارتمانی کوچکتر در طبقه همکف و واحدهای بزرگتری در طبقات بالا داشت. البته این طرح ها با استقبال خوبی مواجه نشد و هر دو پروژه متوقف شد.</a:t>
            </a:r>
          </a:p>
          <a:p>
            <a:pPr algn="just" rtl="1"/>
            <a:r>
              <a:rPr lang="fa-IR" smtClean="0"/>
              <a:t>شورای مسکن و توسعه از سال 1993 آپارتمان های موجود را برای تامین نیازهای سالمندان طراحی کرد و علاوه بر آن تجهیزات مخصوص سالمندان مانند یک سیستم هشدار اضطراری به صورت رایگان برای مستاجران سالمند واحدهای یک اتاقه نصب شد. بدین ترتیب ساکنان مسن مجبور به ترک محیطهای آشنا نبودند و این طرح تا حدودی مورد توجه قرار گرفت. البته در مجموع توسعه واحدهای مسکونی برای سالمندان محدود شده است.</a:t>
            </a:r>
          </a:p>
          <a:p>
            <a:endParaRPr lang="en-US" dirty="0"/>
          </a:p>
        </p:txBody>
      </p:sp>
    </p:spTree>
    <p:extLst>
      <p:ext uri="{BB962C8B-B14F-4D97-AF65-F5344CB8AC3E}">
        <p14:creationId xmlns:p14="http://schemas.microsoft.com/office/powerpoint/2010/main" val="1900046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3625" y="4866411"/>
            <a:ext cx="2224636" cy="857520"/>
          </a:xfrm>
          <a:ln w="3175">
            <a:solidFill>
              <a:schemeClr val="tx1"/>
            </a:solidFill>
          </a:ln>
        </p:spPr>
        <p:txBody>
          <a:bodyPr/>
          <a:lstStyle/>
          <a:p>
            <a:pPr algn="ctr"/>
            <a:r>
              <a:rPr lang="fa-IR" dirty="0">
                <a:solidFill>
                  <a:sysClr val="windowText" lastClr="000000"/>
                </a:solidFill>
              </a:rPr>
              <a:t>دیون </a:t>
            </a:r>
            <a:r>
              <a:rPr lang="fa-IR" dirty="0" smtClean="0">
                <a:solidFill>
                  <a:sysClr val="windowText" lastClr="000000"/>
                </a:solidFill>
              </a:rPr>
              <a:t>معوقه</a:t>
            </a:r>
            <a:endParaRPr lang="en-US" dirty="0">
              <a:solidFill>
                <a:sysClr val="windowText" lastClr="000000"/>
              </a:solidFill>
            </a:endParaRPr>
          </a:p>
        </p:txBody>
      </p:sp>
      <p:sp>
        <p:nvSpPr>
          <p:cNvPr id="3" name="Content Placeholder 2"/>
          <p:cNvSpPr>
            <a:spLocks noGrp="1"/>
          </p:cNvSpPr>
          <p:nvPr>
            <p:ph idx="1"/>
          </p:nvPr>
        </p:nvSpPr>
        <p:spPr>
          <a:xfrm>
            <a:off x="319314" y="367232"/>
            <a:ext cx="11567886" cy="4351338"/>
          </a:xfrm>
        </p:spPr>
        <p:txBody>
          <a:bodyPr>
            <a:normAutofit/>
          </a:bodyPr>
          <a:lstStyle/>
          <a:p>
            <a:pPr algn="just" rtl="1">
              <a:lnSpc>
                <a:spcPct val="100000"/>
              </a:lnSpc>
            </a:pPr>
            <a:r>
              <a:rPr lang="fa-IR" sz="3000" dirty="0" smtClean="0">
                <a:cs typeface="B Homa" panose="00000400000000000000" pitchFamily="2" charset="-78"/>
              </a:rPr>
              <a:t>یکی </a:t>
            </a:r>
            <a:r>
              <a:rPr lang="fa-IR" sz="3000" dirty="0">
                <a:cs typeface="B Homa" panose="00000400000000000000" pitchFamily="2" charset="-78"/>
              </a:rPr>
              <a:t>از مشکلات، مربوط به دیون معوقه اجاره و رهن است. اگرچه قانون مسکن و توسعه پیش بینی </a:t>
            </a:r>
            <a:r>
              <a:rPr lang="fa-IR" sz="3000" dirty="0" smtClean="0">
                <a:cs typeface="B Homa" panose="00000400000000000000" pitchFamily="2" charset="-78"/>
              </a:rPr>
              <a:t>می</a:t>
            </a:r>
            <a:r>
              <a:rPr lang="en-US" sz="3000" dirty="0" smtClean="0">
                <a:cs typeface="B Homa" panose="00000400000000000000" pitchFamily="2" charset="-78"/>
              </a:rPr>
              <a:t> </a:t>
            </a:r>
            <a:r>
              <a:rPr lang="fa-IR" sz="3000" dirty="0" smtClean="0">
                <a:cs typeface="B Homa" panose="00000400000000000000" pitchFamily="2" charset="-78"/>
              </a:rPr>
              <a:t>کند </a:t>
            </a:r>
            <a:r>
              <a:rPr lang="fa-IR" sz="3000" dirty="0">
                <a:cs typeface="B Homa" panose="00000400000000000000" pitchFamily="2" charset="-78"/>
              </a:rPr>
              <a:t>که در صورت </a:t>
            </a:r>
            <a:r>
              <a:rPr lang="fa-IR" sz="3000" b="1" u="sng" dirty="0">
                <a:cs typeface="B Homa" panose="00000400000000000000" pitchFamily="2" charset="-78"/>
              </a:rPr>
              <a:t>تعویق اجاره به مدت سه ماه یا بیشتر</a:t>
            </a:r>
            <a:r>
              <a:rPr lang="fa-IR" sz="3000" dirty="0">
                <a:cs typeface="B Homa" panose="00000400000000000000" pitchFamily="2" charset="-78"/>
              </a:rPr>
              <a:t>، مالکیت به فرد دیگری واگذار می شود ولی با این حال برخی موارد مشاهده </a:t>
            </a:r>
            <a:r>
              <a:rPr lang="fa-IR" sz="3000" dirty="0" smtClean="0">
                <a:cs typeface="B Homa" panose="00000400000000000000" pitchFamily="2" charset="-78"/>
              </a:rPr>
              <a:t>می</a:t>
            </a:r>
            <a:r>
              <a:rPr lang="en-US" sz="3000" dirty="0" smtClean="0">
                <a:cs typeface="B Homa" panose="00000400000000000000" pitchFamily="2" charset="-78"/>
              </a:rPr>
              <a:t> </a:t>
            </a:r>
            <a:r>
              <a:rPr lang="fa-IR" sz="3000" dirty="0" smtClean="0">
                <a:cs typeface="B Homa" panose="00000400000000000000" pitchFamily="2" charset="-78"/>
              </a:rPr>
              <a:t>شود </a:t>
            </a:r>
            <a:r>
              <a:rPr lang="fa-IR" sz="3000" dirty="0">
                <a:cs typeface="B Homa" panose="00000400000000000000" pitchFamily="2" charset="-78"/>
              </a:rPr>
              <a:t>که این گونه نبوده است. </a:t>
            </a:r>
            <a:r>
              <a:rPr lang="fa-IR" sz="3000" dirty="0" smtClean="0">
                <a:cs typeface="B Homa" panose="00000400000000000000" pitchFamily="2" charset="-78"/>
              </a:rPr>
              <a:t>قانون </a:t>
            </a:r>
            <a:r>
              <a:rPr lang="fa-IR" sz="3000" dirty="0">
                <a:cs typeface="B Homa" panose="00000400000000000000" pitchFamily="2" charset="-78"/>
              </a:rPr>
              <a:t>مسکن و توسعه در این باره </a:t>
            </a:r>
            <a:r>
              <a:rPr lang="fa-IR" sz="3000" dirty="0" smtClean="0">
                <a:cs typeface="B Homa" panose="00000400000000000000" pitchFamily="2" charset="-78"/>
              </a:rPr>
              <a:t>می</a:t>
            </a:r>
            <a:r>
              <a:rPr lang="en-US" sz="3000" dirty="0" smtClean="0">
                <a:cs typeface="B Homa" panose="00000400000000000000" pitchFamily="2" charset="-78"/>
              </a:rPr>
              <a:t> </a:t>
            </a:r>
            <a:r>
              <a:rPr lang="fa-IR" sz="3000" dirty="0" smtClean="0">
                <a:cs typeface="B Homa" panose="00000400000000000000" pitchFamily="2" charset="-78"/>
              </a:rPr>
              <a:t>گوید</a:t>
            </a:r>
            <a:r>
              <a:rPr lang="fa-IR" sz="3000" dirty="0">
                <a:cs typeface="B Homa" panose="00000400000000000000" pitchFamily="2" charset="-78"/>
              </a:rPr>
              <a:t>: از آنجا که </a:t>
            </a:r>
            <a:r>
              <a:rPr lang="fa-IR" sz="3000" b="1" u="sng" dirty="0">
                <a:cs typeface="B Homa" panose="00000400000000000000" pitchFamily="2" charset="-78"/>
              </a:rPr>
              <a:t>مسکن دولتی برای بسیاری از </a:t>
            </a:r>
            <a:r>
              <a:rPr lang="fa-IR" sz="3000" b="1" u="sng" dirty="0" smtClean="0">
                <a:cs typeface="B Homa" panose="00000400000000000000" pitchFamily="2" charset="-78"/>
              </a:rPr>
              <a:t>مردم </a:t>
            </a:r>
            <a:r>
              <a:rPr lang="fa-IR" sz="3000" b="1" u="sng" dirty="0">
                <a:cs typeface="B Homa" panose="00000400000000000000" pitchFamily="2" charset="-78"/>
              </a:rPr>
              <a:t>تنها راه حل مشکل مسکن است،</a:t>
            </a:r>
            <a:r>
              <a:rPr lang="fa-IR" sz="3000" b="1" dirty="0">
                <a:cs typeface="B Homa" panose="00000400000000000000" pitchFamily="2" charset="-78"/>
              </a:rPr>
              <a:t> </a:t>
            </a:r>
            <a:r>
              <a:rPr lang="fa-IR" sz="3000" dirty="0" smtClean="0">
                <a:cs typeface="B Homa" panose="00000400000000000000" pitchFamily="2" charset="-78"/>
              </a:rPr>
              <a:t>نمی</a:t>
            </a:r>
            <a:r>
              <a:rPr lang="en-US" sz="3000" dirty="0" smtClean="0">
                <a:cs typeface="B Homa" panose="00000400000000000000" pitchFamily="2" charset="-78"/>
              </a:rPr>
              <a:t> </a:t>
            </a:r>
            <a:r>
              <a:rPr lang="fa-IR" sz="3000" dirty="0" smtClean="0">
                <a:cs typeface="B Homa" panose="00000400000000000000" pitchFamily="2" charset="-78"/>
              </a:rPr>
              <a:t>توان </a:t>
            </a:r>
            <a:r>
              <a:rPr lang="fa-IR" sz="3000" dirty="0">
                <a:cs typeface="B Homa" panose="00000400000000000000" pitchFamily="2" charset="-78"/>
              </a:rPr>
              <a:t>افراد دچار دیون معوقه را به سادگی از خانه هایشان اخراج نمود زیرا این مساله به یک مشکل عمومی تبدیل می شود. به علاه سیاست مورد نظر در این برنامه تامین سرپناه برای افراد نیازمند –حتی در موارد ورشکستگی- است و بنابراین مالکان خانه های شورای مسکن و توسعه نباید خانه خود را به وام دهنده ها واگذار کنند</a:t>
            </a:r>
            <a:r>
              <a:rPr lang="fa-IR" sz="3000" dirty="0" smtClean="0">
                <a:cs typeface="B Homa" panose="00000400000000000000" pitchFamily="2" charset="-78"/>
              </a:rPr>
              <a:t>.</a:t>
            </a:r>
            <a:endParaRPr lang="fa-IR" sz="3000" dirty="0">
              <a:cs typeface="B Homa" panose="00000400000000000000" pitchFamily="2" charset="-78"/>
            </a:endParaRPr>
          </a:p>
        </p:txBody>
      </p:sp>
      <p:pic>
        <p:nvPicPr>
          <p:cNvPr id="4" name="Picture 3"/>
          <p:cNvPicPr>
            <a:picLocks noChangeAspect="1"/>
          </p:cNvPicPr>
          <p:nvPr/>
        </p:nvPicPr>
        <p:blipFill>
          <a:blip r:embed="rId3"/>
          <a:stretch>
            <a:fillRect/>
          </a:stretch>
        </p:blipFill>
        <p:spPr>
          <a:xfrm>
            <a:off x="6434147" y="4480510"/>
            <a:ext cx="2462086" cy="1629322"/>
          </a:xfrm>
          <a:prstGeom prst="rect">
            <a:avLst/>
          </a:prstGeom>
          <a:ln w="3175">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1798" y="4374562"/>
            <a:ext cx="2454957" cy="1841218"/>
          </a:xfrm>
          <a:prstGeom prst="rect">
            <a:avLst/>
          </a:prstGeom>
          <a:ln w="3175">
            <a:solidFill>
              <a:schemeClr val="tx1"/>
            </a:solidFill>
          </a:ln>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t="33025" b="9949"/>
          <a:stretch/>
        </p:blipFill>
        <p:spPr>
          <a:xfrm>
            <a:off x="469449" y="4189541"/>
            <a:ext cx="2454957" cy="2211260"/>
          </a:xfrm>
          <a:prstGeom prst="rect">
            <a:avLst/>
          </a:prstGeom>
          <a:ln w="3175">
            <a:solidFill>
              <a:schemeClr val="tx1"/>
            </a:solidFill>
          </a:ln>
        </p:spPr>
      </p:pic>
      <p:sp>
        <p:nvSpPr>
          <p:cNvPr id="8" name="Rectangle 7"/>
          <p:cNvSpPr/>
          <p:nvPr/>
        </p:nvSpPr>
        <p:spPr>
          <a:xfrm>
            <a:off x="211016" y="193964"/>
            <a:ext cx="11676184" cy="647412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383986" y="471264"/>
            <a:ext cx="11328947" cy="4093428"/>
          </a:xfrm>
          <a:prstGeom prst="rect">
            <a:avLst/>
          </a:prstGeom>
          <a:noFill/>
        </p:spPr>
        <p:txBody>
          <a:bodyPr wrap="square" rtlCol="0">
            <a:spAutoFit/>
          </a:bodyPr>
          <a:lstStyle/>
          <a:p>
            <a:pPr algn="just" rtl="1"/>
            <a:r>
              <a:rPr lang="fa-IR" sz="2600" dirty="0">
                <a:cs typeface="B Homa" panose="00000400000000000000" pitchFamily="2" charset="-78"/>
              </a:rPr>
              <a:t>با این وجود تعویق بدهی های رهن و اجاره یک مشکل مدیریتی محسوب میشود </a:t>
            </a:r>
            <a:r>
              <a:rPr lang="fa-IR" sz="2600" dirty="0" smtClean="0">
                <a:cs typeface="B Homa" panose="00000400000000000000" pitchFamily="2" charset="-78"/>
              </a:rPr>
              <a:t>که</a:t>
            </a:r>
            <a:r>
              <a:rPr lang="en-US" sz="2600" dirty="0" smtClean="0">
                <a:cs typeface="B Homa" panose="00000400000000000000" pitchFamily="2" charset="-78"/>
              </a:rPr>
              <a:t> </a:t>
            </a:r>
            <a:r>
              <a:rPr lang="fa-IR" sz="2600" dirty="0" smtClean="0">
                <a:cs typeface="B Homa" panose="00000400000000000000" pitchFamily="2" charset="-78"/>
              </a:rPr>
              <a:t>در </a:t>
            </a:r>
            <a:r>
              <a:rPr lang="fa-IR" sz="2600" dirty="0">
                <a:cs typeface="B Homa" panose="00000400000000000000" pitchFamily="2" charset="-78"/>
              </a:rPr>
              <a:t>زمان مشکلات اقتصادی اهمیت بیشتری پیدا میکند. برای رفع این مساله، در </a:t>
            </a:r>
            <a:r>
              <a:rPr lang="fa-IR" sz="2600" b="1" dirty="0">
                <a:cs typeface="B Homa" panose="00000400000000000000" pitchFamily="2" charset="-78"/>
              </a:rPr>
              <a:t>زمان مشکلات مالی به خانواده ها کمک می شود. </a:t>
            </a:r>
            <a:r>
              <a:rPr lang="fa-IR" sz="2600" dirty="0">
                <a:cs typeface="B Homa" panose="00000400000000000000" pitchFamily="2" charset="-78"/>
              </a:rPr>
              <a:t>این تعهد بر اساس اهداف رفاه اجتماعی نبوده بلکه ناشی از تفکرات دولت در تامین مسکن برای مردم و اعتقاد به این مساله است که </a:t>
            </a:r>
            <a:r>
              <a:rPr lang="fa-IR" sz="2600" b="1" u="sng" dirty="0">
                <a:cs typeface="B Homa" panose="00000400000000000000" pitchFamily="2" charset="-78"/>
              </a:rPr>
              <a:t>مالکیت خانه موجب تقویت احساس ملی گرایی در افراد خواهد شد</a:t>
            </a:r>
            <a:r>
              <a:rPr lang="fa-IR" sz="2600" dirty="0">
                <a:cs typeface="B Homa" panose="00000400000000000000" pitchFamily="2" charset="-78"/>
              </a:rPr>
              <a:t>. بنابراین </a:t>
            </a:r>
            <a:r>
              <a:rPr lang="fa-IR" sz="2600" dirty="0" smtClean="0">
                <a:cs typeface="B Homa" panose="00000400000000000000" pitchFamily="2" charset="-78"/>
              </a:rPr>
              <a:t>می</a:t>
            </a:r>
            <a:r>
              <a:rPr lang="en-US" sz="2600" dirty="0" smtClean="0">
                <a:cs typeface="B Homa" panose="00000400000000000000" pitchFamily="2" charset="-78"/>
              </a:rPr>
              <a:t> </a:t>
            </a:r>
            <a:r>
              <a:rPr lang="fa-IR" sz="2600" dirty="0" smtClean="0">
                <a:cs typeface="B Homa" panose="00000400000000000000" pitchFamily="2" charset="-78"/>
              </a:rPr>
              <a:t>بینیم </a:t>
            </a:r>
            <a:r>
              <a:rPr lang="fa-IR" sz="2600" dirty="0">
                <a:cs typeface="B Homa" panose="00000400000000000000" pitchFamily="2" charset="-78"/>
              </a:rPr>
              <a:t>که در دوران رکود اقتصادی 1985-87 همزمان با بحران مالی آسیا، دولت اعلام کرد که به دلیل افزایش شدید نرخ بیکاری، از خانوارهایی که بدهی های مربوط به خانه های شورای مسکن و توسعه آنها به تعویق افتاده باشد، </a:t>
            </a:r>
            <a:r>
              <a:rPr lang="fa-IR" sz="2600" b="1" u="sng" dirty="0">
                <a:cs typeface="B Homa" panose="00000400000000000000" pitchFamily="2" charset="-78"/>
              </a:rPr>
              <a:t>جریمه دریافت کرده و آنها را اخراج </a:t>
            </a:r>
            <a:r>
              <a:rPr lang="fa-IR" sz="2600" b="1" u="sng" dirty="0" smtClean="0">
                <a:cs typeface="B Homa" panose="00000400000000000000" pitchFamily="2" charset="-78"/>
              </a:rPr>
              <a:t>نمی</a:t>
            </a:r>
            <a:r>
              <a:rPr lang="en-US" sz="2600" b="1" u="sng" dirty="0" smtClean="0">
                <a:cs typeface="B Homa" panose="00000400000000000000" pitchFamily="2" charset="-78"/>
              </a:rPr>
              <a:t> </a:t>
            </a:r>
            <a:r>
              <a:rPr lang="fa-IR" sz="2600" b="1" u="sng" dirty="0" smtClean="0">
                <a:cs typeface="B Homa" panose="00000400000000000000" pitchFamily="2" charset="-78"/>
              </a:rPr>
              <a:t>کند</a:t>
            </a:r>
            <a:r>
              <a:rPr lang="fa-IR" sz="2600" b="1" u="sng" dirty="0">
                <a:cs typeface="B Homa" panose="00000400000000000000" pitchFamily="2" charset="-78"/>
              </a:rPr>
              <a:t>. </a:t>
            </a:r>
            <a:r>
              <a:rPr lang="fa-IR" sz="2600" dirty="0">
                <a:cs typeface="B Homa" panose="00000400000000000000" pitchFamily="2" charset="-78"/>
              </a:rPr>
              <a:t>مالکان و متقاضیان </a:t>
            </a:r>
            <a:r>
              <a:rPr lang="fa-IR" sz="2600" dirty="0" smtClean="0">
                <a:cs typeface="B Homa" panose="00000400000000000000" pitchFamily="2" charset="-78"/>
              </a:rPr>
              <a:t>می</a:t>
            </a:r>
            <a:r>
              <a:rPr lang="en-US" sz="2600" dirty="0" smtClean="0">
                <a:cs typeface="B Homa" panose="00000400000000000000" pitchFamily="2" charset="-78"/>
              </a:rPr>
              <a:t> </a:t>
            </a:r>
            <a:r>
              <a:rPr lang="fa-IR" sz="2600" dirty="0" smtClean="0">
                <a:cs typeface="B Homa" panose="00000400000000000000" pitchFamily="2" charset="-78"/>
              </a:rPr>
              <a:t>توانند </a:t>
            </a:r>
            <a:r>
              <a:rPr lang="fa-IR" sz="2600" dirty="0">
                <a:cs typeface="B Homa" panose="00000400000000000000" pitchFamily="2" charset="-78"/>
              </a:rPr>
              <a:t>بر اساس طرح کاهش بازپرداخت، روش و مبلغ بازپرداخت بدهی های خود را تغییر دهند</a:t>
            </a:r>
            <a:r>
              <a:rPr lang="fa-IR" sz="2600" dirty="0" smtClean="0">
                <a:cs typeface="B Homa" panose="00000400000000000000" pitchFamily="2" charset="-78"/>
              </a:rPr>
              <a:t>.</a:t>
            </a:r>
            <a:endParaRPr lang="en-US" sz="2600" dirty="0" smtClean="0">
              <a:cs typeface="B Homa" panose="00000400000000000000" pitchFamily="2" charset="-78"/>
            </a:endParaRPr>
          </a:p>
          <a:p>
            <a:pPr algn="just" rtl="1"/>
            <a:r>
              <a:rPr lang="fa-IR" sz="2600" dirty="0" smtClean="0">
                <a:cs typeface="B Homa" panose="00000400000000000000" pitchFamily="2" charset="-78"/>
              </a:rPr>
              <a:t> </a:t>
            </a:r>
            <a:endParaRPr lang="en-US" sz="2600" dirty="0">
              <a:cs typeface="B Homa" panose="00000400000000000000" pitchFamily="2" charset="-78"/>
            </a:endParaRPr>
          </a:p>
        </p:txBody>
      </p:sp>
      <p:sp>
        <p:nvSpPr>
          <p:cNvPr id="12" name="TextBox 11"/>
          <p:cNvSpPr txBox="1"/>
          <p:nvPr/>
        </p:nvSpPr>
        <p:spPr>
          <a:xfrm>
            <a:off x="-5272057" y="7297165"/>
            <a:ext cx="11178812" cy="3416320"/>
          </a:xfrm>
          <a:prstGeom prst="rect">
            <a:avLst/>
          </a:prstGeom>
          <a:noFill/>
        </p:spPr>
        <p:txBody>
          <a:bodyPr wrap="square" rtlCol="0">
            <a:spAutoFit/>
          </a:bodyPr>
          <a:lstStyle/>
          <a:p>
            <a:pPr algn="just" rtl="1"/>
            <a:r>
              <a:rPr lang="fa-IR" sz="2400" dirty="0">
                <a:cs typeface="B Homa" panose="00000400000000000000" pitchFamily="2" charset="-78"/>
              </a:rPr>
              <a:t>دولت پس از آنکه تشخیص داد برخی از خانواده ها </a:t>
            </a:r>
            <a:r>
              <a:rPr lang="fa-IR" sz="2400" dirty="0" smtClean="0">
                <a:cs typeface="B Homa" panose="00000400000000000000" pitchFamily="2" charset="-78"/>
              </a:rPr>
              <a:t>نمی</a:t>
            </a:r>
            <a:r>
              <a:rPr lang="en-US" sz="2400" dirty="0" smtClean="0">
                <a:cs typeface="B Homa" panose="00000400000000000000" pitchFamily="2" charset="-78"/>
              </a:rPr>
              <a:t> </a:t>
            </a:r>
            <a:r>
              <a:rPr lang="fa-IR" sz="2400" dirty="0" smtClean="0">
                <a:cs typeface="B Homa" panose="00000400000000000000" pitchFamily="2" charset="-78"/>
              </a:rPr>
              <a:t>توانند </a:t>
            </a:r>
            <a:r>
              <a:rPr lang="fa-IR" sz="2400" dirty="0">
                <a:cs typeface="B Homa" panose="00000400000000000000" pitchFamily="2" charset="-78"/>
              </a:rPr>
              <a:t>از محل درآمد خود حتی هزینه کوچکترین خانه دولتی را نیز پرداخت کنن، طرح فروش خانه به مستاجران ساکن در آن ها را در سال 1994 تدوین نمود و تخفیف مناسبی را برای خرید خانه های 2 و 3 اتاقه توسط مستاجران ساکن در آپارتمان ها شورای مسکن و توسعه لحاظ کرد. این تخفیف معادل 3 درصد از قیمت خانه به ازای هر سال سکونت بود و حداکثر 10 هزار دلار سنگاپور </a:t>
            </a:r>
            <a:r>
              <a:rPr lang="fa-IR" sz="2400" dirty="0" smtClean="0">
                <a:cs typeface="B Homa" panose="00000400000000000000" pitchFamily="2" charset="-78"/>
              </a:rPr>
              <a:t>می</a:t>
            </a:r>
            <a:r>
              <a:rPr lang="en-US" sz="2400" dirty="0" smtClean="0">
                <a:cs typeface="B Homa" panose="00000400000000000000" pitchFamily="2" charset="-78"/>
              </a:rPr>
              <a:t> </a:t>
            </a:r>
            <a:r>
              <a:rPr lang="fa-IR" sz="2400" dirty="0" smtClean="0">
                <a:cs typeface="B Homa" panose="00000400000000000000" pitchFamily="2" charset="-78"/>
              </a:rPr>
              <a:t>شد</a:t>
            </a:r>
            <a:r>
              <a:rPr lang="fa-IR" sz="2400" dirty="0">
                <a:cs typeface="B Homa" panose="00000400000000000000" pitchFamily="2" charset="-78"/>
              </a:rPr>
              <a:t>. دولت همچنین طرحی را آغاز کرد که خانه های 2 و 3 اتاقه را به قیمت بازار خریداری </a:t>
            </a:r>
            <a:r>
              <a:rPr lang="fa-IR" sz="2400" dirty="0" smtClean="0">
                <a:cs typeface="B Homa" panose="00000400000000000000" pitchFamily="2" charset="-78"/>
              </a:rPr>
              <a:t>می</a:t>
            </a:r>
            <a:r>
              <a:rPr lang="en-US" sz="2400" dirty="0" smtClean="0">
                <a:cs typeface="B Homa" panose="00000400000000000000" pitchFamily="2" charset="-78"/>
              </a:rPr>
              <a:t> </a:t>
            </a:r>
            <a:r>
              <a:rPr lang="fa-IR" sz="2400" dirty="0" smtClean="0">
                <a:cs typeface="B Homa" panose="00000400000000000000" pitchFamily="2" charset="-78"/>
              </a:rPr>
              <a:t>کرد </a:t>
            </a:r>
            <a:r>
              <a:rPr lang="fa-IR" sz="2400" dirty="0">
                <a:cs typeface="B Homa" panose="00000400000000000000" pitchFamily="2" charset="-78"/>
              </a:rPr>
              <a:t>و به خانواده های کم درآمدی که در خانه های اجاره ای زندگی </a:t>
            </a:r>
            <a:r>
              <a:rPr lang="fa-IR" sz="2400" dirty="0" smtClean="0">
                <a:cs typeface="B Homa" panose="00000400000000000000" pitchFamily="2" charset="-78"/>
              </a:rPr>
              <a:t>می</a:t>
            </a:r>
            <a:r>
              <a:rPr lang="en-US" sz="2400" dirty="0" smtClean="0">
                <a:cs typeface="B Homa" panose="00000400000000000000" pitchFamily="2" charset="-78"/>
              </a:rPr>
              <a:t> </a:t>
            </a:r>
            <a:r>
              <a:rPr lang="fa-IR" sz="2400" dirty="0" smtClean="0">
                <a:cs typeface="B Homa" panose="00000400000000000000" pitchFamily="2" charset="-78"/>
              </a:rPr>
              <a:t>کردند</a:t>
            </a:r>
            <a:r>
              <a:rPr lang="fa-IR" sz="2400" dirty="0">
                <a:cs typeface="B Homa" panose="00000400000000000000" pitchFamily="2" charset="-78"/>
              </a:rPr>
              <a:t>، میفروخت. این خانه ها به هنگام فروش 50 هزار دلار سنگاپور یارانه داشتند.</a:t>
            </a:r>
          </a:p>
          <a:p>
            <a:pPr algn="just" rtl="1"/>
            <a:r>
              <a:rPr lang="fa-IR" sz="2400" dirty="0">
                <a:cs typeface="B Homa" panose="00000400000000000000" pitchFamily="2" charset="-78"/>
              </a:rPr>
              <a:t>سودجویی در مسکن و مقابله با آن (سوداگری و خواست مصرف کنندگان)</a:t>
            </a:r>
          </a:p>
          <a:p>
            <a:endParaRPr lang="en-US" sz="2400" dirty="0">
              <a:cs typeface="B Homa" panose="00000400000000000000" pitchFamily="2" charset="-78"/>
            </a:endParaRPr>
          </a:p>
        </p:txBody>
      </p:sp>
      <p:sp>
        <p:nvSpPr>
          <p:cNvPr id="7" name="TextBox 6"/>
          <p:cNvSpPr txBox="1"/>
          <p:nvPr/>
        </p:nvSpPr>
        <p:spPr>
          <a:xfrm>
            <a:off x="12697087" y="868295"/>
            <a:ext cx="4254500" cy="3693319"/>
          </a:xfrm>
          <a:prstGeom prst="rect">
            <a:avLst/>
          </a:prstGeom>
          <a:noFill/>
        </p:spPr>
        <p:txBody>
          <a:bodyPr wrap="square" rtlCol="0">
            <a:spAutoFit/>
          </a:bodyPr>
          <a:lstStyle/>
          <a:p>
            <a:pPr algn="just" rtl="1"/>
            <a:r>
              <a:rPr lang="fa-IR" dirty="0">
                <a:cs typeface="B Homa" panose="00000400000000000000" pitchFamily="2" charset="-78"/>
              </a:rPr>
              <a:t>به عنوان مثال می توانند فقط 75 درصد بازپرداخت معمول ماهانه را طی 5 سال نخست انتخاب کنند. همچنین می</a:t>
            </a:r>
            <a:r>
              <a:rPr lang="en-US" dirty="0">
                <a:cs typeface="B Homa" panose="00000400000000000000" pitchFamily="2" charset="-78"/>
              </a:rPr>
              <a:t> </a:t>
            </a:r>
            <a:r>
              <a:rPr lang="fa-IR" dirty="0">
                <a:cs typeface="B Homa" panose="00000400000000000000" pitchFamily="2" charset="-78"/>
              </a:rPr>
              <a:t>توانند زمان بندی بازپرداخت وام را تغییر داده و دوره بازپرداخت را از 20 به 30 سال افزایش دهند مشروط به آنکه در آن هنگام بیش از 65 سال نداشته باشند. همچنین می توانند باز پرداخت را به مدت 6 ماه به تعویق انداخته یا مبالغ معوق وام خود را به صورت اقساط پس از استخدام مجدد بپردازند علاوه بر آن در زمان بحران مالی آسیا، هزینه های آب، برق، گاز و مانند آن کاهش داده شد. به خانواده های نیازمند که در خانه های 1 یا 2 اتاقه زندگی می کردند نیز مطابق طرح مساعدت دولتی کمک می شد.</a:t>
            </a:r>
          </a:p>
        </p:txBody>
      </p:sp>
    </p:spTree>
    <p:extLst>
      <p:ext uri="{BB962C8B-B14F-4D97-AF65-F5344CB8AC3E}">
        <p14:creationId xmlns:p14="http://schemas.microsoft.com/office/powerpoint/2010/main" val="89101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9831" y="0"/>
            <a:ext cx="4558553" cy="1325563"/>
          </a:xfrm>
        </p:spPr>
        <p:txBody>
          <a:bodyPr/>
          <a:lstStyle/>
          <a:p>
            <a:r>
              <a:rPr lang="fa-IR" dirty="0" smtClean="0"/>
              <a:t>خواست مصرف کنندگان</a:t>
            </a:r>
            <a:endParaRPr lang="en-US" dirty="0"/>
          </a:p>
        </p:txBody>
      </p:sp>
      <p:sp>
        <p:nvSpPr>
          <p:cNvPr id="3" name="Content Placeholder 2"/>
          <p:cNvSpPr>
            <a:spLocks noGrp="1"/>
          </p:cNvSpPr>
          <p:nvPr>
            <p:ph idx="1"/>
          </p:nvPr>
        </p:nvSpPr>
        <p:spPr>
          <a:xfrm>
            <a:off x="211016" y="1015929"/>
            <a:ext cx="11676184" cy="2980895"/>
          </a:xfrm>
        </p:spPr>
        <p:txBody>
          <a:bodyPr>
            <a:noAutofit/>
          </a:bodyPr>
          <a:lstStyle/>
          <a:p>
            <a:pPr algn="just" rtl="1"/>
            <a:r>
              <a:rPr lang="fa-IR" sz="2500" dirty="0" smtClean="0">
                <a:cs typeface="B Homa" panose="00000400000000000000" pitchFamily="2" charset="-78"/>
              </a:rPr>
              <a:t>شورای مسکن و توسعه در طی این سال ها تعداد زیادی واحد مسکونی برای تامین نیاز مردم ساخته که تعدادی از آن ها فروش نرفته است؛ به نظر میرسید که فعالیت های </a:t>
            </a:r>
            <a:r>
              <a:rPr lang="fa-IR" sz="2500" dirty="0">
                <a:cs typeface="B Homa" panose="00000400000000000000" pitchFamily="2" charset="-78"/>
              </a:rPr>
              <a:t>شورای مسکن و توسعه </a:t>
            </a:r>
            <a:r>
              <a:rPr lang="fa-IR" sz="2500" dirty="0" smtClean="0">
                <a:cs typeface="B Homa" panose="00000400000000000000" pitchFamily="2" charset="-78"/>
              </a:rPr>
              <a:t>با نیازهای مصرف کنندگان هماهنگ نبوده است.</a:t>
            </a:r>
          </a:p>
          <a:p>
            <a:pPr algn="just" rtl="1"/>
            <a:r>
              <a:rPr lang="fa-IR" sz="2500" dirty="0" smtClean="0">
                <a:cs typeface="B Homa" panose="00000400000000000000" pitchFamily="2" charset="-78"/>
              </a:rPr>
              <a:t>یکی از روش های موجود، </a:t>
            </a:r>
            <a:r>
              <a:rPr lang="fa-IR" sz="2500" b="1" dirty="0" smtClean="0">
                <a:cs typeface="B Homa" panose="00000400000000000000" pitchFamily="2" charset="-78"/>
              </a:rPr>
              <a:t>تعیین اولویتهای متقاضیان پیش از شروع به ساخت واحدها بود. </a:t>
            </a:r>
            <a:r>
              <a:rPr lang="fa-IR" sz="2500" dirty="0">
                <a:cs typeface="B Homa" panose="00000400000000000000" pitchFamily="2" charset="-78"/>
              </a:rPr>
              <a:t>شورای مسکن و </a:t>
            </a:r>
            <a:r>
              <a:rPr lang="fa-IR" sz="2500" dirty="0" smtClean="0">
                <a:cs typeface="B Homa" panose="00000400000000000000" pitchFamily="2" charset="-78"/>
              </a:rPr>
              <a:t>توسعه در 1989 سیستم انتخاب آپارتمان را اصلاح کرد تا این اطلاعات را جمع آوری نماید. در سیستم قبلی صرفا ثبت نام متقاضیان مستحق بر اساس منطقه مسکونی دلخواه صورت گرفته و هر متقاض 3 فرصت برای انتخاب واحد دلخواه در منطقه مورد نظر داشت. در حالی که در سیستم جدید، </a:t>
            </a:r>
            <a:r>
              <a:rPr lang="fa-IR" sz="2500" b="1" u="sng" dirty="0" smtClean="0">
                <a:solidFill>
                  <a:srgbClr val="FF0000"/>
                </a:solidFill>
                <a:cs typeface="B Homa" panose="00000400000000000000" pitchFamily="2" charset="-78"/>
              </a:rPr>
              <a:t>هر سه ماه یکبار </a:t>
            </a:r>
            <a:r>
              <a:rPr lang="fa-IR" sz="2500" dirty="0" smtClean="0">
                <a:cs typeface="B Homa" panose="00000400000000000000" pitchFamily="2" charset="-78"/>
              </a:rPr>
              <a:t>جزئیات ساختمان های مسکونی پیشنهادی (مکان، نقشه ساختمان، تاسیسات و قیمت های تقریبی) در روزنامه ها اعلام می</a:t>
            </a:r>
            <a:r>
              <a:rPr lang="en-US" sz="2500" dirty="0" smtClean="0">
                <a:cs typeface="B Homa" panose="00000400000000000000" pitchFamily="2" charset="-78"/>
              </a:rPr>
              <a:t> </a:t>
            </a:r>
            <a:r>
              <a:rPr lang="fa-IR" sz="2500" dirty="0" smtClean="0">
                <a:cs typeface="B Homa" panose="00000400000000000000" pitchFamily="2" charset="-78"/>
              </a:rPr>
              <a:t>شد و از متقاضیان می خواستند که 8 ساختمان را بر اساس اولویتهای خود انتخاب کنند. بدین ترتیب شورای مسکن و توسعه می توانست پیش از شروع طرح های ساختمانی، تقاضای موجود را به خوبی شناسایی کند.</a:t>
            </a:r>
          </a:p>
        </p:txBody>
      </p:sp>
      <p:pic>
        <p:nvPicPr>
          <p:cNvPr id="4" name="Picture 3"/>
          <p:cNvPicPr>
            <a:picLocks noChangeAspect="1"/>
          </p:cNvPicPr>
          <p:nvPr/>
        </p:nvPicPr>
        <p:blipFill rotWithShape="1">
          <a:blip r:embed="rId2"/>
          <a:srcRect t="30392"/>
          <a:stretch/>
        </p:blipFill>
        <p:spPr>
          <a:xfrm>
            <a:off x="361235" y="4687993"/>
            <a:ext cx="5035518" cy="1980093"/>
          </a:xfrm>
          <a:prstGeom prst="rect">
            <a:avLst/>
          </a:prstGeom>
        </p:spPr>
      </p:pic>
      <p:sp>
        <p:nvSpPr>
          <p:cNvPr id="5" name="Rectangle 4"/>
          <p:cNvSpPr/>
          <p:nvPr/>
        </p:nvSpPr>
        <p:spPr>
          <a:xfrm>
            <a:off x="211016" y="193964"/>
            <a:ext cx="11676184" cy="647412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5665278" y="1156716"/>
            <a:ext cx="5953396" cy="5632311"/>
          </a:xfrm>
          <a:prstGeom prst="rect">
            <a:avLst/>
          </a:prstGeom>
          <a:noFill/>
        </p:spPr>
        <p:txBody>
          <a:bodyPr wrap="square" rtlCol="0">
            <a:spAutoFit/>
          </a:bodyPr>
          <a:lstStyle/>
          <a:p>
            <a:pPr algn="just" rtl="1"/>
            <a:r>
              <a:rPr lang="fa-IR" sz="2400" dirty="0">
                <a:cs typeface="B Homa" panose="00000400000000000000" pitchFamily="2" charset="-78"/>
              </a:rPr>
              <a:t>روش دیگر، </a:t>
            </a:r>
            <a:r>
              <a:rPr lang="fa-IR" sz="2400" b="1" dirty="0">
                <a:cs typeface="B Homa" panose="00000400000000000000" pitchFamily="2" charset="-78"/>
              </a:rPr>
              <a:t>نگهداری، اصلاح و بهسازی خانه های موجود از طریق برنامه های نوسازی بود. </a:t>
            </a:r>
            <a:r>
              <a:rPr lang="fa-IR" sz="2400" dirty="0">
                <a:cs typeface="B Homa" panose="00000400000000000000" pitchFamily="2" charset="-78"/>
              </a:rPr>
              <a:t>این طرح مانع از فرسوده تر شدن ساختمان های قدیمی شده و کاهش تقاضا برای جنین ساختمان هایی را می کاهد. بنابراین باید اطمینان حاصل میشد که محیط فیزیکی و شرایط زندگی خوشایندتر شده و با تغییر انتظارات جمعیت و طرح توسعه ملی سازگار است. بدین ترتیب ساخت خانه های بزرگتر با کیفیت بهتر در دستور کار قرار گرفت. در شرایط ایده آل انتظار می رود که هر فرد 30 تا 35 مترمربع فضای مسکونی در اختیار داشته باشد که این رقم در حال حاضر 20 متر مربع است. تنوع و کیفیت نیز مورد توجه قرار گرفته و به خریداران اجازه داده میشود تا چگونگی تقسیم بندی فضای واحد، نوع کف پوش، رنگ واحد و نوع درهای داخل ساختمان را انتخاب کنند. </a:t>
            </a:r>
            <a:endParaRPr lang="en-US" sz="2400" dirty="0">
              <a:cs typeface="B Homa" panose="00000400000000000000" pitchFamily="2" charset="-78"/>
            </a:endParaRPr>
          </a:p>
          <a:p>
            <a:endParaRPr lang="en-US" sz="2400" dirty="0"/>
          </a:p>
        </p:txBody>
      </p:sp>
    </p:spTree>
    <p:extLst>
      <p:ext uri="{BB962C8B-B14F-4D97-AF65-F5344CB8AC3E}">
        <p14:creationId xmlns:p14="http://schemas.microsoft.com/office/powerpoint/2010/main" val="198865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xEl>
                                              <p:pRg st="1" end="1"/>
                                            </p:txEl>
                                          </p:spTgt>
                                        </p:tgtEl>
                                      </p:cBhvr>
                                    </p:animEffect>
                                    <p:set>
                                      <p:cBhvr>
                                        <p:cTn id="2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6" grpId="0"/>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10070" b="14505"/>
          <a:stretch/>
        </p:blipFill>
        <p:spPr>
          <a:xfrm>
            <a:off x="32297" y="623456"/>
            <a:ext cx="12159703" cy="5735782"/>
          </a:xfrm>
          <a:prstGeom prst="rect">
            <a:avLst/>
          </a:prstGeom>
        </p:spPr>
      </p:pic>
      <p:sp>
        <p:nvSpPr>
          <p:cNvPr id="5" name="Rectangle 4"/>
          <p:cNvSpPr/>
          <p:nvPr/>
        </p:nvSpPr>
        <p:spPr>
          <a:xfrm>
            <a:off x="814388" y="1843088"/>
            <a:ext cx="10487025" cy="4516150"/>
          </a:xfrm>
          <a:prstGeom prst="rect">
            <a:avLst/>
          </a:prstGeom>
          <a:solidFill>
            <a:schemeClr val="bg1">
              <a:alpha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814387" y="1925494"/>
            <a:ext cx="10487025" cy="4351338"/>
          </a:xfrm>
        </p:spPr>
        <p:txBody>
          <a:bodyPr>
            <a:noAutofit/>
          </a:bodyPr>
          <a:lstStyle/>
          <a:p>
            <a:pPr algn="just" rtl="1"/>
            <a:r>
              <a:rPr lang="fa-IR" sz="2900" dirty="0" smtClean="0">
                <a:cs typeface="B Homa" panose="00000400000000000000" pitchFamily="2" charset="-78"/>
              </a:rPr>
              <a:t>می توان درس های خوبی از عملکرد سنگاپور گرفت:</a:t>
            </a:r>
          </a:p>
          <a:p>
            <a:pPr algn="just" rtl="1"/>
            <a:r>
              <a:rPr lang="fa-IR" sz="2900" dirty="0" smtClean="0">
                <a:cs typeface="B Homa" panose="00000400000000000000" pitchFamily="2" charset="-78"/>
              </a:rPr>
              <a:t>1- مسکن عمومی را می توان یک </a:t>
            </a:r>
            <a:r>
              <a:rPr lang="fa-IR" sz="2900" b="1" dirty="0" smtClean="0">
                <a:cs typeface="B Homa" panose="00000400000000000000" pitchFamily="2" charset="-78"/>
              </a:rPr>
              <a:t>سرمایه برای جمعیت </a:t>
            </a:r>
            <a:r>
              <a:rPr lang="fa-IR" sz="2900" dirty="0" smtClean="0">
                <a:cs typeface="B Homa" panose="00000400000000000000" pitchFamily="2" charset="-78"/>
              </a:rPr>
              <a:t>در نظر گرفت و نگرش صرف رفاه اجتماعی را کنار گذاشت. می توان معیارهای گوناگون –اقتصادی، مالی، قانونی و اجتماعی- را به خوبی در سیاست جامع ساخت مسکن تلفیق نموده و شرایط زندگی را بهبود داد.</a:t>
            </a:r>
          </a:p>
          <a:p>
            <a:pPr algn="just" rtl="1"/>
            <a:r>
              <a:rPr lang="fa-IR" sz="2900" dirty="0" smtClean="0">
                <a:cs typeface="B Homa" panose="00000400000000000000" pitchFamily="2" charset="-78"/>
              </a:rPr>
              <a:t>2-تعهد سیاسی لازمه موفقیت تولید مسکن عمومی است. </a:t>
            </a:r>
            <a:r>
              <a:rPr lang="fa-IR" sz="2900" b="1" u="sng" dirty="0" smtClean="0">
                <a:solidFill>
                  <a:srgbClr val="C00000"/>
                </a:solidFill>
                <a:cs typeface="B Homa" panose="00000400000000000000" pitchFamily="2" charset="-78"/>
              </a:rPr>
              <a:t>آینده نگری و قاطعیت در برنامه ریزی ساخت مسکن و تامین منابع مالی،</a:t>
            </a:r>
            <a:r>
              <a:rPr lang="fa-IR" sz="2900" dirty="0" smtClean="0">
                <a:cs typeface="B Homa" panose="00000400000000000000" pitchFamily="2" charset="-78"/>
              </a:rPr>
              <a:t> عوامل اصلی موثر در حصول موفقیت بوده اند.</a:t>
            </a:r>
          </a:p>
          <a:p>
            <a:pPr algn="just" rtl="1"/>
            <a:r>
              <a:rPr lang="fa-IR" sz="2900" dirty="0" smtClean="0">
                <a:cs typeface="B Homa" panose="00000400000000000000" pitchFamily="2" charset="-78"/>
              </a:rPr>
              <a:t>3-توانایی نهاد مسکن (شورای مسکن و توسعه در سنگاپور) </a:t>
            </a:r>
            <a:r>
              <a:rPr lang="fa-IR" sz="2900" b="1" u="sng" dirty="0" smtClean="0">
                <a:solidFill>
                  <a:srgbClr val="C00000"/>
                </a:solidFill>
                <a:cs typeface="B Homa" panose="00000400000000000000" pitchFamily="2" charset="-78"/>
              </a:rPr>
              <a:t>در هماهنگی با شرایط متغیر اجتماعی و اقتصادی </a:t>
            </a:r>
            <a:r>
              <a:rPr lang="fa-IR" sz="2900" dirty="0" smtClean="0">
                <a:cs typeface="B Homa" panose="00000400000000000000" pitchFamily="2" charset="-78"/>
              </a:rPr>
              <a:t>نیز عامل حیاتی برای کارایی همیشگی برنامه است.</a:t>
            </a:r>
            <a:endParaRPr lang="en-US" sz="2900" dirty="0">
              <a:cs typeface="B Homa" panose="00000400000000000000" pitchFamily="2" charset="-78"/>
            </a:endParaRPr>
          </a:p>
        </p:txBody>
      </p:sp>
    </p:spTree>
    <p:extLst>
      <p:ext uri="{BB962C8B-B14F-4D97-AF65-F5344CB8AC3E}">
        <p14:creationId xmlns:p14="http://schemas.microsoft.com/office/powerpoint/2010/main" val="111404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73667"/>
            <a:ext cx="12191999" cy="6071715"/>
          </a:xfrm>
          <a:prstGeom prst="rect">
            <a:avLst/>
          </a:prstGeom>
        </p:spPr>
      </p:pic>
      <p:sp>
        <p:nvSpPr>
          <p:cNvPr id="8" name="Rectangle 7"/>
          <p:cNvSpPr/>
          <p:nvPr/>
        </p:nvSpPr>
        <p:spPr>
          <a:xfrm>
            <a:off x="616528" y="462102"/>
            <a:ext cx="10958946" cy="2782543"/>
          </a:xfrm>
          <a:prstGeom prst="rect">
            <a:avLst/>
          </a:prstGeom>
          <a:solidFill>
            <a:schemeClr val="lt1">
              <a:alpha val="66000"/>
            </a:schemeClr>
          </a:solidFill>
          <a:ln w="571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9360479" y="185194"/>
            <a:ext cx="2251364" cy="1325563"/>
          </a:xfrm>
        </p:spPr>
        <p:txBody>
          <a:bodyPr/>
          <a:lstStyle/>
          <a:p>
            <a:r>
              <a:rPr lang="fa-IR" dirty="0" smtClean="0">
                <a:solidFill>
                  <a:schemeClr val="bg1"/>
                </a:solidFill>
                <a:cs typeface="B Homa" panose="00000400000000000000" pitchFamily="2" charset="-78"/>
              </a:rPr>
              <a:t>جمع بندی</a:t>
            </a:r>
            <a:endParaRPr lang="en-US" dirty="0">
              <a:solidFill>
                <a:schemeClr val="bg1"/>
              </a:solidFill>
              <a:cs typeface="B Homa" panose="00000400000000000000" pitchFamily="2" charset="-78"/>
            </a:endParaRPr>
          </a:p>
        </p:txBody>
      </p:sp>
      <p:sp>
        <p:nvSpPr>
          <p:cNvPr id="3" name="Content Placeholder 2"/>
          <p:cNvSpPr>
            <a:spLocks noGrp="1"/>
          </p:cNvSpPr>
          <p:nvPr>
            <p:ph idx="1"/>
          </p:nvPr>
        </p:nvSpPr>
        <p:spPr>
          <a:xfrm>
            <a:off x="616528" y="994274"/>
            <a:ext cx="10886209" cy="1635439"/>
          </a:xfrm>
        </p:spPr>
        <p:txBody>
          <a:bodyPr>
            <a:noAutofit/>
          </a:bodyPr>
          <a:lstStyle/>
          <a:p>
            <a:pPr algn="just" rtl="1"/>
            <a:r>
              <a:rPr lang="fa-IR" sz="2200" dirty="0" smtClean="0">
                <a:solidFill>
                  <a:schemeClr val="bg1"/>
                </a:solidFill>
                <a:cs typeface="B Homa" panose="00000400000000000000" pitchFamily="2" charset="-78"/>
              </a:rPr>
              <a:t>سنگاپور طی سه دهه گذشته و با اجرای برنامه توسعه مسکن دولتی به خوبی توانسته است نیاز </a:t>
            </a:r>
            <a:r>
              <a:rPr lang="fa-IR" sz="2200" b="1" dirty="0" smtClean="0">
                <a:solidFill>
                  <a:schemeClr val="bg1"/>
                </a:solidFill>
                <a:cs typeface="B Homa" panose="00000400000000000000" pitchFamily="2" charset="-78"/>
              </a:rPr>
              <a:t>مسکن افراد نیازمند </a:t>
            </a:r>
            <a:r>
              <a:rPr lang="fa-IR" sz="2200" dirty="0" smtClean="0">
                <a:solidFill>
                  <a:schemeClr val="bg1"/>
                </a:solidFill>
                <a:cs typeface="B Homa" panose="00000400000000000000" pitchFamily="2" charset="-78"/>
              </a:rPr>
              <a:t>را پاسخ دهد.</a:t>
            </a:r>
            <a:r>
              <a:rPr lang="en-US" sz="2200" dirty="0" smtClean="0">
                <a:solidFill>
                  <a:schemeClr val="bg1"/>
                </a:solidFill>
                <a:cs typeface="B Homa" panose="00000400000000000000" pitchFamily="2" charset="-78"/>
              </a:rPr>
              <a:t> </a:t>
            </a:r>
            <a:r>
              <a:rPr lang="fa-IR" sz="2200" dirty="0">
                <a:solidFill>
                  <a:schemeClr val="bg1"/>
                </a:solidFill>
                <a:cs typeface="B Homa" panose="00000400000000000000" pitchFamily="2" charset="-78"/>
              </a:rPr>
              <a:t>تامین مسکن مناسب برای اکثریت جمعیت، </a:t>
            </a:r>
            <a:r>
              <a:rPr lang="fa-IR" sz="2200" b="1" dirty="0">
                <a:solidFill>
                  <a:schemeClr val="bg1"/>
                </a:solidFill>
                <a:cs typeface="B Homa" panose="00000400000000000000" pitchFamily="2" charset="-78"/>
              </a:rPr>
              <a:t>همراه با از بین بردن زاغه ها و شرایط نامناسب زندگی، </a:t>
            </a:r>
            <a:r>
              <a:rPr lang="fa-IR" sz="2200" dirty="0">
                <a:solidFill>
                  <a:schemeClr val="bg1"/>
                </a:solidFill>
                <a:cs typeface="B Homa" panose="00000400000000000000" pitchFamily="2" charset="-78"/>
              </a:rPr>
              <a:t>مهم ترین دستاورد این طرح بوده است و به طور کلی توانسته است هنجارهای مطلوب دولت را نیز ازتقا دهد</a:t>
            </a:r>
            <a:r>
              <a:rPr lang="fa-IR" sz="2200" dirty="0" smtClean="0">
                <a:solidFill>
                  <a:schemeClr val="bg1"/>
                </a:solidFill>
                <a:cs typeface="B Homa" panose="00000400000000000000" pitchFamily="2" charset="-78"/>
              </a:rPr>
              <a:t>.</a:t>
            </a:r>
          </a:p>
          <a:p>
            <a:pPr algn="just" rtl="1"/>
            <a:r>
              <a:rPr lang="fa-IR" sz="2200" dirty="0" smtClean="0">
                <a:solidFill>
                  <a:schemeClr val="bg1"/>
                </a:solidFill>
                <a:cs typeface="B Homa" panose="00000400000000000000" pitchFamily="2" charset="-78"/>
              </a:rPr>
              <a:t>طرح توسعه مسکن دولتی در سنگاپور:علاوه بر رفع بحران شدید مسکن به </a:t>
            </a:r>
            <a:r>
              <a:rPr lang="fa-IR" sz="2200" b="1" u="sng" dirty="0" smtClean="0">
                <a:solidFill>
                  <a:schemeClr val="bg1"/>
                </a:solidFill>
                <a:cs typeface="B Homa" panose="00000400000000000000" pitchFamily="2" charset="-78"/>
              </a:rPr>
              <a:t>توسعه ملی </a:t>
            </a:r>
            <a:r>
              <a:rPr lang="fa-IR" sz="2200" dirty="0" smtClean="0">
                <a:solidFill>
                  <a:schemeClr val="bg1"/>
                </a:solidFill>
                <a:cs typeface="B Homa" panose="00000400000000000000" pitchFamily="2" charset="-78"/>
              </a:rPr>
              <a:t>نیز کمک نموده، و با ایجاد </a:t>
            </a:r>
            <a:r>
              <a:rPr lang="fa-IR" sz="2200" b="1" u="sng" dirty="0" smtClean="0">
                <a:solidFill>
                  <a:schemeClr val="bg1"/>
                </a:solidFill>
                <a:cs typeface="B Homa" panose="00000400000000000000" pitchFamily="2" charset="-78"/>
              </a:rPr>
              <a:t>یکپارچگی اجتماعی </a:t>
            </a:r>
            <a:r>
              <a:rPr lang="fa-IR" sz="2200" dirty="0" smtClean="0">
                <a:solidFill>
                  <a:schemeClr val="bg1"/>
                </a:solidFill>
                <a:cs typeface="B Homa" panose="00000400000000000000" pitchFamily="2" charset="-78"/>
              </a:rPr>
              <a:t>به </a:t>
            </a:r>
            <a:r>
              <a:rPr lang="fa-IR" sz="2200" b="1" u="sng" dirty="0" smtClean="0">
                <a:solidFill>
                  <a:schemeClr val="bg1"/>
                </a:solidFill>
                <a:cs typeface="B Homa" panose="00000400000000000000" pitchFamily="2" charset="-78"/>
              </a:rPr>
              <a:t>تقویت مشروعیت سیاسی دولت </a:t>
            </a:r>
            <a:r>
              <a:rPr lang="fa-IR" sz="2200" dirty="0" smtClean="0">
                <a:solidFill>
                  <a:schemeClr val="bg1"/>
                </a:solidFill>
                <a:cs typeface="B Homa" panose="00000400000000000000" pitchFamily="2" charset="-78"/>
              </a:rPr>
              <a:t>منجر شده است. </a:t>
            </a:r>
            <a:endParaRPr lang="en-US" sz="2200" dirty="0" smtClean="0">
              <a:solidFill>
                <a:schemeClr val="bg1"/>
              </a:solidFill>
              <a:cs typeface="B Homa" panose="00000400000000000000" pitchFamily="2" charset="-78"/>
            </a:endParaRPr>
          </a:p>
        </p:txBody>
      </p:sp>
      <p:sp>
        <p:nvSpPr>
          <p:cNvPr id="7" name="TextBox 6"/>
          <p:cNvSpPr txBox="1"/>
          <p:nvPr/>
        </p:nvSpPr>
        <p:spPr>
          <a:xfrm>
            <a:off x="1006838" y="970867"/>
            <a:ext cx="10178323" cy="2462213"/>
          </a:xfrm>
          <a:prstGeom prst="rect">
            <a:avLst/>
          </a:prstGeom>
          <a:noFill/>
        </p:spPr>
        <p:txBody>
          <a:bodyPr wrap="square" rtlCol="0">
            <a:spAutoFit/>
          </a:bodyPr>
          <a:lstStyle/>
          <a:p>
            <a:pPr algn="just" rtl="1"/>
            <a:r>
              <a:rPr lang="fa-IR" sz="2200" b="1" dirty="0">
                <a:solidFill>
                  <a:srgbClr val="C00000"/>
                </a:solidFill>
                <a:cs typeface="B Homa" panose="00000400000000000000" pitchFamily="2" charset="-78"/>
              </a:rPr>
              <a:t>این طرح ثابت کرد که برنامه ریزی مستقیم و جامع برای ساخت مسکن دولتی هم از نظر ایده و هم از نظر مالی قابل اجراست</a:t>
            </a:r>
            <a:r>
              <a:rPr lang="fa-IR" sz="2200" b="1" dirty="0" smtClean="0">
                <a:solidFill>
                  <a:srgbClr val="C00000"/>
                </a:solidFill>
                <a:cs typeface="B Homa" panose="00000400000000000000" pitchFamily="2" charset="-78"/>
              </a:rPr>
              <a:t>.</a:t>
            </a:r>
          </a:p>
          <a:p>
            <a:pPr algn="just" rtl="1"/>
            <a:endParaRPr lang="fa-IR" sz="2200" dirty="0" smtClean="0">
              <a:solidFill>
                <a:schemeClr val="bg1"/>
              </a:solidFill>
              <a:cs typeface="B Homa" panose="00000400000000000000" pitchFamily="2" charset="-78"/>
            </a:endParaRPr>
          </a:p>
          <a:p>
            <a:pPr algn="just" rtl="1"/>
            <a:r>
              <a:rPr lang="fa-IR" sz="2200" dirty="0" smtClean="0">
                <a:solidFill>
                  <a:schemeClr val="bg1"/>
                </a:solidFill>
                <a:cs typeface="B Homa" panose="00000400000000000000" pitchFamily="2" charset="-78"/>
              </a:rPr>
              <a:t>این </a:t>
            </a:r>
            <a:r>
              <a:rPr lang="fa-IR" sz="2200" dirty="0">
                <a:solidFill>
                  <a:schemeClr val="bg1"/>
                </a:solidFill>
                <a:cs typeface="B Homa" panose="00000400000000000000" pitchFamily="2" charset="-78"/>
              </a:rPr>
              <a:t>دستاورد تصادفی نبوده و ناشی از </a:t>
            </a:r>
            <a:r>
              <a:rPr lang="fa-IR" sz="2200" b="1" u="sng" dirty="0">
                <a:solidFill>
                  <a:schemeClr val="bg1"/>
                </a:solidFill>
                <a:cs typeface="B Homa" panose="00000400000000000000" pitchFamily="2" charset="-78"/>
              </a:rPr>
              <a:t>تعهد دولت </a:t>
            </a:r>
            <a:r>
              <a:rPr lang="fa-IR" sz="2200" dirty="0">
                <a:solidFill>
                  <a:schemeClr val="bg1"/>
                </a:solidFill>
                <a:cs typeface="B Homa" panose="00000400000000000000" pitchFamily="2" charset="-78"/>
              </a:rPr>
              <a:t>است. از شروع طرح، دولت منابع عظیمی را در مسکن دولتی سرمایه</a:t>
            </a:r>
            <a:r>
              <a:rPr lang="en-US" sz="2200" dirty="0">
                <a:solidFill>
                  <a:schemeClr val="bg1"/>
                </a:solidFill>
                <a:cs typeface="B Homa" panose="00000400000000000000" pitchFamily="2" charset="-78"/>
              </a:rPr>
              <a:t> </a:t>
            </a:r>
            <a:r>
              <a:rPr lang="fa-IR" sz="2200" dirty="0">
                <a:solidFill>
                  <a:schemeClr val="bg1"/>
                </a:solidFill>
                <a:cs typeface="B Homa" panose="00000400000000000000" pitchFamily="2" charset="-78"/>
              </a:rPr>
              <a:t>گذاری کرده و سیاست</a:t>
            </a:r>
            <a:r>
              <a:rPr lang="en-US" sz="2200" dirty="0">
                <a:solidFill>
                  <a:schemeClr val="bg1"/>
                </a:solidFill>
                <a:cs typeface="B Homa" panose="00000400000000000000" pitchFamily="2" charset="-78"/>
              </a:rPr>
              <a:t> </a:t>
            </a:r>
            <a:r>
              <a:rPr lang="fa-IR" sz="2200" dirty="0">
                <a:solidFill>
                  <a:schemeClr val="bg1"/>
                </a:solidFill>
                <a:cs typeface="B Homa" panose="00000400000000000000" pitchFamily="2" charset="-78"/>
              </a:rPr>
              <a:t>های مسکن را همگام با رشد شهری تدوین نمود. </a:t>
            </a:r>
            <a:r>
              <a:rPr lang="fa-IR" sz="2200" b="1" u="sng" dirty="0">
                <a:solidFill>
                  <a:schemeClr val="bg1"/>
                </a:solidFill>
                <a:cs typeface="B Homa" panose="00000400000000000000" pitchFamily="2" charset="-78"/>
              </a:rPr>
              <a:t>ساختمانهای مسکونی دولتی به نمادی از کارایی دولت و توانایی اش در عمل به وعده ها تبدیل شده اند.</a:t>
            </a:r>
            <a:r>
              <a:rPr lang="fa-IR" sz="2200" dirty="0">
                <a:solidFill>
                  <a:schemeClr val="bg1"/>
                </a:solidFill>
                <a:cs typeface="B Homa" panose="00000400000000000000" pitchFamily="2" charset="-78"/>
              </a:rPr>
              <a:t> </a:t>
            </a:r>
            <a:endParaRPr lang="en-US" sz="2200" dirty="0">
              <a:solidFill>
                <a:schemeClr val="bg1"/>
              </a:solidFill>
              <a:cs typeface="B Homa" panose="00000400000000000000" pitchFamily="2" charset="-78"/>
            </a:endParaRPr>
          </a:p>
          <a:p>
            <a:endParaRPr lang="en-US" sz="2200" dirty="0">
              <a:solidFill>
                <a:schemeClr val="bg1"/>
              </a:solidFill>
            </a:endParaRPr>
          </a:p>
        </p:txBody>
      </p:sp>
    </p:spTree>
    <p:extLst>
      <p:ext uri="{BB962C8B-B14F-4D97-AF65-F5344CB8AC3E}">
        <p14:creationId xmlns:p14="http://schemas.microsoft.com/office/powerpoint/2010/main" val="243339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
                                            <p:txEl>
                                              <p:pRg st="1" end="1"/>
                                            </p:txEl>
                                          </p:spTgt>
                                        </p:tgtEl>
                                      </p:cBhvr>
                                    </p:animEffect>
                                    <p:set>
                                      <p:cBhvr>
                                        <p:cTn id="2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96704" y="438423"/>
            <a:ext cx="2415686" cy="792261"/>
          </a:xfrm>
        </p:spPr>
        <p:style>
          <a:lnRef idx="2">
            <a:schemeClr val="dk1"/>
          </a:lnRef>
          <a:fillRef idx="1">
            <a:schemeClr val="lt1"/>
          </a:fillRef>
          <a:effectRef idx="0">
            <a:schemeClr val="dk1"/>
          </a:effectRef>
          <a:fontRef idx="minor">
            <a:schemeClr val="dk1"/>
          </a:fontRef>
        </p:style>
        <p:txBody>
          <a:bodyPr>
            <a:normAutofit/>
          </a:bodyPr>
          <a:lstStyle/>
          <a:p>
            <a:pPr algn="ctr"/>
            <a:r>
              <a:rPr lang="fa-IR" b="1" dirty="0" smtClean="0">
                <a:cs typeface="B Homa" panose="00000400000000000000" pitchFamily="2" charset="-78"/>
              </a:rPr>
              <a:t>فرآیند کاری</a:t>
            </a:r>
            <a:endParaRPr lang="en-US" b="1" dirty="0">
              <a:cs typeface="B Homa" panose="00000400000000000000" pitchFamily="2" charset="-78"/>
            </a:endParaRPr>
          </a:p>
        </p:txBody>
      </p:sp>
      <p:sp>
        <p:nvSpPr>
          <p:cNvPr id="15" name="Rectangle 14"/>
          <p:cNvSpPr/>
          <p:nvPr/>
        </p:nvSpPr>
        <p:spPr>
          <a:xfrm>
            <a:off x="211016" y="193964"/>
            <a:ext cx="11676184" cy="6474122"/>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Diagram 4"/>
          <p:cNvGraphicFramePr/>
          <p:nvPr>
            <p:extLst>
              <p:ext uri="{D42A27DB-BD31-4B8C-83A1-F6EECF244321}">
                <p14:modId xmlns:p14="http://schemas.microsoft.com/office/powerpoint/2010/main" val="3939580812"/>
              </p:ext>
            </p:extLst>
          </p:nvPr>
        </p:nvGraphicFramePr>
        <p:xfrm>
          <a:off x="2276547" y="843921"/>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8796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4771255" cy="6858000"/>
          </a:xfrm>
          <a:prstGeom prst="rect">
            <a:avLst/>
          </a:prstGeom>
        </p:spPr>
      </p:pic>
      <p:sp>
        <p:nvSpPr>
          <p:cNvPr id="5" name="TextBox 4"/>
          <p:cNvSpPr txBox="1"/>
          <p:nvPr/>
        </p:nvSpPr>
        <p:spPr>
          <a:xfrm>
            <a:off x="4905725" y="305726"/>
            <a:ext cx="7042205" cy="3970318"/>
          </a:xfrm>
          <a:prstGeom prst="rect">
            <a:avLst/>
          </a:prstGeom>
          <a:noFill/>
        </p:spPr>
        <p:txBody>
          <a:bodyPr wrap="square" rtlCol="0">
            <a:spAutoFit/>
          </a:bodyPr>
          <a:lstStyle/>
          <a:p>
            <a:pPr algn="just" rtl="1"/>
            <a:r>
              <a:rPr lang="fa-IR" sz="2800" b="1" dirty="0">
                <a:cs typeface="B Homa" panose="00000400000000000000" pitchFamily="2" charset="-78"/>
              </a:rPr>
              <a:t>چهار ببر آسیایی</a:t>
            </a:r>
            <a:r>
              <a:rPr lang="fa-IR" sz="2800" dirty="0">
                <a:cs typeface="B Homa" panose="00000400000000000000" pitchFamily="2" charset="-78"/>
              </a:rPr>
              <a:t> یا </a:t>
            </a:r>
            <a:r>
              <a:rPr lang="fa-IR" sz="2800" b="1" dirty="0" smtClean="0">
                <a:cs typeface="B Homa" panose="00000400000000000000" pitchFamily="2" charset="-78"/>
              </a:rPr>
              <a:t>اژدهای </a:t>
            </a:r>
            <a:r>
              <a:rPr lang="fa-IR" sz="2800" b="1" dirty="0">
                <a:cs typeface="B Homa" panose="00000400000000000000" pitchFamily="2" charset="-78"/>
              </a:rPr>
              <a:t>آسیایی</a:t>
            </a:r>
            <a:r>
              <a:rPr lang="fa-IR" sz="2800" dirty="0">
                <a:cs typeface="B Homa" panose="00000400000000000000" pitchFamily="2" charset="-78"/>
              </a:rPr>
              <a:t> لفظی ست که برای اشاره به اقتصادهای بسیار توسعه </a:t>
            </a:r>
            <a:r>
              <a:rPr lang="fa-IR" sz="2800" dirty="0" smtClean="0">
                <a:cs typeface="B Homa" panose="00000400000000000000" pitchFamily="2" charset="-78"/>
              </a:rPr>
              <a:t>یافته </a:t>
            </a:r>
            <a:r>
              <a:rPr lang="fa-IR" sz="2800" b="1" u="sng" dirty="0" smtClean="0">
                <a:solidFill>
                  <a:srgbClr val="FF0000"/>
                </a:solidFill>
                <a:cs typeface="B Homa" panose="00000400000000000000" pitchFamily="2" charset="-78"/>
              </a:rPr>
              <a:t>هنگ</a:t>
            </a:r>
            <a:r>
              <a:rPr lang="en-US" sz="2800" b="1" u="sng" dirty="0" smtClean="0">
                <a:solidFill>
                  <a:srgbClr val="FF0000"/>
                </a:solidFill>
                <a:cs typeface="B Homa" panose="00000400000000000000" pitchFamily="2" charset="-78"/>
              </a:rPr>
              <a:t> </a:t>
            </a:r>
            <a:r>
              <a:rPr lang="fa-IR" sz="2800" b="1" u="sng" dirty="0" smtClean="0">
                <a:solidFill>
                  <a:srgbClr val="FF0000"/>
                </a:solidFill>
                <a:cs typeface="B Homa" panose="00000400000000000000" pitchFamily="2" charset="-78"/>
              </a:rPr>
              <a:t>کنگ، کره جنوبی، سنگاپور</a:t>
            </a:r>
            <a:r>
              <a:rPr lang="fa-IR" sz="2800" b="1" u="sng" dirty="0">
                <a:solidFill>
                  <a:srgbClr val="FF0000"/>
                </a:solidFill>
                <a:cs typeface="B Homa" panose="00000400000000000000" pitchFamily="2" charset="-78"/>
              </a:rPr>
              <a:t> و </a:t>
            </a:r>
            <a:r>
              <a:rPr lang="fa-IR" sz="2800" b="1" u="sng" dirty="0" smtClean="0">
                <a:solidFill>
                  <a:srgbClr val="FF0000"/>
                </a:solidFill>
                <a:cs typeface="B Homa" panose="00000400000000000000" pitchFamily="2" charset="-78"/>
              </a:rPr>
              <a:t>تایوان</a:t>
            </a:r>
            <a:r>
              <a:rPr lang="en-US" sz="2800" b="1" u="sng" dirty="0">
                <a:solidFill>
                  <a:srgbClr val="FF0000"/>
                </a:solidFill>
                <a:cs typeface="B Homa" panose="00000400000000000000" pitchFamily="2" charset="-78"/>
              </a:rPr>
              <a:t> </a:t>
            </a:r>
            <a:r>
              <a:rPr lang="fa-IR" sz="2800" dirty="0" smtClean="0">
                <a:cs typeface="B Homa" panose="00000400000000000000" pitchFamily="2" charset="-78"/>
              </a:rPr>
              <a:t>به </a:t>
            </a:r>
            <a:r>
              <a:rPr lang="fa-IR" sz="2800" dirty="0">
                <a:cs typeface="B Homa" panose="00000400000000000000" pitchFamily="2" charset="-78"/>
              </a:rPr>
              <a:t>کار می‌رود. این کشورها و مناطق به دلیل داشتن رشد استثنائاً بالا و صنعتی شدن سریع بین اوایل دهه ۱۹۶۰ و دهه ۱۹۹۰ مشهورند. تا قرن بیست و یکم، هر چهار تا به اقتصادهایی پیشرفته و با درآمد بالا تبدیل شده‌اند، در زمینه‌های منفعت رقابتی تخصص یافتند. </a:t>
            </a:r>
            <a:r>
              <a:rPr lang="fa-IR" sz="2800" dirty="0" smtClean="0">
                <a:cs typeface="B Homa" panose="00000400000000000000" pitchFamily="2" charset="-78"/>
              </a:rPr>
              <a:t>داستانهای </a:t>
            </a:r>
            <a:r>
              <a:rPr lang="fa-IR" sz="2800" dirty="0">
                <a:cs typeface="B Homa" panose="00000400000000000000" pitchFamily="2" charset="-78"/>
              </a:rPr>
              <a:t>موفقیت اقتصادی آنها برای بسیاری دول در حال توسعه چون مدلی استفاده می‌شود.</a:t>
            </a:r>
          </a:p>
        </p:txBody>
      </p:sp>
      <p:sp>
        <p:nvSpPr>
          <p:cNvPr id="2" name="TextBox 1"/>
          <p:cNvSpPr txBox="1"/>
          <p:nvPr/>
        </p:nvSpPr>
        <p:spPr>
          <a:xfrm>
            <a:off x="4905725" y="4538980"/>
            <a:ext cx="7042205" cy="1384995"/>
          </a:xfrm>
          <a:prstGeom prst="rect">
            <a:avLst/>
          </a:prstGeom>
          <a:noFill/>
        </p:spPr>
        <p:txBody>
          <a:bodyPr wrap="square" rtlCol="0">
            <a:spAutoFit/>
          </a:bodyPr>
          <a:lstStyle/>
          <a:p>
            <a:pPr algn="just" rtl="1"/>
            <a:r>
              <a:rPr lang="fa-IR" sz="2800" dirty="0" smtClean="0">
                <a:cs typeface="B Homa" panose="00000400000000000000" pitchFamily="2" charset="-78"/>
              </a:rPr>
              <a:t>ویژگی مشترک کشورهای موسوم به ببرهای آسیا:</a:t>
            </a:r>
          </a:p>
          <a:p>
            <a:pPr algn="just" rtl="1"/>
            <a:r>
              <a:rPr lang="fa-IR" sz="2800" b="1" dirty="0" smtClean="0">
                <a:cs typeface="B Homa" panose="00000400000000000000" pitchFamily="2" charset="-78"/>
              </a:rPr>
              <a:t>دخالت حداقلی دولت مرکزی بدون وجود کلیسا و مداخله نکردن دولت در بازار بدون لیبرالیسم اقتصادی</a:t>
            </a:r>
          </a:p>
        </p:txBody>
      </p:sp>
      <p:sp>
        <p:nvSpPr>
          <p:cNvPr id="3" name="TextBox 2"/>
          <p:cNvSpPr txBox="1"/>
          <p:nvPr/>
        </p:nvSpPr>
        <p:spPr>
          <a:xfrm>
            <a:off x="4905724" y="1598388"/>
            <a:ext cx="7042205" cy="2677656"/>
          </a:xfrm>
          <a:prstGeom prst="rect">
            <a:avLst/>
          </a:prstGeom>
          <a:noFill/>
        </p:spPr>
        <p:txBody>
          <a:bodyPr wrap="square" rtlCol="0">
            <a:spAutoFit/>
          </a:bodyPr>
          <a:lstStyle/>
          <a:p>
            <a:pPr algn="just" rtl="1"/>
            <a:r>
              <a:rPr lang="fa-IR" sz="2800" dirty="0" smtClean="0">
                <a:cs typeface="B Homa" panose="00000400000000000000" pitchFamily="2" charset="-78"/>
              </a:rPr>
              <a:t>دولت های برنامه محور: (دولت- توسعه)</a:t>
            </a:r>
          </a:p>
          <a:p>
            <a:pPr algn="just" rtl="1"/>
            <a:r>
              <a:rPr lang="fa-IR" sz="2800" dirty="0" smtClean="0">
                <a:cs typeface="B Homa" panose="00000400000000000000" pitchFamily="2" charset="-78"/>
              </a:rPr>
              <a:t>1- این دولت ها نظام مناسبی به صورت </a:t>
            </a:r>
            <a:r>
              <a:rPr lang="fa-IR" sz="2800" b="1" dirty="0" smtClean="0">
                <a:cs typeface="B Homa" panose="00000400000000000000" pitchFamily="2" charset="-78"/>
              </a:rPr>
              <a:t>طرح های پنج ساله </a:t>
            </a:r>
            <a:r>
              <a:rPr lang="fa-IR" sz="2800" dirty="0" smtClean="0">
                <a:cs typeface="B Homa" panose="00000400000000000000" pitchFamily="2" charset="-78"/>
              </a:rPr>
              <a:t>تدوین کرده اند که اهداف و چگونگی تخصیص منابع را برای دستیابی به رشد مورد نظر در بردارد.</a:t>
            </a:r>
            <a:endParaRPr lang="en-US" sz="2800" dirty="0" smtClean="0">
              <a:cs typeface="B Homa" panose="00000400000000000000" pitchFamily="2" charset="-78"/>
            </a:endParaRPr>
          </a:p>
          <a:p>
            <a:pPr algn="just" rtl="1"/>
            <a:r>
              <a:rPr lang="fa-IR" sz="2800" dirty="0" smtClean="0">
                <a:cs typeface="B Homa" panose="00000400000000000000" pitchFamily="2" charset="-78"/>
              </a:rPr>
              <a:t> 2- این طرح ها بر اساس </a:t>
            </a:r>
            <a:r>
              <a:rPr lang="fa-IR" sz="2800" b="1" dirty="0" smtClean="0">
                <a:cs typeface="B Homa" panose="00000400000000000000" pitchFamily="2" charset="-78"/>
              </a:rPr>
              <a:t>ملاحظات واقع گرایانه و نه ایدئولوژیک </a:t>
            </a:r>
            <a:r>
              <a:rPr lang="fa-IR" sz="2800" dirty="0" smtClean="0">
                <a:cs typeface="B Homa" panose="00000400000000000000" pitchFamily="2" charset="-78"/>
              </a:rPr>
              <a:t>درباره دولت و بازار تدوین شده اند.</a:t>
            </a:r>
            <a:endParaRPr lang="en-US" sz="2800" dirty="0">
              <a:cs typeface="B Homa" panose="00000400000000000000" pitchFamily="2" charset="-78"/>
            </a:endParaRPr>
          </a:p>
        </p:txBody>
      </p:sp>
    </p:spTree>
    <p:extLst>
      <p:ext uri="{BB962C8B-B14F-4D97-AF65-F5344CB8AC3E}">
        <p14:creationId xmlns:p14="http://schemas.microsoft.com/office/powerpoint/2010/main" val="2688942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077" y="1063335"/>
            <a:ext cx="10307344" cy="5494627"/>
          </a:xfrm>
          <a:prstGeom prst="rect">
            <a:avLst/>
          </a:prstGeom>
          <a:ln w="76200">
            <a:solidFill>
              <a:schemeClr val="tx1"/>
            </a:solidFill>
          </a:ln>
        </p:spPr>
      </p:pic>
      <p:sp>
        <p:nvSpPr>
          <p:cNvPr id="37" name="Rectangle 36"/>
          <p:cNvSpPr/>
          <p:nvPr/>
        </p:nvSpPr>
        <p:spPr>
          <a:xfrm>
            <a:off x="4572751" y="47018"/>
            <a:ext cx="2512227" cy="673418"/>
          </a:xfrm>
          <a:prstGeom prst="rect">
            <a:avLst/>
          </a:prstGeom>
          <a:noFill/>
          <a:ln>
            <a:solidFill>
              <a:schemeClr val="tx2">
                <a:lumMod val="90000"/>
                <a:lumOff val="1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dirty="0"/>
          </a:p>
        </p:txBody>
      </p:sp>
      <p:sp>
        <p:nvSpPr>
          <p:cNvPr id="38" name="Rectangle 37"/>
          <p:cNvSpPr/>
          <p:nvPr/>
        </p:nvSpPr>
        <p:spPr>
          <a:xfrm>
            <a:off x="4790759" y="124577"/>
            <a:ext cx="2076209" cy="523220"/>
          </a:xfrm>
          <a:prstGeom prst="rect">
            <a:avLst/>
          </a:prstGeom>
        </p:spPr>
        <p:txBody>
          <a:bodyPr wrap="none">
            <a:spAutoFit/>
          </a:bodyPr>
          <a:lstStyle/>
          <a:p>
            <a:pPr algn="ctr" rtl="1"/>
            <a:r>
              <a:rPr lang="fa-IR" sz="2800" dirty="0" smtClean="0">
                <a:cs typeface="B Titr" panose="00000700000000000000" pitchFamily="2" charset="-78"/>
              </a:rPr>
              <a:t>معرفی سنگاپور</a:t>
            </a:r>
            <a:endParaRPr lang="en-US" sz="2800" dirty="0"/>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49437" t="20477" r="10506" b="19648"/>
          <a:stretch/>
        </p:blipFill>
        <p:spPr>
          <a:xfrm>
            <a:off x="6843713" y="2467623"/>
            <a:ext cx="4029076" cy="2686050"/>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r="50659"/>
          <a:stretch/>
        </p:blipFill>
        <p:spPr>
          <a:xfrm>
            <a:off x="1880752" y="1567625"/>
            <a:ext cx="4962961" cy="4486046"/>
          </a:xfrm>
          <a:prstGeom prst="rect">
            <a:avLst/>
          </a:prstGeom>
        </p:spPr>
      </p:pic>
      <p:sp>
        <p:nvSpPr>
          <p:cNvPr id="8" name="Content Placeholder 2"/>
          <p:cNvSpPr txBox="1">
            <a:spLocks/>
          </p:cNvSpPr>
          <p:nvPr/>
        </p:nvSpPr>
        <p:spPr>
          <a:xfrm>
            <a:off x="-4414837" y="2467623"/>
            <a:ext cx="4414837" cy="3622167"/>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lgn="just" rtl="1"/>
            <a:endParaRPr lang="fa-IR" dirty="0" smtClean="0"/>
          </a:p>
        </p:txBody>
      </p:sp>
      <p:sp>
        <p:nvSpPr>
          <p:cNvPr id="9" name="TextBox 8"/>
          <p:cNvSpPr txBox="1"/>
          <p:nvPr/>
        </p:nvSpPr>
        <p:spPr>
          <a:xfrm>
            <a:off x="12319819" y="4938685"/>
            <a:ext cx="4292608" cy="1754326"/>
          </a:xfrm>
          <a:prstGeom prst="rect">
            <a:avLst/>
          </a:prstGeom>
          <a:noFill/>
        </p:spPr>
        <p:txBody>
          <a:bodyPr wrap="square" rtlCol="0">
            <a:spAutoFit/>
          </a:bodyPr>
          <a:lstStyle/>
          <a:p>
            <a:pPr algn="just" rtl="1"/>
            <a:r>
              <a:rPr lang="fa-IR" dirty="0"/>
              <a:t> سنگاپور از لحاظ ذخایر معدنی کشوری فقیر است، اما </a:t>
            </a:r>
            <a:r>
              <a:rPr lang="fa-IR" dirty="0">
                <a:hlinkClick r:id="rId5" tooltip="اقتصاد"/>
              </a:rPr>
              <a:t>اقتصاد</a:t>
            </a:r>
            <a:r>
              <a:rPr lang="fa-IR" dirty="0"/>
              <a:t> آن که متکی بر بخش خدمات و صنعت است، رشد و شکوفایی فراوانی داشته و این کشور را به یکی از ثروتمندترین </a:t>
            </a:r>
            <a:r>
              <a:rPr lang="fa-IR" dirty="0" smtClean="0"/>
              <a:t>مناطق </a:t>
            </a:r>
            <a:r>
              <a:rPr lang="fa-IR" dirty="0"/>
              <a:t>دنیا تبدیل کرده‌است. به نحوی که هم‌اکنون چهارمین مرکز اقتصادی بزرگ دنیا و سومین مرکز بزرگ پالایش نفت در دنیا به‌شمار می‌آید.</a:t>
            </a:r>
            <a:endParaRPr lang="en-US" dirty="0"/>
          </a:p>
        </p:txBody>
      </p:sp>
    </p:spTree>
    <p:extLst>
      <p:ext uri="{BB962C8B-B14F-4D97-AF65-F5344CB8AC3E}">
        <p14:creationId xmlns:p14="http://schemas.microsoft.com/office/powerpoint/2010/main" val="410534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4930" y="93502"/>
            <a:ext cx="5172941" cy="1325563"/>
          </a:xfrm>
        </p:spPr>
        <p:txBody>
          <a:bodyPr/>
          <a:lstStyle/>
          <a:p>
            <a:r>
              <a:rPr lang="fa-IR" dirty="0"/>
              <a:t>مشکل مسکن در سنگاپور</a:t>
            </a:r>
            <a:endParaRPr lang="en-US" dirty="0"/>
          </a:p>
        </p:txBody>
      </p:sp>
      <p:sp>
        <p:nvSpPr>
          <p:cNvPr id="3" name="Content Placeholder 2"/>
          <p:cNvSpPr>
            <a:spLocks noGrp="1"/>
          </p:cNvSpPr>
          <p:nvPr>
            <p:ph idx="1"/>
          </p:nvPr>
        </p:nvSpPr>
        <p:spPr>
          <a:xfrm>
            <a:off x="3615898" y="2280435"/>
            <a:ext cx="7889147" cy="918156"/>
          </a:xfrm>
        </p:spPr>
        <p:txBody>
          <a:bodyPr>
            <a:normAutofit/>
          </a:bodyPr>
          <a:lstStyle/>
          <a:p>
            <a:pPr marL="0" indent="0" algn="just" rtl="1">
              <a:buNone/>
            </a:pPr>
            <a:r>
              <a:rPr lang="fa-IR" dirty="0" smtClean="0">
                <a:cs typeface="B Homa" panose="00000400000000000000" pitchFamily="2" charset="-78"/>
              </a:rPr>
              <a:t>-</a:t>
            </a:r>
            <a:r>
              <a:rPr lang="fa-IR" b="1" u="sng" dirty="0" smtClean="0">
                <a:solidFill>
                  <a:srgbClr val="FF0000"/>
                </a:solidFill>
                <a:cs typeface="B Homa" panose="00000400000000000000" pitchFamily="2" charset="-78"/>
              </a:rPr>
              <a:t>مسکن کافی </a:t>
            </a:r>
            <a:r>
              <a:rPr lang="fa-IR" dirty="0" smtClean="0">
                <a:cs typeface="B Homa" panose="00000400000000000000" pitchFamily="2" charset="-78"/>
              </a:rPr>
              <a:t>برای تامین نیازهای جمعیت روز افزون شهرها وجود ندارد.</a:t>
            </a:r>
          </a:p>
        </p:txBody>
      </p:sp>
      <p:pic>
        <p:nvPicPr>
          <p:cNvPr id="4" name="Picture 3"/>
          <p:cNvPicPr>
            <a:picLocks noChangeAspect="1"/>
          </p:cNvPicPr>
          <p:nvPr/>
        </p:nvPicPr>
        <p:blipFill>
          <a:blip r:embed="rId3"/>
          <a:stretch>
            <a:fillRect/>
          </a:stretch>
        </p:blipFill>
        <p:spPr>
          <a:xfrm>
            <a:off x="794478" y="4522555"/>
            <a:ext cx="2619375" cy="1743075"/>
          </a:xfrm>
          <a:prstGeom prst="rect">
            <a:avLst/>
          </a:prstGeom>
        </p:spPr>
      </p:pic>
      <p:pic>
        <p:nvPicPr>
          <p:cNvPr id="5" name="Picture 4"/>
          <p:cNvPicPr>
            <a:picLocks noChangeAspect="1"/>
          </p:cNvPicPr>
          <p:nvPr/>
        </p:nvPicPr>
        <p:blipFill>
          <a:blip r:embed="rId4"/>
          <a:stretch>
            <a:fillRect/>
          </a:stretch>
        </p:blipFill>
        <p:spPr>
          <a:xfrm>
            <a:off x="794478" y="522274"/>
            <a:ext cx="2581275" cy="1771650"/>
          </a:xfrm>
          <a:prstGeom prst="rect">
            <a:avLst/>
          </a:prstGeom>
        </p:spPr>
      </p:pic>
      <p:pic>
        <p:nvPicPr>
          <p:cNvPr id="6" name="Picture 5"/>
          <p:cNvPicPr>
            <a:picLocks noChangeAspect="1"/>
          </p:cNvPicPr>
          <p:nvPr/>
        </p:nvPicPr>
        <p:blipFill>
          <a:blip r:embed="rId5"/>
          <a:stretch>
            <a:fillRect/>
          </a:stretch>
        </p:blipFill>
        <p:spPr>
          <a:xfrm>
            <a:off x="794478" y="2536702"/>
            <a:ext cx="2619375" cy="1743075"/>
          </a:xfrm>
          <a:prstGeom prst="rect">
            <a:avLst/>
          </a:prstGeom>
        </p:spPr>
      </p:pic>
      <p:sp>
        <p:nvSpPr>
          <p:cNvPr id="8" name="TextBox 7"/>
          <p:cNvSpPr txBox="1"/>
          <p:nvPr/>
        </p:nvSpPr>
        <p:spPr>
          <a:xfrm>
            <a:off x="6872748" y="5928852"/>
            <a:ext cx="184731" cy="369332"/>
          </a:xfrm>
          <a:prstGeom prst="rect">
            <a:avLst/>
          </a:prstGeom>
          <a:noFill/>
        </p:spPr>
        <p:txBody>
          <a:bodyPr wrap="none" rtlCol="0">
            <a:spAutoFit/>
          </a:bodyPr>
          <a:lstStyle/>
          <a:p>
            <a:endParaRPr lang="en-US" dirty="0"/>
          </a:p>
        </p:txBody>
      </p:sp>
      <p:sp>
        <p:nvSpPr>
          <p:cNvPr id="9" name="TextBox 8"/>
          <p:cNvSpPr txBox="1"/>
          <p:nvPr/>
        </p:nvSpPr>
        <p:spPr>
          <a:xfrm>
            <a:off x="3680552" y="4880635"/>
            <a:ext cx="7889147"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rtl="1"/>
            <a:r>
              <a:rPr lang="fa-IR" sz="2800" dirty="0">
                <a:solidFill>
                  <a:schemeClr val="bg1"/>
                </a:solidFill>
                <a:cs typeface="B Homa" panose="00000400000000000000" pitchFamily="2" charset="-78"/>
              </a:rPr>
              <a:t>به روشنی پیداست که </a:t>
            </a:r>
            <a:r>
              <a:rPr lang="fa-IR" sz="2800" b="1" dirty="0">
                <a:solidFill>
                  <a:schemeClr val="bg1"/>
                </a:solidFill>
                <a:cs typeface="B Homa" panose="00000400000000000000" pitchFamily="2" charset="-78"/>
              </a:rPr>
              <a:t>دولت باید در چنین شرایطی در بازار مسکن مداخله کرده </a:t>
            </a:r>
            <a:r>
              <a:rPr lang="fa-IR" sz="2800" dirty="0">
                <a:solidFill>
                  <a:schemeClr val="bg1"/>
                </a:solidFill>
                <a:cs typeface="B Homa" panose="00000400000000000000" pitchFamily="2" charset="-78"/>
              </a:rPr>
              <a:t>و راه حلی برای تامین مسکن در چهارچوب توانایی مالی افراد کم درآمد ارائه نماید. </a:t>
            </a:r>
            <a:endParaRPr lang="en-US" sz="2800" dirty="0">
              <a:solidFill>
                <a:schemeClr val="bg1"/>
              </a:solidFill>
              <a:cs typeface="B Homa" panose="00000400000000000000" pitchFamily="2" charset="-78"/>
            </a:endParaRPr>
          </a:p>
        </p:txBody>
      </p:sp>
      <p:sp>
        <p:nvSpPr>
          <p:cNvPr id="10" name="TextBox 9"/>
          <p:cNvSpPr txBox="1"/>
          <p:nvPr/>
        </p:nvSpPr>
        <p:spPr>
          <a:xfrm>
            <a:off x="3680552" y="1066705"/>
            <a:ext cx="7824493" cy="954107"/>
          </a:xfrm>
          <a:prstGeom prst="rect">
            <a:avLst/>
          </a:prstGeom>
          <a:noFill/>
        </p:spPr>
        <p:txBody>
          <a:bodyPr wrap="square" rtlCol="0">
            <a:spAutoFit/>
          </a:bodyPr>
          <a:lstStyle/>
          <a:p>
            <a:pPr algn="just" rtl="1"/>
            <a:r>
              <a:rPr lang="fa-IR" sz="2800" dirty="0">
                <a:cs typeface="B Homa" panose="00000400000000000000" pitchFamily="2" charset="-78"/>
              </a:rPr>
              <a:t>مشکل مسکن در سنگاپور نیز مثل سایر شهرهای واقع در کشورهای در حال توسعه </a:t>
            </a:r>
            <a:r>
              <a:rPr lang="fa-IR" sz="2800" b="1" dirty="0">
                <a:cs typeface="B Homa" panose="00000400000000000000" pitchFamily="2" charset="-78"/>
              </a:rPr>
              <a:t>دو بعد اصلی </a:t>
            </a:r>
            <a:r>
              <a:rPr lang="fa-IR" sz="2800" dirty="0">
                <a:cs typeface="B Homa" panose="00000400000000000000" pitchFamily="2" charset="-78"/>
              </a:rPr>
              <a:t>دارد:</a:t>
            </a:r>
          </a:p>
        </p:txBody>
      </p:sp>
      <p:sp>
        <p:nvSpPr>
          <p:cNvPr id="11" name="Content Placeholder 2"/>
          <p:cNvSpPr txBox="1">
            <a:spLocks/>
          </p:cNvSpPr>
          <p:nvPr/>
        </p:nvSpPr>
        <p:spPr>
          <a:xfrm>
            <a:off x="3615897" y="3205377"/>
            <a:ext cx="7889147" cy="35935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r>
              <a:rPr lang="fa-IR" dirty="0" smtClean="0">
                <a:cs typeface="B Homa" panose="00000400000000000000" pitchFamily="2" charset="-78"/>
              </a:rPr>
              <a:t>-خانه های ساخته شده توسط </a:t>
            </a:r>
            <a:r>
              <a:rPr lang="fa-IR" b="1" u="sng" dirty="0" smtClean="0">
                <a:solidFill>
                  <a:srgbClr val="FF0000"/>
                </a:solidFill>
                <a:cs typeface="B Homa" panose="00000400000000000000" pitchFamily="2" charset="-78"/>
              </a:rPr>
              <a:t>بخش خصوصی </a:t>
            </a:r>
            <a:r>
              <a:rPr lang="fa-IR" dirty="0" smtClean="0">
                <a:cs typeface="B Homa" panose="00000400000000000000" pitchFamily="2" charset="-78"/>
              </a:rPr>
              <a:t>به مراتب </a:t>
            </a:r>
            <a:r>
              <a:rPr lang="fa-IR" b="1" u="sng" dirty="0" smtClean="0">
                <a:solidFill>
                  <a:srgbClr val="FF0000"/>
                </a:solidFill>
                <a:cs typeface="B Homa" panose="00000400000000000000" pitchFamily="2" charset="-78"/>
              </a:rPr>
              <a:t>گرانتر</a:t>
            </a:r>
            <a:r>
              <a:rPr lang="fa-IR" dirty="0" smtClean="0">
                <a:cs typeface="B Homa" panose="00000400000000000000" pitchFamily="2" charset="-78"/>
              </a:rPr>
              <a:t> از توانایی های مالی خانواده های کم درآمد است. افراد فقیر نمی توانند مسکن مناسب تهیه کنند و به اجبار در شرایط نامناسب زندگی می کنند. </a:t>
            </a:r>
          </a:p>
        </p:txBody>
      </p:sp>
    </p:spTree>
    <p:extLst>
      <p:ext uri="{BB962C8B-B14F-4D97-AF65-F5344CB8AC3E}">
        <p14:creationId xmlns:p14="http://schemas.microsoft.com/office/powerpoint/2010/main" val="3015681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p:cNvSpPr/>
          <p:nvPr/>
        </p:nvSpPr>
        <p:spPr>
          <a:xfrm>
            <a:off x="0" y="0"/>
            <a:ext cx="12192000" cy="3296988"/>
          </a:xfrm>
          <a:prstGeom prst="rect">
            <a:avLst/>
          </a:prstGeom>
          <a:solidFill>
            <a:schemeClr val="lt1">
              <a:alpha val="58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4056571" y="-75805"/>
            <a:ext cx="4078857" cy="969818"/>
          </a:xfrm>
        </p:spPr>
        <p:txBody>
          <a:bodyPr>
            <a:normAutofit/>
          </a:bodyPr>
          <a:lstStyle/>
          <a:p>
            <a:r>
              <a:rPr lang="fa-IR" sz="2800" dirty="0" smtClean="0">
                <a:solidFill>
                  <a:srgbClr val="C00000"/>
                </a:solidFill>
                <a:cs typeface="B Titr" panose="00000700000000000000" pitchFamily="2" charset="-78"/>
              </a:rPr>
              <a:t>مشارکت دولت در بخش مسکن</a:t>
            </a:r>
            <a:endParaRPr lang="en-US" sz="2800" dirty="0">
              <a:solidFill>
                <a:srgbClr val="C00000"/>
              </a:solidFill>
              <a:cs typeface="B Titr" panose="00000700000000000000" pitchFamily="2" charset="-78"/>
            </a:endParaRPr>
          </a:p>
        </p:txBody>
      </p:sp>
      <p:sp>
        <p:nvSpPr>
          <p:cNvPr id="3" name="Content Placeholder 2"/>
          <p:cNvSpPr>
            <a:spLocks noGrp="1"/>
          </p:cNvSpPr>
          <p:nvPr>
            <p:ph idx="1"/>
          </p:nvPr>
        </p:nvSpPr>
        <p:spPr>
          <a:xfrm>
            <a:off x="-4787943" y="8215005"/>
            <a:ext cx="10205146" cy="1242593"/>
          </a:xfrm>
        </p:spPr>
        <p:txBody>
          <a:bodyPr>
            <a:noAutofit/>
          </a:bodyPr>
          <a:lstStyle/>
          <a:p>
            <a:pPr algn="just" rtl="1"/>
            <a:r>
              <a:rPr lang="fa-IR" dirty="0" smtClean="0">
                <a:cs typeface="B Homa" panose="00000400000000000000" pitchFamily="2" charset="-78"/>
              </a:rPr>
              <a:t>این شورا از ابتدای تاسیس تا کنون 8 برنامه 5 ساله ساخت مسکن داشته که حتی در برخی موارد از اهداف آن ها نیز فراتر رفته است. برای مثال </a:t>
            </a:r>
            <a:r>
              <a:rPr lang="fa-IR" b="1" dirty="0" smtClean="0">
                <a:cs typeface="B Homa" panose="00000400000000000000" pitchFamily="2" charset="-78"/>
              </a:rPr>
              <a:t>22 شهر جدید </a:t>
            </a:r>
            <a:r>
              <a:rPr lang="fa-IR" dirty="0" smtClean="0">
                <a:cs typeface="B Homa" panose="00000400000000000000" pitchFamily="2" charset="-78"/>
              </a:rPr>
              <a:t>ساخته شده است.</a:t>
            </a:r>
          </a:p>
        </p:txBody>
      </p:sp>
      <p:sp>
        <p:nvSpPr>
          <p:cNvPr id="7" name="Content Placeholder 2"/>
          <p:cNvSpPr txBox="1">
            <a:spLocks/>
          </p:cNvSpPr>
          <p:nvPr/>
        </p:nvSpPr>
        <p:spPr>
          <a:xfrm>
            <a:off x="993426" y="928855"/>
            <a:ext cx="10205146" cy="913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schemeClr val="bg1"/>
                </a:solidFill>
                <a:cs typeface="B Homa" panose="00000400000000000000" pitchFamily="2" charset="-78"/>
              </a:rPr>
              <a:t>این شورا تنها نهاد دولتی در بخش مسکن دولتی بود و از حمایت سیاسی بالایی برخوردار بود. </a:t>
            </a:r>
            <a:r>
              <a:rPr lang="fa-IR" b="1" dirty="0" smtClean="0">
                <a:solidFill>
                  <a:schemeClr val="bg1"/>
                </a:solidFill>
                <a:cs typeface="B Homa" panose="00000400000000000000" pitchFamily="2" charset="-78"/>
              </a:rPr>
              <a:t>این شورا مسئول برنامه ریزی، ساخت و مدیریت بخش مسکن دولتی شد.</a:t>
            </a:r>
            <a:r>
              <a:rPr lang="fa-IR" dirty="0" smtClean="0">
                <a:solidFill>
                  <a:schemeClr val="bg1"/>
                </a:solidFill>
                <a:cs typeface="B Homa" panose="00000400000000000000" pitchFamily="2" charset="-78"/>
              </a:rPr>
              <a:t> سنگاپور بدین ترتیب توانست از </a:t>
            </a:r>
            <a:r>
              <a:rPr lang="fa-IR" b="1" dirty="0" smtClean="0">
                <a:solidFill>
                  <a:schemeClr val="bg1"/>
                </a:solidFill>
                <a:cs typeface="B Homa" panose="00000400000000000000" pitchFamily="2" charset="-78"/>
              </a:rPr>
              <a:t>دوباره کاری و همچنین موازی کاری و فرآیندهای دیوان سالارانه </a:t>
            </a:r>
            <a:r>
              <a:rPr lang="fa-IR" dirty="0" smtClean="0">
                <a:solidFill>
                  <a:schemeClr val="bg1"/>
                </a:solidFill>
                <a:cs typeface="B Homa" panose="00000400000000000000" pitchFamily="2" charset="-78"/>
              </a:rPr>
              <a:t>اجتناب نماید.</a:t>
            </a:r>
          </a:p>
        </p:txBody>
      </p:sp>
      <p:sp>
        <p:nvSpPr>
          <p:cNvPr id="8" name="Content Placeholder 2"/>
          <p:cNvSpPr txBox="1">
            <a:spLocks/>
          </p:cNvSpPr>
          <p:nvPr/>
        </p:nvSpPr>
        <p:spPr>
          <a:xfrm>
            <a:off x="928749" y="1128671"/>
            <a:ext cx="10205146" cy="103964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schemeClr val="bg1"/>
                </a:solidFill>
                <a:cs typeface="B Homa" panose="00000400000000000000" pitchFamily="2" charset="-78"/>
              </a:rPr>
              <a:t>مهمترین وجه تمایز نظام سیاستگذاری مسکن سنگاپور اجرای برنامه وسیع ساخت مسکن دولتی بوده است.</a:t>
            </a:r>
          </a:p>
        </p:txBody>
      </p:sp>
      <p:sp>
        <p:nvSpPr>
          <p:cNvPr id="10" name="Content Placeholder 2"/>
          <p:cNvSpPr txBox="1">
            <a:spLocks/>
          </p:cNvSpPr>
          <p:nvPr/>
        </p:nvSpPr>
        <p:spPr>
          <a:xfrm>
            <a:off x="928749" y="811853"/>
            <a:ext cx="10205146" cy="7633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schemeClr val="bg1"/>
                </a:solidFill>
                <a:cs typeface="B Homa" panose="00000400000000000000" pitchFamily="2" charset="-78"/>
              </a:rPr>
              <a:t>دولت در رقابتهای انتخاباتی قول داده بود که </a:t>
            </a:r>
            <a:r>
              <a:rPr lang="fa-IR" b="1" dirty="0" smtClean="0">
                <a:solidFill>
                  <a:schemeClr val="bg1"/>
                </a:solidFill>
                <a:cs typeface="B Homa" panose="00000400000000000000" pitchFamily="2" charset="-78"/>
              </a:rPr>
              <a:t>برای هر شهروند یک خانه تامین کند</a:t>
            </a:r>
            <a:r>
              <a:rPr lang="fa-IR" dirty="0" smtClean="0">
                <a:solidFill>
                  <a:schemeClr val="bg1"/>
                </a:solidFill>
                <a:cs typeface="B Homa" panose="00000400000000000000" pitchFamily="2" charset="-78"/>
              </a:rPr>
              <a:t>. دولت برای اجرای تعهد خود، صنعت مسکن را دگرگون کرد. در سال 1960 یک نهاد قانونی به نام </a:t>
            </a:r>
            <a:r>
              <a:rPr lang="fa-IR" b="1" dirty="0" smtClean="0">
                <a:solidFill>
                  <a:schemeClr val="bg1"/>
                </a:solidFill>
                <a:cs typeface="B Homa" panose="00000400000000000000" pitchFamily="2" charset="-78"/>
              </a:rPr>
              <a:t>شورای مسکن و توسعه </a:t>
            </a:r>
            <a:r>
              <a:rPr lang="fa-IR" dirty="0" smtClean="0">
                <a:solidFill>
                  <a:schemeClr val="bg1"/>
                </a:solidFill>
                <a:cs typeface="B Homa" panose="00000400000000000000" pitchFamily="2" charset="-78"/>
              </a:rPr>
              <a:t>تاسیس شد تا برنامه ساخت مسکن دولتی در مقیاس بالا را اجرا کند.</a:t>
            </a:r>
          </a:p>
        </p:txBody>
      </p:sp>
      <p:sp>
        <p:nvSpPr>
          <p:cNvPr id="9" name="Content Placeholder 2"/>
          <p:cNvSpPr txBox="1">
            <a:spLocks/>
          </p:cNvSpPr>
          <p:nvPr/>
        </p:nvSpPr>
        <p:spPr>
          <a:xfrm>
            <a:off x="928750" y="2624198"/>
            <a:ext cx="10205145" cy="51055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srgbClr val="C00000"/>
                </a:solidFill>
                <a:cs typeface="B Homa" panose="00000400000000000000" pitchFamily="2" charset="-78"/>
              </a:rPr>
              <a:t>هدف این </a:t>
            </a:r>
            <a:r>
              <a:rPr lang="fa-IR" b="1" dirty="0" smtClean="0">
                <a:solidFill>
                  <a:srgbClr val="C00000"/>
                </a:solidFill>
                <a:cs typeface="B Homa" panose="00000400000000000000" pitchFamily="2" charset="-78"/>
              </a:rPr>
              <a:t>برنامه تامین مسکن مناسب برا همه شهروندان و مالک شدن </a:t>
            </a:r>
            <a:r>
              <a:rPr lang="fa-IR" dirty="0" smtClean="0">
                <a:solidFill>
                  <a:srgbClr val="C00000"/>
                </a:solidFill>
                <a:cs typeface="B Homa" panose="00000400000000000000" pitchFamily="2" charset="-78"/>
              </a:rPr>
              <a:t>آن ها بود.</a:t>
            </a:r>
          </a:p>
        </p:txBody>
      </p:sp>
    </p:spTree>
    <p:extLst>
      <p:ext uri="{BB962C8B-B14F-4D97-AF65-F5344CB8AC3E}">
        <p14:creationId xmlns:p14="http://schemas.microsoft.com/office/powerpoint/2010/main" val="115416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xEl>
                                              <p:pRg st="0" end="0"/>
                                            </p:txEl>
                                          </p:spTgt>
                                        </p:tgtEl>
                                      </p:cBhvr>
                                    </p:animEffect>
                                    <p:set>
                                      <p:cBhvr>
                                        <p:cTn id="17" dur="1" fill="hold">
                                          <p:stCondLst>
                                            <p:cond delay="499"/>
                                          </p:stCondLst>
                                        </p:cTn>
                                        <p:tgtEl>
                                          <p:spTgt spid="10">
                                            <p:txEl>
                                              <p:pRg st="0" end="0"/>
                                            </p:txEl>
                                          </p:spTgt>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xEl>
                                              <p:pRg st="0" end="0"/>
                                            </p:txEl>
                                          </p:spTgt>
                                        </p:tgtEl>
                                      </p:cBhvr>
                                    </p:animEffect>
                                    <p:set>
                                      <p:cBhvr>
                                        <p:cTn id="20"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8">
                                            <p:txEl>
                                              <p:pRg st="0" end="0"/>
                                            </p:txEl>
                                          </p:spTgt>
                                        </p:tgtEl>
                                      </p:cBhvr>
                                    </p:animEffect>
                                    <p:set>
                                      <p:cBhvr>
                                        <p:cTn id="30"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animEffect transition="in" filter="fade">
                                      <p:cBhvr>
                                        <p:cTn id="35" dur="500"/>
                                        <p:tgtEl>
                                          <p:spTgt spid="7">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7">
                                            <p:txEl>
                                              <p:pRg st="0" end="0"/>
                                            </p:txEl>
                                          </p:spTgt>
                                        </p:tgtEl>
                                      </p:cBhvr>
                                    </p:animEffect>
                                    <p:set>
                                      <p:cBhvr>
                                        <p:cTn id="40"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7" grpId="1" build="allAtOnce"/>
      <p:bldP spid="8" grpId="0" build="p"/>
      <p:bldP spid="8" grpId="1" build="allAtOnce"/>
      <p:bldP spid="10" grpId="0" build="p"/>
      <p:bldP spid="10" grpId="1" build="allAtOnce"/>
      <p:bldP spid="9" grpId="0" build="p"/>
      <p:bldP spid="9" grpI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18042" y="921348"/>
            <a:ext cx="5484447" cy="4113335"/>
          </a:xfrm>
          <a:prstGeom prst="rect">
            <a:avLst/>
          </a:prstGeom>
        </p:spPr>
      </p:pic>
      <p:sp>
        <p:nvSpPr>
          <p:cNvPr id="2" name="Title 1"/>
          <p:cNvSpPr>
            <a:spLocks noGrp="1"/>
          </p:cNvSpPr>
          <p:nvPr>
            <p:ph type="title"/>
          </p:nvPr>
        </p:nvSpPr>
        <p:spPr>
          <a:xfrm>
            <a:off x="7729868" y="253830"/>
            <a:ext cx="2675106" cy="1125415"/>
          </a:xfrm>
        </p:spPr>
        <p:txBody>
          <a:bodyPr/>
          <a:lstStyle/>
          <a:p>
            <a:r>
              <a:rPr lang="fa-IR" dirty="0" smtClean="0">
                <a:cs typeface="B Homa" panose="00000400000000000000" pitchFamily="2" charset="-78"/>
              </a:rPr>
              <a:t>تملک زمین</a:t>
            </a:r>
            <a:endParaRPr lang="en-US" dirty="0">
              <a:cs typeface="B Homa" panose="00000400000000000000" pitchFamily="2" charset="-78"/>
            </a:endParaRPr>
          </a:p>
        </p:txBody>
      </p:sp>
      <p:sp>
        <p:nvSpPr>
          <p:cNvPr id="3" name="Content Placeholder 2"/>
          <p:cNvSpPr>
            <a:spLocks noGrp="1"/>
          </p:cNvSpPr>
          <p:nvPr>
            <p:ph idx="1"/>
          </p:nvPr>
        </p:nvSpPr>
        <p:spPr>
          <a:xfrm>
            <a:off x="6212205" y="1816408"/>
            <a:ext cx="5365278" cy="2705393"/>
          </a:xfrm>
        </p:spPr>
        <p:txBody>
          <a:bodyPr>
            <a:noAutofit/>
          </a:bodyPr>
          <a:lstStyle/>
          <a:p>
            <a:pPr algn="just" rtl="1"/>
            <a:r>
              <a:rPr lang="fa-IR" b="1" dirty="0" smtClean="0">
                <a:cs typeface="B Homa" panose="00000400000000000000" pitchFamily="2" charset="-78"/>
              </a:rPr>
              <a:t>مقررات دقیق و صریح مثل بخشنامه مسکن و توسعه به شورای مسکن و توسعه اجازه می داد هرزمینی را که برای برنامه توسعه مسکن لازم باشد، تصاحب نماید.</a:t>
            </a:r>
          </a:p>
        </p:txBody>
      </p:sp>
      <p:sp>
        <p:nvSpPr>
          <p:cNvPr id="6" name="Rectangle 5"/>
          <p:cNvSpPr/>
          <p:nvPr/>
        </p:nvSpPr>
        <p:spPr>
          <a:xfrm>
            <a:off x="211016" y="193964"/>
            <a:ext cx="11676184" cy="647412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211016" y="5148701"/>
            <a:ext cx="5544609" cy="1323439"/>
          </a:xfrm>
          <a:prstGeom prst="rect">
            <a:avLst/>
          </a:prstGeom>
          <a:noFill/>
        </p:spPr>
        <p:txBody>
          <a:bodyPr wrap="square" rtlCol="0">
            <a:spAutoFit/>
          </a:bodyPr>
          <a:lstStyle/>
          <a:p>
            <a:pPr algn="just" rtl="1"/>
            <a:r>
              <a:rPr lang="fa-IR" sz="2000" dirty="0">
                <a:cs typeface="B Homa" panose="00000400000000000000" pitchFamily="2" charset="-78"/>
              </a:rPr>
              <a:t>طبق این قانون پرداخت قیمت برآوردی زمین بر اساس وضعیت موجود و </a:t>
            </a:r>
            <a:r>
              <a:rPr lang="fa-IR" sz="2000" b="1" dirty="0">
                <a:cs typeface="B Homa" panose="00000400000000000000" pitchFamily="2" charset="-78"/>
              </a:rPr>
              <a:t>بدون توجه به ارزش بالقوه برای سایر کاربری ها صورت میگرفت</a:t>
            </a:r>
            <a:r>
              <a:rPr lang="fa-IR" sz="2000" dirty="0">
                <a:cs typeface="B Homa" panose="00000400000000000000" pitchFamily="2" charset="-78"/>
              </a:rPr>
              <a:t>. بنابراین قیمت های پرداختی توسط شورای مسکن و توسعه معمولا به مراتب کمتر از ارزش بازار بود</a:t>
            </a:r>
            <a:r>
              <a:rPr lang="fa-IR" sz="2000" dirty="0" smtClean="0">
                <a:cs typeface="B Homa" panose="00000400000000000000" pitchFamily="2" charset="-78"/>
              </a:rPr>
              <a:t>.</a:t>
            </a:r>
            <a:endParaRPr lang="fa-IR" sz="2000" dirty="0">
              <a:cs typeface="B Homa" panose="00000400000000000000" pitchFamily="2" charset="-78"/>
            </a:endParaRPr>
          </a:p>
        </p:txBody>
      </p:sp>
      <p:sp>
        <p:nvSpPr>
          <p:cNvPr id="8" name="TextBox 7"/>
          <p:cNvSpPr txBox="1"/>
          <p:nvPr/>
        </p:nvSpPr>
        <p:spPr>
          <a:xfrm>
            <a:off x="5962651" y="1470771"/>
            <a:ext cx="5630749" cy="3108543"/>
          </a:xfrm>
          <a:prstGeom prst="rect">
            <a:avLst/>
          </a:prstGeom>
          <a:noFill/>
        </p:spPr>
        <p:txBody>
          <a:bodyPr wrap="square" rtlCol="0">
            <a:spAutoFit/>
          </a:bodyPr>
          <a:lstStyle/>
          <a:p>
            <a:pPr algn="just" rtl="1"/>
            <a:r>
              <a:rPr lang="fa-IR" sz="2800" b="1" dirty="0">
                <a:cs typeface="B Homa" panose="00000400000000000000" pitchFamily="2" charset="-78"/>
              </a:rPr>
              <a:t>تملک اجباری زمین </a:t>
            </a:r>
            <a:r>
              <a:rPr lang="fa-IR" sz="2800" dirty="0">
                <a:cs typeface="B Homa" panose="00000400000000000000" pitchFamily="2" charset="-78"/>
              </a:rPr>
              <a:t>برای ساخت مسکن دولتی این امکان را فراهم کرد که </a:t>
            </a:r>
            <a:r>
              <a:rPr lang="fa-IR" sz="2800" b="1" dirty="0">
                <a:cs typeface="B Homa" panose="00000400000000000000" pitchFamily="2" charset="-78"/>
              </a:rPr>
              <a:t>هزینه های ساخت کاهش یابد. </a:t>
            </a:r>
            <a:r>
              <a:rPr lang="fa-IR" sz="2800" dirty="0">
                <a:cs typeface="B Homa" panose="00000400000000000000" pitchFamily="2" charset="-78"/>
              </a:rPr>
              <a:t>صرف نظر از پذیرش عمومی، این طرح </a:t>
            </a:r>
            <a:r>
              <a:rPr lang="fa-IR" sz="2800" b="1" dirty="0">
                <a:cs typeface="B Homa" panose="00000400000000000000" pitchFamily="2" charset="-78"/>
              </a:rPr>
              <a:t>موجب ایجاد تقاضای محدودی </a:t>
            </a:r>
            <a:r>
              <a:rPr lang="fa-IR" sz="2800" dirty="0">
                <a:cs typeface="B Homa" panose="00000400000000000000" pitchFamily="2" charset="-78"/>
              </a:rPr>
              <a:t>شد که ناشی از واگذاری مسکن عمومی به افرادی بود که زمین آن ها مورد تملک قرار گرفته بود</a:t>
            </a:r>
            <a:r>
              <a:rPr lang="fa-IR" sz="2800" dirty="0" smtClean="0">
                <a:cs typeface="B Homa" panose="00000400000000000000" pitchFamily="2" charset="-78"/>
              </a:rPr>
              <a:t>.</a:t>
            </a:r>
            <a:endParaRPr lang="fa-IR" sz="2800" dirty="0">
              <a:cs typeface="B Homa" panose="00000400000000000000" pitchFamily="2" charset="-78"/>
            </a:endParaRPr>
          </a:p>
        </p:txBody>
      </p:sp>
      <p:sp>
        <p:nvSpPr>
          <p:cNvPr id="7" name="TextBox 6"/>
          <p:cNvSpPr txBox="1"/>
          <p:nvPr/>
        </p:nvSpPr>
        <p:spPr>
          <a:xfrm>
            <a:off x="12601575" y="1230422"/>
            <a:ext cx="4934549" cy="1200329"/>
          </a:xfrm>
          <a:prstGeom prst="rect">
            <a:avLst/>
          </a:prstGeom>
          <a:noFill/>
        </p:spPr>
        <p:txBody>
          <a:bodyPr wrap="square" rtlCol="0">
            <a:spAutoFit/>
          </a:bodyPr>
          <a:lstStyle/>
          <a:p>
            <a:r>
              <a:rPr lang="fa-IR" dirty="0">
                <a:cs typeface="B Homa" panose="00000400000000000000" pitchFamily="2" charset="-78"/>
              </a:rPr>
              <a:t>در سال 1960 فقط 44% از زمین های سنگاپور در تملک دولت بود و بیش از 35% جمعیت نیز در اقامتگاههای غیرقانونی ساکن بودند، به این ترتیب ادغام و پاکسازی زمین ها کار دشواری بود. در این شرایط </a:t>
            </a:r>
            <a:r>
              <a:rPr lang="fa-IR" b="1" dirty="0">
                <a:cs typeface="B Homa" panose="00000400000000000000" pitchFamily="2" charset="-78"/>
              </a:rPr>
              <a:t>وضع</a:t>
            </a:r>
            <a:endParaRPr lang="en-US" dirty="0"/>
          </a:p>
        </p:txBody>
      </p:sp>
      <p:sp>
        <p:nvSpPr>
          <p:cNvPr id="9" name="TextBox 8"/>
          <p:cNvSpPr txBox="1"/>
          <p:nvPr/>
        </p:nvSpPr>
        <p:spPr>
          <a:xfrm>
            <a:off x="12601575" y="2516350"/>
            <a:ext cx="5140924" cy="923330"/>
          </a:xfrm>
          <a:prstGeom prst="rect">
            <a:avLst/>
          </a:prstGeom>
          <a:noFill/>
        </p:spPr>
        <p:txBody>
          <a:bodyPr wrap="square" rtlCol="0">
            <a:spAutoFit/>
          </a:bodyPr>
          <a:lstStyle/>
          <a:p>
            <a:pPr algn="just" rtl="1"/>
            <a:r>
              <a:rPr lang="fa-IR"/>
              <a:t>شورای مسکن و توسعه برای اطمینان از توانایی اکثریت افراد جامعه در استفاده از مسکن دولتی، قیمت اجاره و فروش واحدهای خود را کمتر از بازار تعیین می کند.</a:t>
            </a:r>
            <a:endParaRPr lang="fa-IR" dirty="0"/>
          </a:p>
        </p:txBody>
      </p:sp>
    </p:spTree>
    <p:extLst>
      <p:ext uri="{BB962C8B-B14F-4D97-AF65-F5344CB8AC3E}">
        <p14:creationId xmlns:p14="http://schemas.microsoft.com/office/powerpoint/2010/main" val="1278169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1105" y="2879663"/>
            <a:ext cx="11616912" cy="3473578"/>
          </a:xfrm>
        </p:spPr>
        <p:txBody>
          <a:bodyPr>
            <a:noAutofit/>
          </a:bodyPr>
          <a:lstStyle/>
          <a:p>
            <a:pPr algn="just" rtl="1"/>
            <a:r>
              <a:rPr lang="fa-IR" sz="2700" dirty="0" smtClean="0">
                <a:solidFill>
                  <a:schemeClr val="tx1">
                    <a:lumMod val="95000"/>
                    <a:lumOff val="5000"/>
                  </a:schemeClr>
                </a:solidFill>
                <a:cs typeface="B Homa" panose="00000400000000000000" pitchFamily="2" charset="-78"/>
              </a:rPr>
              <a:t>طرح تامین منبع مالی برای ساخت مسکن دولتی از طریق </a:t>
            </a:r>
            <a:r>
              <a:rPr lang="fa-IR" sz="2700" b="1" dirty="0" smtClean="0">
                <a:solidFill>
                  <a:schemeClr val="tx1">
                    <a:lumMod val="95000"/>
                    <a:lumOff val="5000"/>
                  </a:schemeClr>
                </a:solidFill>
                <a:cs typeface="B Homa" panose="00000400000000000000" pitchFamily="2" charset="-78"/>
              </a:rPr>
              <a:t>صندوق ذخیره مرکزی، </a:t>
            </a:r>
            <a:r>
              <a:rPr lang="fa-IR" sz="2700" dirty="0" smtClean="0">
                <a:solidFill>
                  <a:schemeClr val="tx1">
                    <a:lumMod val="95000"/>
                    <a:lumOff val="5000"/>
                  </a:schemeClr>
                </a:solidFill>
                <a:cs typeface="B Homa" panose="00000400000000000000" pitchFamily="2" charset="-78"/>
              </a:rPr>
              <a:t>ابزاری برای کنترل گردش منابع مالی در بخش اقتصادی برای دولت فراهم می سازد که در دو سطح عمل میکند:</a:t>
            </a:r>
          </a:p>
          <a:p>
            <a:pPr algn="just" rtl="1"/>
            <a:r>
              <a:rPr lang="fa-IR" sz="2700" dirty="0" smtClean="0">
                <a:solidFill>
                  <a:schemeClr val="tx1">
                    <a:lumMod val="95000"/>
                    <a:lumOff val="5000"/>
                  </a:schemeClr>
                </a:solidFill>
                <a:cs typeface="B Homa" panose="00000400000000000000" pitchFamily="2" charset="-78"/>
              </a:rPr>
              <a:t>نخست، دولت با </a:t>
            </a:r>
            <a:r>
              <a:rPr lang="fa-IR" sz="2700" b="1" dirty="0" smtClean="0">
                <a:solidFill>
                  <a:schemeClr val="tx1">
                    <a:lumMod val="95000"/>
                    <a:lumOff val="5000"/>
                  </a:schemeClr>
                </a:solidFill>
                <a:cs typeface="B Homa" panose="00000400000000000000" pitchFamily="2" charset="-78"/>
              </a:rPr>
              <a:t>کنترل مقدار برداشت از صندوق ذخیره مرکزی </a:t>
            </a:r>
            <a:r>
              <a:rPr lang="fa-IR" sz="2700" dirty="0" smtClean="0">
                <a:solidFill>
                  <a:schemeClr val="tx1">
                    <a:lumMod val="95000"/>
                    <a:lumOff val="5000"/>
                  </a:schemeClr>
                </a:solidFill>
                <a:cs typeface="B Homa" panose="00000400000000000000" pitchFamily="2" charset="-78"/>
              </a:rPr>
              <a:t>برای اهداف مشخص برای ساخت مسکن دولتی می تواند بخش عمده ای از عرضه و تقاضای مالی در اقتصاد را به نحو موثری کنترل کند.</a:t>
            </a:r>
          </a:p>
          <a:p>
            <a:pPr algn="just" rtl="1"/>
            <a:r>
              <a:rPr lang="fa-IR" sz="2700" dirty="0" smtClean="0">
                <a:solidFill>
                  <a:schemeClr val="tx1">
                    <a:lumMod val="95000"/>
                    <a:lumOff val="5000"/>
                  </a:schemeClr>
                </a:solidFill>
                <a:cs typeface="B Homa" panose="00000400000000000000" pitchFamily="2" charset="-78"/>
              </a:rPr>
              <a:t>دوم، با افزایش سهم صندوق ذخیره مرکزی و قیمت های شورای مسکن و توسعه بر اساس افزایش نرخ حقوق و دستمزد </a:t>
            </a:r>
            <a:r>
              <a:rPr lang="fa-IR" sz="2700" b="1" dirty="0" smtClean="0">
                <a:solidFill>
                  <a:schemeClr val="tx1">
                    <a:lumMod val="95000"/>
                    <a:lumOff val="5000"/>
                  </a:schemeClr>
                </a:solidFill>
                <a:cs typeface="B Homa" panose="00000400000000000000" pitchFamily="2" charset="-78"/>
              </a:rPr>
              <a:t>می توان روندهای تورم را کنترل کرد. </a:t>
            </a:r>
            <a:r>
              <a:rPr lang="fa-IR" sz="2700" dirty="0" smtClean="0">
                <a:solidFill>
                  <a:schemeClr val="tx1">
                    <a:lumMod val="95000"/>
                    <a:lumOff val="5000"/>
                  </a:schemeClr>
                </a:solidFill>
                <a:cs typeface="B Homa" panose="00000400000000000000" pitchFamily="2" charset="-78"/>
              </a:rPr>
              <a:t>چرا که با افزایش پس انداز اجباری به همراه افزایش دستمزد، افزایش خالص حقوق و دستمزد کاهش یافته و در نتیجه افزایش در قدرت خرید محدود می</a:t>
            </a:r>
            <a:r>
              <a:rPr lang="en-US" sz="2700" dirty="0" smtClean="0">
                <a:solidFill>
                  <a:schemeClr val="tx1">
                    <a:lumMod val="95000"/>
                    <a:lumOff val="5000"/>
                  </a:schemeClr>
                </a:solidFill>
                <a:cs typeface="B Homa" panose="00000400000000000000" pitchFamily="2" charset="-78"/>
              </a:rPr>
              <a:t> </a:t>
            </a:r>
            <a:r>
              <a:rPr lang="fa-IR" sz="2700" dirty="0" smtClean="0">
                <a:solidFill>
                  <a:schemeClr val="tx1">
                    <a:lumMod val="95000"/>
                    <a:lumOff val="5000"/>
                  </a:schemeClr>
                </a:solidFill>
                <a:cs typeface="B Homa" panose="00000400000000000000" pitchFamily="2" charset="-78"/>
              </a:rPr>
              <a:t>شود</a:t>
            </a:r>
            <a:r>
              <a:rPr lang="en-US" sz="2700" dirty="0">
                <a:solidFill>
                  <a:schemeClr val="tx1">
                    <a:lumMod val="95000"/>
                    <a:lumOff val="5000"/>
                  </a:schemeClr>
                </a:solidFill>
                <a:cs typeface="B Homa" panose="00000400000000000000" pitchFamily="2" charset="-78"/>
              </a:rPr>
              <a: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3546"/>
            <a:ext cx="3823972" cy="218231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1046" y="347336"/>
            <a:ext cx="4510954" cy="2191239"/>
          </a:xfrm>
          <a:prstGeom prst="rect">
            <a:avLst/>
          </a:prstGeom>
        </p:spPr>
      </p:pic>
      <p:sp>
        <p:nvSpPr>
          <p:cNvPr id="8" name="Content Placeholder 2"/>
          <p:cNvSpPr txBox="1">
            <a:spLocks/>
          </p:cNvSpPr>
          <p:nvPr/>
        </p:nvSpPr>
        <p:spPr>
          <a:xfrm>
            <a:off x="230928" y="3313380"/>
            <a:ext cx="11676183" cy="37220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2700" dirty="0" smtClean="0">
                <a:cs typeface="B Homa" panose="00000400000000000000" pitchFamily="2" charset="-78"/>
              </a:rPr>
              <a:t>منابع مالی دولت برای پرداخت وام و یارانه ها از فرآیند </a:t>
            </a:r>
            <a:r>
              <a:rPr lang="fa-IR" sz="2700" b="1" dirty="0" smtClean="0">
                <a:cs typeface="B Homa" panose="00000400000000000000" pitchFamily="2" charset="-78"/>
              </a:rPr>
              <a:t>"پس انداز- سرمایه گذاری" </a:t>
            </a:r>
            <a:r>
              <a:rPr lang="fa-IR" sz="2700" dirty="0" smtClean="0">
                <a:cs typeface="B Homa" panose="00000400000000000000" pitchFamily="2" charset="-78"/>
              </a:rPr>
              <a:t>تامین می</a:t>
            </a:r>
            <a:r>
              <a:rPr lang="en-US" sz="2700" dirty="0" smtClean="0">
                <a:cs typeface="B Homa" panose="00000400000000000000" pitchFamily="2" charset="-78"/>
              </a:rPr>
              <a:t> </a:t>
            </a:r>
            <a:r>
              <a:rPr lang="fa-IR" sz="2700" dirty="0" smtClean="0">
                <a:cs typeface="B Homa" panose="00000400000000000000" pitchFamily="2" charset="-78"/>
              </a:rPr>
              <a:t>شود. </a:t>
            </a:r>
            <a:r>
              <a:rPr lang="fa-IR" sz="2700" b="1" u="sng" dirty="0" smtClean="0">
                <a:solidFill>
                  <a:srgbClr val="C00000"/>
                </a:solidFill>
                <a:cs typeface="B Homa" panose="00000400000000000000" pitchFamily="2" charset="-78"/>
              </a:rPr>
              <a:t>صندوق ذخیره مرکزی </a:t>
            </a:r>
            <a:r>
              <a:rPr lang="fa-IR" sz="2700" dirty="0" smtClean="0">
                <a:cs typeface="B Homa" panose="00000400000000000000" pitchFamily="2" charset="-78"/>
              </a:rPr>
              <a:t>نقش کلیدی در این فرآیند دارد. </a:t>
            </a:r>
            <a:endParaRPr lang="en-US" sz="2700" dirty="0" smtClean="0">
              <a:cs typeface="B Homa" panose="00000400000000000000" pitchFamily="2" charset="-78"/>
            </a:endParaRPr>
          </a:p>
          <a:p>
            <a:pPr algn="just" rtl="1"/>
            <a:r>
              <a:rPr lang="fa-IR" sz="2700" dirty="0" smtClean="0">
                <a:cs typeface="B Homa" panose="00000400000000000000" pitchFamily="2" charset="-78"/>
              </a:rPr>
              <a:t>صندوق ذخیره مرکزی یک صندوق پس انداز اجباری و معاف از مالیات است که در 1955 تاسیس شد و کارمندان را مجبور می</a:t>
            </a:r>
            <a:r>
              <a:rPr lang="en-US" sz="2700" dirty="0" smtClean="0">
                <a:cs typeface="B Homa" panose="00000400000000000000" pitchFamily="2" charset="-78"/>
              </a:rPr>
              <a:t> </a:t>
            </a:r>
            <a:r>
              <a:rPr lang="fa-IR" sz="2700" dirty="0" smtClean="0">
                <a:cs typeface="B Homa" panose="00000400000000000000" pitchFamily="2" charset="-78"/>
              </a:rPr>
              <a:t>کند که درصد معینی از درآمد ماهانه خود را در یک حساب صندوق ذخیره مرکزی پس انداز کنند. کارفرمایان نیز هر ماه مبلغی به حساب صندوق ذخیره مرکزی کارمندان واریز می کنند.</a:t>
            </a:r>
          </a:p>
        </p:txBody>
      </p:sp>
      <p:sp>
        <p:nvSpPr>
          <p:cNvPr id="2" name="TextBox 1"/>
          <p:cNvSpPr txBox="1"/>
          <p:nvPr/>
        </p:nvSpPr>
        <p:spPr>
          <a:xfrm>
            <a:off x="12372974" y="4158736"/>
            <a:ext cx="2239139" cy="2308324"/>
          </a:xfrm>
          <a:prstGeom prst="rect">
            <a:avLst/>
          </a:prstGeom>
          <a:noFill/>
        </p:spPr>
        <p:txBody>
          <a:bodyPr wrap="square" rtlCol="0">
            <a:spAutoFit/>
          </a:bodyPr>
          <a:lstStyle/>
          <a:p>
            <a:pPr algn="just" rtl="1"/>
            <a:r>
              <a:rPr lang="fa-IR" dirty="0">
                <a:cs typeface="B Homa" panose="00000400000000000000" pitchFamily="2" charset="-78"/>
              </a:rPr>
              <a:t>بیشتر پس اندازهای صندوق ذخیره مرکزی در بخش سهام و اوراق قرضه سرمایه گذاری شده اند. بنابراین منبع ارزان و آسان برای ساخت مسکن دولتی و تشکیل سرمایه ملی محسوب میشود. </a:t>
            </a:r>
            <a:endParaRPr lang="en-US" dirty="0">
              <a:cs typeface="B Homa" panose="00000400000000000000" pitchFamily="2" charset="-78"/>
            </a:endParaRPr>
          </a:p>
        </p:txBody>
      </p:sp>
      <p:sp>
        <p:nvSpPr>
          <p:cNvPr id="4" name="TextBox 3"/>
          <p:cNvSpPr txBox="1"/>
          <p:nvPr/>
        </p:nvSpPr>
        <p:spPr>
          <a:xfrm>
            <a:off x="12372974" y="6190061"/>
            <a:ext cx="3947935" cy="1754326"/>
          </a:xfrm>
          <a:prstGeom prst="rect">
            <a:avLst/>
          </a:prstGeom>
          <a:noFill/>
        </p:spPr>
        <p:txBody>
          <a:bodyPr wrap="square" rtlCol="0">
            <a:spAutoFit/>
          </a:bodyPr>
          <a:lstStyle/>
          <a:p>
            <a:r>
              <a:rPr lang="fa-IR" dirty="0">
                <a:solidFill>
                  <a:schemeClr val="tx1">
                    <a:lumMod val="95000"/>
                    <a:lumOff val="5000"/>
                  </a:schemeClr>
                </a:solidFill>
                <a:cs typeface="B Homa" panose="00000400000000000000" pitchFamily="2" charset="-78"/>
              </a:rPr>
              <a:t>بنابراین صندوق ذخیره مرکزی یک ابزار اقتصادی قدرتمند است. از صندوق ذخیره مرکزی به عنوان منبعی برا کمک به خریداران در پرداخت وامها نیز استفاده شده که تاثیر زیادی روی تقاضای مسکن در سنگاپور داشته است.</a:t>
            </a:r>
            <a:endParaRPr lang="en-US" dirty="0">
              <a:solidFill>
                <a:schemeClr val="tx1">
                  <a:lumMod val="95000"/>
                  <a:lumOff val="5000"/>
                </a:schemeClr>
              </a:solidFill>
              <a:cs typeface="B Homa" panose="00000400000000000000" pitchFamily="2" charset="-78"/>
            </a:endParaRPr>
          </a:p>
          <a:p>
            <a:endParaRPr lang="en-US" dirty="0"/>
          </a:p>
        </p:txBody>
      </p:sp>
      <p:sp>
        <p:nvSpPr>
          <p:cNvPr id="13" name="Title 1"/>
          <p:cNvSpPr>
            <a:spLocks noGrp="1"/>
          </p:cNvSpPr>
          <p:nvPr>
            <p:ph type="title"/>
          </p:nvPr>
        </p:nvSpPr>
        <p:spPr>
          <a:xfrm>
            <a:off x="3855699" y="780174"/>
            <a:ext cx="3825347" cy="992356"/>
          </a:xfrm>
          <a:noFill/>
          <a:ln w="38100">
            <a:solidFill>
              <a:schemeClr val="tx1"/>
            </a:solidFill>
          </a:ln>
        </p:spPr>
        <p:txBody>
          <a:bodyPr>
            <a:noAutofit/>
          </a:bodyPr>
          <a:lstStyle/>
          <a:p>
            <a:r>
              <a:rPr lang="fa-IR" sz="4800" dirty="0" smtClean="0">
                <a:solidFill>
                  <a:schemeClr val="tx1"/>
                </a:solidFill>
                <a:cs typeface="B Titr" panose="00000700000000000000" pitchFamily="2" charset="-78"/>
              </a:rPr>
              <a:t>تامین منابع مالی</a:t>
            </a:r>
            <a:endParaRPr lang="en-US" sz="4800" dirty="0">
              <a:solidFill>
                <a:schemeClr val="tx1"/>
              </a:solidFill>
              <a:cs typeface="B Titr" panose="00000700000000000000" pitchFamily="2" charset="-78"/>
            </a:endParaRPr>
          </a:p>
        </p:txBody>
      </p:sp>
    </p:spTree>
    <p:extLst>
      <p:ext uri="{BB962C8B-B14F-4D97-AF65-F5344CB8AC3E}">
        <p14:creationId xmlns:p14="http://schemas.microsoft.com/office/powerpoint/2010/main" val="380492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7372865"/>
          </a:xfrm>
          <a:prstGeom prst="rect">
            <a:avLst/>
          </a:prstGeom>
        </p:spPr>
      </p:pic>
      <p:sp>
        <p:nvSpPr>
          <p:cNvPr id="7" name="Rectangle 6"/>
          <p:cNvSpPr/>
          <p:nvPr/>
        </p:nvSpPr>
        <p:spPr>
          <a:xfrm>
            <a:off x="3667125" y="1924050"/>
            <a:ext cx="4933950" cy="1390650"/>
          </a:xfrm>
          <a:prstGeom prst="rect">
            <a:avLst/>
          </a:prstGeom>
          <a:solidFill>
            <a:schemeClr val="dk1">
              <a:alpha val="61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649235" y="1924050"/>
            <a:ext cx="2969729" cy="1492132"/>
          </a:xfrm>
        </p:spPr>
        <p:txBody>
          <a:bodyPr/>
          <a:lstStyle/>
          <a:p>
            <a:r>
              <a:rPr lang="fa-IR" dirty="0" smtClean="0">
                <a:solidFill>
                  <a:schemeClr val="bg1"/>
                </a:solidFill>
                <a:cs typeface="B Titr" panose="00000700000000000000" pitchFamily="2" charset="-78"/>
              </a:rPr>
              <a:t>مصرف مسکن</a:t>
            </a:r>
            <a:endParaRPr lang="en-US" dirty="0">
              <a:solidFill>
                <a:schemeClr val="bg1"/>
              </a:solidFill>
              <a:cs typeface="B Titr" panose="00000700000000000000" pitchFamily="2" charset="-78"/>
            </a:endParaRPr>
          </a:p>
        </p:txBody>
      </p:sp>
      <p:sp>
        <p:nvSpPr>
          <p:cNvPr id="8" name="Rectangle 7"/>
          <p:cNvSpPr/>
          <p:nvPr/>
        </p:nvSpPr>
        <p:spPr>
          <a:xfrm>
            <a:off x="0" y="5123544"/>
            <a:ext cx="12192000" cy="2249322"/>
          </a:xfrm>
          <a:prstGeom prst="rect">
            <a:avLst/>
          </a:prstGeom>
          <a:solidFill>
            <a:schemeClr val="lt1">
              <a:alpha val="7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9" name="TextBox 8"/>
          <p:cNvSpPr txBox="1"/>
          <p:nvPr/>
        </p:nvSpPr>
        <p:spPr>
          <a:xfrm>
            <a:off x="-38099" y="5265267"/>
            <a:ext cx="12230099" cy="1200329"/>
          </a:xfrm>
          <a:prstGeom prst="rect">
            <a:avLst/>
          </a:prstGeom>
          <a:noFill/>
        </p:spPr>
        <p:txBody>
          <a:bodyPr wrap="square" rtlCol="0">
            <a:spAutoFit/>
          </a:bodyPr>
          <a:lstStyle/>
          <a:p>
            <a:pPr algn="just" rtl="1"/>
            <a:r>
              <a:rPr lang="fa-IR" sz="2400" dirty="0" smtClean="0">
                <a:solidFill>
                  <a:schemeClr val="bg1"/>
                </a:solidFill>
                <a:cs typeface="B Homa" panose="00000400000000000000" pitchFamily="2" charset="-78"/>
              </a:rPr>
              <a:t>یکی از ویژگی های توسعه مسکن دولتی در سنگاپور</a:t>
            </a:r>
            <a:r>
              <a:rPr lang="fa-IR" sz="2400" dirty="0" smtClean="0">
                <a:cs typeface="B Homa" panose="00000400000000000000" pitchFamily="2" charset="-78"/>
              </a:rPr>
              <a:t>، </a:t>
            </a:r>
            <a:r>
              <a:rPr lang="fa-IR" sz="2400" b="1" dirty="0" smtClean="0">
                <a:solidFill>
                  <a:srgbClr val="C00000"/>
                </a:solidFill>
                <a:cs typeface="B Homa" panose="00000400000000000000" pitchFamily="2" charset="-78"/>
              </a:rPr>
              <a:t>نسبت بالای مالکیت </a:t>
            </a:r>
            <a:r>
              <a:rPr lang="fa-IR" sz="2400" dirty="0" smtClean="0">
                <a:solidFill>
                  <a:schemeClr val="bg1"/>
                </a:solidFill>
                <a:cs typeface="B Homa" panose="00000400000000000000" pitchFamily="2" charset="-78"/>
              </a:rPr>
              <a:t>است؛ 81% از خانه های دولتی مالکیت خصوصی داشته که به صورت واگذاری 99 ساله است. در سال 1946 طرح مالکیت مسکن با هدف </a:t>
            </a:r>
            <a:r>
              <a:rPr lang="fa-IR" sz="2400" b="1" dirty="0" smtClean="0">
                <a:solidFill>
                  <a:srgbClr val="C00000"/>
                </a:solidFill>
                <a:cs typeface="B Homa" panose="00000400000000000000" pitchFamily="2" charset="-78"/>
              </a:rPr>
              <a:t>"افزایش برابری در مالکیت دارایی ها و کمک به شهروندان گروههای کم درآمد جهت تملک خانه های شخصی" </a:t>
            </a:r>
            <a:r>
              <a:rPr lang="fa-IR" sz="2400" dirty="0" smtClean="0">
                <a:solidFill>
                  <a:schemeClr val="bg1"/>
                </a:solidFill>
                <a:cs typeface="B Homa" panose="00000400000000000000" pitchFamily="2" charset="-78"/>
              </a:rPr>
              <a:t>تدوین شد</a:t>
            </a:r>
            <a:r>
              <a:rPr lang="fa-IR" sz="2400" dirty="0" smtClean="0">
                <a:cs typeface="B Homa" panose="00000400000000000000" pitchFamily="2" charset="-78"/>
              </a:rPr>
              <a:t>. </a:t>
            </a:r>
            <a:endParaRPr lang="en-US" sz="2400" dirty="0"/>
          </a:p>
        </p:txBody>
      </p:sp>
      <p:sp>
        <p:nvSpPr>
          <p:cNvPr id="3" name="TextBox 2"/>
          <p:cNvSpPr txBox="1"/>
          <p:nvPr/>
        </p:nvSpPr>
        <p:spPr>
          <a:xfrm>
            <a:off x="-266699" y="5225026"/>
            <a:ext cx="12230099" cy="1692771"/>
          </a:xfrm>
          <a:prstGeom prst="rect">
            <a:avLst/>
          </a:prstGeom>
          <a:noFill/>
        </p:spPr>
        <p:txBody>
          <a:bodyPr wrap="square" rtlCol="0">
            <a:spAutoFit/>
          </a:bodyPr>
          <a:lstStyle/>
          <a:p>
            <a:pPr algn="just" rtl="1"/>
            <a:r>
              <a:rPr lang="fa-IR" sz="2600" dirty="0" smtClean="0">
                <a:solidFill>
                  <a:schemeClr val="bg1"/>
                </a:solidFill>
                <a:cs typeface="B Homa" panose="00000400000000000000" pitchFamily="2" charset="-78"/>
              </a:rPr>
              <a:t>دولت از طریق شورای مسکن و توسعه متعهد شده است که فرصت برابر جهت مالکیت مسکن برای همه شهروندان ایجاد کند. دولت سنگاپور این سیاست را روش موثری برای </a:t>
            </a:r>
            <a:r>
              <a:rPr lang="fa-IR" sz="2600" b="1" dirty="0" smtClean="0">
                <a:solidFill>
                  <a:srgbClr val="C00000"/>
                </a:solidFill>
                <a:cs typeface="B Homa" panose="00000400000000000000" pitchFamily="2" charset="-78"/>
              </a:rPr>
              <a:t>حذف اختلافات اجتماعی بالقوه و شکافهای اجتماعی </a:t>
            </a:r>
            <a:r>
              <a:rPr lang="fa-IR" sz="2600" dirty="0" smtClean="0">
                <a:solidFill>
                  <a:schemeClr val="bg1"/>
                </a:solidFill>
                <a:cs typeface="B Homa" panose="00000400000000000000" pitchFamily="2" charset="-78"/>
              </a:rPr>
              <a:t>میداند و آن را </a:t>
            </a:r>
            <a:r>
              <a:rPr lang="fa-IR" sz="2600" b="1" dirty="0" smtClean="0">
                <a:solidFill>
                  <a:srgbClr val="C00000"/>
                </a:solidFill>
                <a:cs typeface="B Homa" panose="00000400000000000000" pitchFamily="2" charset="-78"/>
              </a:rPr>
              <a:t>لازمه ثبات سیاسی و اجتماعی و در نتیجه مبنای رشد مناسب اقتصادی</a:t>
            </a:r>
            <a:r>
              <a:rPr lang="fa-IR" sz="2600" dirty="0" smtClean="0">
                <a:solidFill>
                  <a:srgbClr val="C00000"/>
                </a:solidFill>
                <a:cs typeface="B Homa" panose="00000400000000000000" pitchFamily="2" charset="-78"/>
              </a:rPr>
              <a:t> </a:t>
            </a:r>
            <a:r>
              <a:rPr lang="fa-IR" sz="2600" dirty="0" smtClean="0">
                <a:solidFill>
                  <a:schemeClr val="bg1"/>
                </a:solidFill>
                <a:cs typeface="B Homa" panose="00000400000000000000" pitchFamily="2" charset="-78"/>
              </a:rPr>
              <a:t>در نظر میگرد. </a:t>
            </a:r>
            <a:endParaRPr lang="en-US" sz="2600" dirty="0">
              <a:solidFill>
                <a:schemeClr val="bg1"/>
              </a:solidFill>
            </a:endParaRPr>
          </a:p>
        </p:txBody>
      </p:sp>
    </p:spTree>
    <p:extLst>
      <p:ext uri="{BB962C8B-B14F-4D97-AF65-F5344CB8AC3E}">
        <p14:creationId xmlns:p14="http://schemas.microsoft.com/office/powerpoint/2010/main" val="145851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2680</TotalTime>
  <Words>3897</Words>
  <Application>Microsoft Office PowerPoint</Application>
  <PresentationFormat>Widescreen</PresentationFormat>
  <Paragraphs>120</Paragraphs>
  <Slides>16</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B Homa</vt:lpstr>
      <vt:lpstr>B Titr</vt:lpstr>
      <vt:lpstr>Calibri</vt:lpstr>
      <vt:lpstr>Century Gothic</vt:lpstr>
      <vt:lpstr>Times New Roman</vt:lpstr>
      <vt:lpstr>Wingdings 3</vt:lpstr>
      <vt:lpstr>Ion</vt:lpstr>
      <vt:lpstr>PowerPoint Presentation</vt:lpstr>
      <vt:lpstr>فرآیند کاری</vt:lpstr>
      <vt:lpstr>PowerPoint Presentation</vt:lpstr>
      <vt:lpstr>PowerPoint Presentation</vt:lpstr>
      <vt:lpstr>مشکل مسکن در سنگاپور</vt:lpstr>
      <vt:lpstr>مشارکت دولت در بخش مسکن</vt:lpstr>
      <vt:lpstr>تملک زمین</vt:lpstr>
      <vt:lpstr>تامین منابع مالی</vt:lpstr>
      <vt:lpstr>مصرف مسکن</vt:lpstr>
      <vt:lpstr>شرایط استحقاق برای مالکیت</vt:lpstr>
      <vt:lpstr>PowerPoint Presentation</vt:lpstr>
      <vt:lpstr>مشکلات و چالش ها</vt:lpstr>
      <vt:lpstr>دیون معوقه</vt:lpstr>
      <vt:lpstr>خواست مصرف کنندگان</vt:lpstr>
      <vt:lpstr>PowerPoint Presentation</vt:lpstr>
      <vt:lpstr>جمع بندی</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134</cp:revision>
  <dcterms:created xsi:type="dcterms:W3CDTF">2018-05-04T15:15:00Z</dcterms:created>
  <dcterms:modified xsi:type="dcterms:W3CDTF">2019-10-24T12:17:11Z</dcterms:modified>
</cp:coreProperties>
</file>